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0" r:id="rId2"/>
    <p:sldId id="265" r:id="rId3"/>
    <p:sldId id="287" r:id="rId4"/>
    <p:sldId id="294" r:id="rId5"/>
    <p:sldId id="313" r:id="rId6"/>
    <p:sldId id="314" r:id="rId7"/>
    <p:sldId id="311" r:id="rId8"/>
    <p:sldId id="312" r:id="rId9"/>
    <p:sldId id="315" r:id="rId10"/>
    <p:sldId id="317" r:id="rId11"/>
    <p:sldId id="318" r:id="rId12"/>
    <p:sldId id="303" r:id="rId13"/>
    <p:sldId id="304" r:id="rId14"/>
    <p:sldId id="310" r:id="rId15"/>
    <p:sldId id="305" r:id="rId16"/>
    <p:sldId id="306" r:id="rId17"/>
    <p:sldId id="273" r:id="rId18"/>
    <p:sldId id="274" r:id="rId19"/>
    <p:sldId id="275" r:id="rId20"/>
    <p:sldId id="297" r:id="rId21"/>
    <p:sldId id="321" r:id="rId2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mad, Awais" initials="AA" lastIdx="0" clrIdx="0">
    <p:extLst>
      <p:ext uri="{19B8F6BF-5375-455C-9EA6-DF929625EA0E}">
        <p15:presenceInfo xmlns:p15="http://schemas.microsoft.com/office/powerpoint/2012/main" xmlns="" userId="S-1-5-21-1177238915-616249376-682003330-552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8721" autoAdjust="0"/>
  </p:normalViewPr>
  <p:slideViewPr>
    <p:cSldViewPr snapToGrid="0">
      <p:cViewPr>
        <p:scale>
          <a:sx n="106" d="100"/>
          <a:sy n="106" d="100"/>
        </p:scale>
        <p:origin x="-1505"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89CD7-9FE5-429F-B9E0-AA1946CCC9BD}" type="datetimeFigureOut">
              <a:rPr lang="sv-SE" smtClean="0"/>
              <a:t>2021-07-19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C2188-90C9-4DE2-9CC5-BA3A554B7687}" type="slidenum">
              <a:rPr lang="sv-SE" smtClean="0"/>
              <a:t>‹#›</a:t>
            </a:fld>
            <a:endParaRPr lang="sv-SE"/>
          </a:p>
        </p:txBody>
      </p:sp>
    </p:spTree>
    <p:extLst>
      <p:ext uri="{BB962C8B-B14F-4D97-AF65-F5344CB8AC3E}">
        <p14:creationId xmlns:p14="http://schemas.microsoft.com/office/powerpoint/2010/main" val="152438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research paper focuses on speech and language disabilities and the role of TES for relearning speech and language skills. Almost one-third of a stroke survivor's ability past learning experiences, to communicate is reduced due to impaired reading, writing, listening, and speaking skills [11]-[15]. Most impairments occur during the first weeks after the stroke, but the rest of the recovery may take several years. A decreased ability to communicate has some severe consequences for the patient. One of the consequences is an unhealthy social life [16]-[20].  The patients' social life deeply affects their quality of life; they seem to lose the pure happiness of life and often they feel isolated from society [21]-[25]. To reduce the potential risk for a patient’s depressed mental state, the process of relearning communication skills needs to be started as soon as possible after a stroke. Several studies highlighted the benefits of early interventions right after the stroke [26]-[30].</a:t>
            </a:r>
            <a:endParaRPr lang="en-GB"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9C7C2188-90C9-4DE2-9CC5-BA3A554B7687}" type="slidenum">
              <a:rPr lang="sv-SE" smtClean="0"/>
              <a:t>2</a:t>
            </a:fld>
            <a:endParaRPr lang="sv-SE"/>
          </a:p>
        </p:txBody>
      </p:sp>
    </p:spTree>
    <p:extLst>
      <p:ext uri="{BB962C8B-B14F-4D97-AF65-F5344CB8AC3E}">
        <p14:creationId xmlns:p14="http://schemas.microsoft.com/office/powerpoint/2010/main" val="982783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smtClean="0">
                <a:solidFill>
                  <a:schemeClr val="tx1"/>
                </a:solidFill>
                <a:effectLst/>
                <a:latin typeface="+mn-lt"/>
                <a:ea typeface="+mn-ea"/>
                <a:cs typeface="+mn-cs"/>
              </a:rPr>
              <a:t>Based on the adult learning principles as described in the previous </a:t>
            </a:r>
            <a:r>
              <a:rPr lang="en-GB" sz="1200" kern="1200" baseline="0" dirty="0" err="1" smtClean="0">
                <a:solidFill>
                  <a:schemeClr val="tx1"/>
                </a:solidFill>
                <a:effectLst/>
                <a:latin typeface="+mn-lt"/>
                <a:ea typeface="+mn-ea"/>
                <a:cs typeface="+mn-cs"/>
              </a:rPr>
              <a:t>silde</a:t>
            </a:r>
            <a:r>
              <a:rPr lang="en-GB" sz="1200" kern="1200" dirty="0" smtClean="0">
                <a:solidFill>
                  <a:schemeClr val="tx1"/>
                </a:solidFill>
                <a:effectLst/>
                <a:latin typeface="+mn-lt"/>
                <a:ea typeface="+mn-ea"/>
                <a:cs typeface="+mn-cs"/>
              </a:rPr>
              <a:t>, Knowles suggested a conceptual framework that can be adopted for several adult learning practice.</a:t>
            </a:r>
          </a:p>
          <a:p>
            <a:r>
              <a:rPr lang="en-GB" sz="1200" kern="1200" dirty="0" smtClean="0">
                <a:solidFill>
                  <a:schemeClr val="tx1"/>
                </a:solidFill>
                <a:effectLst/>
                <a:latin typeface="+mn-lt"/>
                <a:ea typeface="+mn-ea"/>
                <a:cs typeface="+mn-cs"/>
              </a:rPr>
              <a:t>As shown in the figure, the three dimensions of adult learning in practice may influence the adult learning process.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outer ring presents goals and purposes for learning that can be seen as developmental outcomes for the learner. </a:t>
            </a:r>
          </a:p>
          <a:p>
            <a:r>
              <a:rPr lang="en-GB" sz="1200" kern="1200" dirty="0" smtClean="0">
                <a:solidFill>
                  <a:schemeClr val="tx1"/>
                </a:solidFill>
                <a:effectLst/>
                <a:latin typeface="+mn-lt"/>
                <a:ea typeface="+mn-ea"/>
                <a:cs typeface="+mn-cs"/>
              </a:rPr>
              <a:t>The goals can be categorized into individual, social and institutional growth of the learner. </a:t>
            </a:r>
          </a:p>
          <a:p>
            <a:r>
              <a:rPr lang="en-GB" sz="1200" kern="1200" dirty="0" smtClean="0">
                <a:solidFill>
                  <a:schemeClr val="tx1"/>
                </a:solidFill>
                <a:effectLst/>
                <a:latin typeface="+mn-lt"/>
                <a:ea typeface="+mn-ea"/>
                <a:cs typeface="+mn-cs"/>
              </a:rPr>
              <a:t>The middle ring shows individual and situational differences that might have an impact on learning practices. These differences are further categorized as individual learner differences, subject matter differences, and situational differences.</a:t>
            </a:r>
            <a:endParaRPr lang="sv-SE" sz="1200" kern="1200" dirty="0" smtClean="0">
              <a:solidFill>
                <a:schemeClr val="tx1"/>
              </a:solidFill>
              <a:effectLst/>
              <a:latin typeface="+mn-lt"/>
              <a:ea typeface="+mn-ea"/>
              <a:cs typeface="+mn-cs"/>
            </a:endParaRPr>
          </a:p>
          <a:p>
            <a:endParaRPr lang="en-US" dirty="0"/>
          </a:p>
        </p:txBody>
      </p:sp>
      <p:sp>
        <p:nvSpPr>
          <p:cNvPr id="4" name="Platshållare för bildnummer 3"/>
          <p:cNvSpPr>
            <a:spLocks noGrp="1"/>
          </p:cNvSpPr>
          <p:nvPr>
            <p:ph type="sldNum" sz="quarter" idx="10"/>
          </p:nvPr>
        </p:nvSpPr>
        <p:spPr/>
        <p:txBody>
          <a:bodyPr/>
          <a:lstStyle/>
          <a:p>
            <a:fld id="{9C7C2188-90C9-4DE2-9CC5-BA3A554B7687}" type="slidenum">
              <a:rPr lang="sv-SE" smtClean="0"/>
              <a:t>6</a:t>
            </a:fld>
            <a:endParaRPr lang="sv-SE"/>
          </a:p>
        </p:txBody>
      </p:sp>
    </p:spTree>
    <p:extLst>
      <p:ext uri="{BB962C8B-B14F-4D97-AF65-F5344CB8AC3E}">
        <p14:creationId xmlns:p14="http://schemas.microsoft.com/office/powerpoint/2010/main" val="298355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findings were analyzed thematically according to the Knowles Andragogy in Practice Model (APM); as shown in  Figure 1. The patients' needs for technology enhancement are presented using adult learning principles as core themes. The adult learning theory and its principles were described to the speech therapist in regional rehabilitation (Participants 2). Supersizing, they have been considering speech and language from the adult learning aspects without knowing those principles, and they endorsed the idea of involving these principles for technology-enhanced speech and language relearning.</a:t>
            </a:r>
            <a:endParaRPr lang="en-GB" sz="1200" kern="1200" dirty="0" smtClean="0">
              <a:solidFill>
                <a:schemeClr val="tx1"/>
              </a:solidFill>
              <a:effectLst/>
              <a:latin typeface="+mn-lt"/>
              <a:ea typeface="+mn-ea"/>
              <a:cs typeface="+mn-cs"/>
            </a:endParaRPr>
          </a:p>
          <a:p>
            <a:endParaRPr lang="en-US" dirty="0"/>
          </a:p>
        </p:txBody>
      </p:sp>
      <p:sp>
        <p:nvSpPr>
          <p:cNvPr id="4" name="Platshållare för bildnummer 3"/>
          <p:cNvSpPr>
            <a:spLocks noGrp="1"/>
          </p:cNvSpPr>
          <p:nvPr>
            <p:ph type="sldNum" sz="quarter" idx="10"/>
          </p:nvPr>
        </p:nvSpPr>
        <p:spPr/>
        <p:txBody>
          <a:bodyPr/>
          <a:lstStyle/>
          <a:p>
            <a:fld id="{9C7C2188-90C9-4DE2-9CC5-BA3A554B7687}" type="slidenum">
              <a:rPr lang="sv-SE" smtClean="0"/>
              <a:t>9</a:t>
            </a:fld>
            <a:endParaRPr lang="sv-SE"/>
          </a:p>
        </p:txBody>
      </p:sp>
    </p:spTree>
    <p:extLst>
      <p:ext uri="{BB962C8B-B14F-4D97-AF65-F5344CB8AC3E}">
        <p14:creationId xmlns:p14="http://schemas.microsoft.com/office/powerpoint/2010/main" val="169757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assessment is conducted as a standardized procedure, involving sets of detailed assignments. Before starting the standardized procedure, the speech therapists decide which parts to assess, based on the patient’s described injuries. The assessment relies on an analogue procedure, developed and used in Sweden by speech therapists, and is commonly used throughout the country. Both speech therapists are keen on converting the analogue assessment process into a digital one, where the results would easily be stored and used as input for the re-learning assignments.   </a:t>
            </a:r>
            <a:endParaRPr lang="sv-SE" sz="1200" kern="1200" dirty="0" smtClean="0">
              <a:solidFill>
                <a:schemeClr val="tx1"/>
              </a:solidFill>
              <a:effectLst/>
              <a:latin typeface="+mn-lt"/>
              <a:ea typeface="+mn-ea"/>
              <a:cs typeface="+mn-cs"/>
            </a:endParaRPr>
          </a:p>
          <a:p>
            <a:endParaRPr lang="en-US" dirty="0"/>
          </a:p>
        </p:txBody>
      </p:sp>
      <p:sp>
        <p:nvSpPr>
          <p:cNvPr id="4" name="Platshållare för bildnummer 3"/>
          <p:cNvSpPr>
            <a:spLocks noGrp="1"/>
          </p:cNvSpPr>
          <p:nvPr>
            <p:ph type="sldNum" sz="quarter" idx="10"/>
          </p:nvPr>
        </p:nvSpPr>
        <p:spPr/>
        <p:txBody>
          <a:bodyPr/>
          <a:lstStyle/>
          <a:p>
            <a:fld id="{9C7C2188-90C9-4DE2-9CC5-BA3A554B7687}" type="slidenum">
              <a:rPr lang="sv-SE" smtClean="0"/>
              <a:t>10</a:t>
            </a:fld>
            <a:endParaRPr lang="sv-SE"/>
          </a:p>
        </p:txBody>
      </p:sp>
    </p:spTree>
    <p:extLst>
      <p:ext uri="{BB962C8B-B14F-4D97-AF65-F5344CB8AC3E}">
        <p14:creationId xmlns:p14="http://schemas.microsoft.com/office/powerpoint/2010/main" val="50520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After designing the learning strategy and tools, the patients should be prepared for the implementation of the learning strategy. Proper education and training, usability considerations, and social aspects of TES might increase the readiness to learn for patients. Almost all the participants emphasized the importance of technology acceptance requirements such as usefulness, ease of use, adaptability, and satisfaction of the software application (Participants 1-8, 11). Two of the speech therapists informed us that there are some applications available for speech relearning exercises; however, they have not developed specificity according to stroke patient's medical conditions (Participant 1, 2). The tendency to use those applications heavily depends on the degree of impairments after stroke and the overall patient's health (Participant 5-7).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Two speech therapists suggested different levels of login settings for patients and medical caregivers. The software should have a simpler version of the interface for the patients where they can perform their exercises; however, the speech therapists should have a detailed version where they can administer, and suggest and monitor different kinds of speech therapies (Participant 2, 3). The stroke specialist doctor highlighted that the patient should feel a sense of pleasure and satisfaction while using software applications; therefore, goal-oriented training with the element of entertainment can improve the usability of this software (Participant 4). One suggestion, from the chairman of the local stroke organization, is the involvement of music and dance during the relearning exercises (Participant 8).</a:t>
            </a:r>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C7C2188-90C9-4DE2-9CC5-BA3A554B7687}" type="slidenum">
              <a:rPr lang="sv-SE" smtClean="0"/>
              <a:t>11</a:t>
            </a:fld>
            <a:endParaRPr lang="sv-SE"/>
          </a:p>
        </p:txBody>
      </p:sp>
    </p:spTree>
    <p:extLst>
      <p:ext uri="{BB962C8B-B14F-4D97-AF65-F5344CB8AC3E}">
        <p14:creationId xmlns:p14="http://schemas.microsoft.com/office/powerpoint/2010/main" val="369271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141649" y="1360801"/>
            <a:ext cx="7373700" cy="691957"/>
          </a:xfrm>
        </p:spPr>
        <p:txBody>
          <a:bodyPr anchor="t">
            <a:noAutofit/>
          </a:bodyPr>
          <a:lstStyle>
            <a:lvl1pPr algn="l">
              <a:lnSpc>
                <a:spcPct val="100000"/>
              </a:lnSpc>
              <a:defRPr sz="3800" b="1" baseline="0">
                <a:solidFill>
                  <a:schemeClr val="accent1"/>
                </a:solidFill>
              </a:defRPr>
            </a:lvl1pPr>
          </a:lstStyle>
          <a:p>
            <a:r>
              <a:rPr lang="sv-SE" dirty="0" smtClean="0"/>
              <a:t>Stor rubrik</a:t>
            </a:r>
            <a:endParaRPr lang="sv-SE" dirty="0"/>
          </a:p>
        </p:txBody>
      </p:sp>
      <p:sp>
        <p:nvSpPr>
          <p:cNvPr id="3" name="Underrubrik 2"/>
          <p:cNvSpPr>
            <a:spLocks noGrp="1"/>
          </p:cNvSpPr>
          <p:nvPr>
            <p:ph type="subTitle" idx="1" hasCustomPrompt="1"/>
          </p:nvPr>
        </p:nvSpPr>
        <p:spPr>
          <a:xfrm>
            <a:off x="1141650" y="2208554"/>
            <a:ext cx="7373701" cy="788400"/>
          </a:xfrm>
        </p:spPr>
        <p:txBody>
          <a:bodyPr>
            <a:noAutofit/>
          </a:bodyPr>
          <a:lstStyle>
            <a:lvl1pPr marL="0" indent="0" algn="l">
              <a:lnSpc>
                <a:spcPct val="100000"/>
              </a:lnSpc>
              <a:buNone/>
              <a:defRPr sz="22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Underrubrik</a:t>
            </a:r>
            <a:endParaRPr lang="sv-SE" dirty="0"/>
          </a:p>
        </p:txBody>
      </p:sp>
      <p:sp>
        <p:nvSpPr>
          <p:cNvPr id="4" name="Platshållare för datum 3"/>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0597361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med två bild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smtClean="0"/>
              <a:t>Mindre rubrik</a:t>
            </a:r>
            <a:endParaRPr lang="sv-SE" dirty="0"/>
          </a:p>
        </p:txBody>
      </p:sp>
      <p:sp>
        <p:nvSpPr>
          <p:cNvPr id="13" name="Platshållare för bild 12"/>
          <p:cNvSpPr>
            <a:spLocks noGrp="1"/>
          </p:cNvSpPr>
          <p:nvPr>
            <p:ph type="pic" sz="quarter" idx="14"/>
          </p:nvPr>
        </p:nvSpPr>
        <p:spPr>
          <a:xfrm>
            <a:off x="4630500" y="2241462"/>
            <a:ext cx="3885300" cy="3942000"/>
          </a:xfrm>
        </p:spPr>
        <p:txBody>
          <a:bodyPr/>
          <a:lstStyle/>
          <a:p>
            <a:r>
              <a:rPr lang="sv-SE" smtClean="0"/>
              <a:t>Klicka på ikonen för att lägga till en bild</a:t>
            </a:r>
            <a:endParaRPr lang="sv-SE"/>
          </a:p>
        </p:txBody>
      </p:sp>
      <p:sp>
        <p:nvSpPr>
          <p:cNvPr id="8" name="Platshållare för bild 12"/>
          <p:cNvSpPr>
            <a:spLocks noGrp="1"/>
          </p:cNvSpPr>
          <p:nvPr>
            <p:ph type="pic" sz="quarter" idx="15"/>
          </p:nvPr>
        </p:nvSpPr>
        <p:spPr>
          <a:xfrm>
            <a:off x="629100" y="2235600"/>
            <a:ext cx="3885300" cy="3942000"/>
          </a:xfrm>
        </p:spPr>
        <p:txBody>
          <a:bodyPr/>
          <a:lstStyle/>
          <a:p>
            <a:r>
              <a:rPr lang="sv-SE" smtClean="0"/>
              <a:t>Klicka på ikonen för att lägga till en bild</a:t>
            </a:r>
            <a:endParaRPr lang="sv-SE" dirty="0"/>
          </a:p>
        </p:txBody>
      </p:sp>
      <p:sp>
        <p:nvSpPr>
          <p:cNvPr id="3" name="Platshållare för datum 2"/>
          <p:cNvSpPr>
            <a:spLocks noGrp="1"/>
          </p:cNvSpPr>
          <p:nvPr>
            <p:ph type="dt" sz="half" idx="16"/>
          </p:nvPr>
        </p:nvSpPr>
        <p:spPr/>
        <p:txBody>
          <a:bodyPr/>
          <a:lstStyle/>
          <a:p>
            <a:fld id="{2D44CBEE-E6DE-47E3-981B-80C11ECF5B1C}" type="datetimeFigureOut">
              <a:rPr lang="sv-SE" smtClean="0"/>
              <a:pPr/>
              <a:t>2021-07-19</a:t>
            </a:fld>
            <a:endParaRPr lang="sv-SE" dirty="0"/>
          </a:p>
        </p:txBody>
      </p:sp>
      <p:sp>
        <p:nvSpPr>
          <p:cNvPr id="4" name="Platshållare för sidfot 3"/>
          <p:cNvSpPr>
            <a:spLocks noGrp="1"/>
          </p:cNvSpPr>
          <p:nvPr>
            <p:ph type="ftr" sz="quarter" idx="17"/>
          </p:nvPr>
        </p:nvSpPr>
        <p:spPr/>
        <p:txBody>
          <a:bodyPr/>
          <a:lstStyle/>
          <a:p>
            <a:endParaRPr lang="sv-SE" dirty="0"/>
          </a:p>
        </p:txBody>
      </p:sp>
      <p:sp>
        <p:nvSpPr>
          <p:cNvPr id="5" name="Platshållare för bildnummer 4"/>
          <p:cNvSpPr>
            <a:spLocks noGrp="1"/>
          </p:cNvSpPr>
          <p:nvPr>
            <p:ph type="sldNum" sz="quarter" idx="18"/>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9626095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101" y="1540800"/>
            <a:ext cx="7886249" cy="574296"/>
          </a:xfrm>
        </p:spPr>
        <p:txBody>
          <a:bodyPr/>
          <a:lstStyle/>
          <a:p>
            <a:r>
              <a:rPr lang="sv-SE" smtClean="0"/>
              <a:t>Klicka här för att ändra format</a:t>
            </a:r>
            <a:endParaRPr lang="sv-SE" dirty="0"/>
          </a:p>
        </p:txBody>
      </p:sp>
      <p:sp>
        <p:nvSpPr>
          <p:cNvPr id="3" name="Platshållare för text 2"/>
          <p:cNvSpPr>
            <a:spLocks noGrp="1"/>
          </p:cNvSpPr>
          <p:nvPr>
            <p:ph type="body" idx="1"/>
          </p:nvPr>
        </p:nvSpPr>
        <p:spPr>
          <a:xfrm>
            <a:off x="629101" y="2235600"/>
            <a:ext cx="3868340" cy="82391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629100" y="3180016"/>
            <a:ext cx="3869100" cy="3009647"/>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30500" y="2235599"/>
            <a:ext cx="3869100" cy="82391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4630500" y="3180014"/>
            <a:ext cx="3869100" cy="300964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9923489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1"/>
          <p:cNvSpPr>
            <a:spLocks noGrp="1"/>
          </p:cNvSpPr>
          <p:nvPr>
            <p:ph type="title"/>
          </p:nvPr>
        </p:nvSpPr>
        <p:spPr>
          <a:xfrm>
            <a:off x="629100" y="1540800"/>
            <a:ext cx="7896659" cy="736844"/>
          </a:xfrm>
        </p:spPr>
        <p:txBody>
          <a:bodyPr/>
          <a:lstStyle/>
          <a:p>
            <a:r>
              <a:rPr lang="sv-SE" smtClean="0"/>
              <a:t>Klicka här för att ändra format</a:t>
            </a:r>
            <a:endParaRPr lang="sv-SE" dirty="0"/>
          </a:p>
        </p:txBody>
      </p:sp>
      <p:sp>
        <p:nvSpPr>
          <p:cNvPr id="2" name="Platshållare för datum 1"/>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7044366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92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med bild">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3438000"/>
            <a:ext cx="9144000" cy="3420000"/>
          </a:xfrm>
        </p:spPr>
        <p:txBody>
          <a:bodyPr/>
          <a:lstStyle/>
          <a:p>
            <a:r>
              <a:rPr lang="sv-SE" smtClean="0"/>
              <a:t>Klicka på ikonen för att lägga till en bild</a:t>
            </a:r>
            <a:endParaRPr lang="sv-SE" dirty="0"/>
          </a:p>
        </p:txBody>
      </p:sp>
      <p:sp>
        <p:nvSpPr>
          <p:cNvPr id="6" name="Underrubrik 2"/>
          <p:cNvSpPr>
            <a:spLocks noGrp="1"/>
          </p:cNvSpPr>
          <p:nvPr>
            <p:ph type="subTitle" idx="1" hasCustomPrompt="1"/>
          </p:nvPr>
        </p:nvSpPr>
        <p:spPr>
          <a:xfrm>
            <a:off x="1143000" y="2208554"/>
            <a:ext cx="7372350" cy="788400"/>
          </a:xfrm>
        </p:spPr>
        <p:txBody>
          <a:bodyPr>
            <a:noAutofit/>
          </a:bodyPr>
          <a:lstStyle>
            <a:lvl1pPr marL="0" indent="0" algn="l">
              <a:lnSpc>
                <a:spcPct val="100000"/>
              </a:lnSpc>
              <a:buNone/>
              <a:defRPr sz="22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Underrubrik</a:t>
            </a:r>
            <a:endParaRPr lang="sv-SE" dirty="0"/>
          </a:p>
        </p:txBody>
      </p:sp>
      <p:sp>
        <p:nvSpPr>
          <p:cNvPr id="3" name="Rubrik 2"/>
          <p:cNvSpPr>
            <a:spLocks noGrp="1"/>
          </p:cNvSpPr>
          <p:nvPr>
            <p:ph type="title" hasCustomPrompt="1"/>
          </p:nvPr>
        </p:nvSpPr>
        <p:spPr>
          <a:xfrm>
            <a:off x="1143000" y="1360799"/>
            <a:ext cx="7372351" cy="691200"/>
          </a:xfrm>
        </p:spPr>
        <p:txBody>
          <a:bodyPr>
            <a:noAutofit/>
          </a:bodyPr>
          <a:lstStyle>
            <a:lvl1pPr>
              <a:lnSpc>
                <a:spcPct val="100000"/>
              </a:lnSpc>
              <a:defRPr sz="3800"/>
            </a:lvl1pPr>
          </a:lstStyle>
          <a:p>
            <a:r>
              <a:rPr lang="sv-SE" dirty="0" smtClean="0"/>
              <a:t>Stor rubrik</a:t>
            </a:r>
            <a:endParaRPr lang="sv-SE" dirty="0"/>
          </a:p>
        </p:txBody>
      </p:sp>
      <p:pic>
        <p:nvPicPr>
          <p:cNvPr id="7" name="107192D2-3778-4ECE-8BEC-1F42874D3F29" descr="759C4F0E-5528-4626-A835-687661AA8F96@familjenpangea"/>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8000" y="360000"/>
            <a:ext cx="1566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52219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ed platta">
    <p:spTree>
      <p:nvGrpSpPr>
        <p:cNvPr id="1" name=""/>
        <p:cNvGrpSpPr/>
        <p:nvPr/>
      </p:nvGrpSpPr>
      <p:grpSpPr>
        <a:xfrm>
          <a:off x="0" y="0"/>
          <a:ext cx="0" cy="0"/>
          <a:chOff x="0" y="0"/>
          <a:chExt cx="0" cy="0"/>
        </a:xfrm>
      </p:grpSpPr>
      <p:sp>
        <p:nvSpPr>
          <p:cNvPr id="4" name="Rektangel 3"/>
          <p:cNvSpPr/>
          <p:nvPr userDrawn="1"/>
        </p:nvSpPr>
        <p:spPr>
          <a:xfrm>
            <a:off x="0" y="3474720"/>
            <a:ext cx="9144000" cy="34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Rubrik 1"/>
          <p:cNvSpPr>
            <a:spLocks noGrp="1"/>
          </p:cNvSpPr>
          <p:nvPr>
            <p:ph type="ctrTitle" hasCustomPrompt="1"/>
          </p:nvPr>
        </p:nvSpPr>
        <p:spPr>
          <a:xfrm>
            <a:off x="1143001" y="1359582"/>
            <a:ext cx="7372350" cy="691957"/>
          </a:xfrm>
        </p:spPr>
        <p:txBody>
          <a:bodyPr anchor="t">
            <a:noAutofit/>
          </a:bodyPr>
          <a:lstStyle>
            <a:lvl1pPr algn="l">
              <a:lnSpc>
                <a:spcPct val="100000"/>
              </a:lnSpc>
              <a:defRPr sz="3800" b="1" baseline="0">
                <a:solidFill>
                  <a:schemeClr val="tx1"/>
                </a:solidFill>
              </a:defRPr>
            </a:lvl1pPr>
          </a:lstStyle>
          <a:p>
            <a:r>
              <a:rPr lang="sv-SE" dirty="0" smtClean="0"/>
              <a:t>Stor rubrik</a:t>
            </a:r>
            <a:endParaRPr lang="sv-SE" dirty="0"/>
          </a:p>
        </p:txBody>
      </p:sp>
      <p:sp>
        <p:nvSpPr>
          <p:cNvPr id="6" name="Underrubrik 2"/>
          <p:cNvSpPr>
            <a:spLocks noGrp="1"/>
          </p:cNvSpPr>
          <p:nvPr>
            <p:ph type="subTitle" idx="1" hasCustomPrompt="1"/>
          </p:nvPr>
        </p:nvSpPr>
        <p:spPr>
          <a:xfrm>
            <a:off x="1143001" y="2208554"/>
            <a:ext cx="7372349" cy="788400"/>
          </a:xfrm>
        </p:spPr>
        <p:txBody>
          <a:bodyPr>
            <a:noAutofit/>
          </a:bodyPr>
          <a:lstStyle>
            <a:lvl1pPr marL="0" indent="0" algn="l">
              <a:lnSpc>
                <a:spcPct val="100000"/>
              </a:lnSpc>
              <a:buNone/>
              <a:defRPr sz="22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Underrubrik</a:t>
            </a:r>
            <a:endParaRPr lang="sv-SE" dirty="0"/>
          </a:p>
        </p:txBody>
      </p:sp>
    </p:spTree>
    <p:extLst>
      <p:ext uri="{BB962C8B-B14F-4D97-AF65-F5344CB8AC3E}">
        <p14:creationId xmlns:p14="http://schemas.microsoft.com/office/powerpoint/2010/main" val="18389073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0" y="1540801"/>
            <a:ext cx="7912894" cy="652145"/>
          </a:xfrm>
        </p:spPr>
        <p:txBody>
          <a:bodyPr/>
          <a:lstStyle>
            <a:lvl1pPr>
              <a:defRPr/>
            </a:lvl1pPr>
          </a:lstStyle>
          <a:p>
            <a:r>
              <a:rPr lang="sv-SE" dirty="0" smtClean="0"/>
              <a:t>Mindre rubrik</a:t>
            </a:r>
            <a:endParaRPr lang="sv-SE" dirty="0"/>
          </a:p>
        </p:txBody>
      </p:sp>
      <p:sp>
        <p:nvSpPr>
          <p:cNvPr id="3" name="Platshållare för innehåll 2"/>
          <p:cNvSpPr>
            <a:spLocks noGrp="1"/>
          </p:cNvSpPr>
          <p:nvPr>
            <p:ph idx="1"/>
          </p:nvPr>
        </p:nvSpPr>
        <p:spPr>
          <a:xfrm>
            <a:off x="629100" y="2237130"/>
            <a:ext cx="7912894" cy="3836963"/>
          </a:xfrm>
        </p:spPr>
        <p:txBody>
          <a:bodyPr/>
          <a:lstStyle>
            <a:lvl1pPr>
              <a:lnSpc>
                <a:spcPct val="100000"/>
              </a:lnSpc>
              <a:spcBef>
                <a:spcPts val="1500"/>
              </a:spcBef>
              <a:spcAft>
                <a:spcPts val="0"/>
              </a:spcAft>
              <a:defRPr/>
            </a:lvl1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6633253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142100" y="3020400"/>
            <a:ext cx="7373700" cy="1117846"/>
          </a:xfrm>
        </p:spPr>
        <p:txBody>
          <a:bodyPr anchor="t">
            <a:noAutofit/>
          </a:bodyPr>
          <a:lstStyle>
            <a:lvl1pPr>
              <a:lnSpc>
                <a:spcPct val="100000"/>
              </a:lnSpc>
              <a:defRPr sz="3800"/>
            </a:lvl1pPr>
          </a:lstStyle>
          <a:p>
            <a:r>
              <a:rPr lang="sv-SE" smtClean="0"/>
              <a:t>Klicka här för att ändra format</a:t>
            </a:r>
            <a:endParaRPr lang="sv-SE" dirty="0"/>
          </a:p>
        </p:txBody>
      </p:sp>
      <p:sp>
        <p:nvSpPr>
          <p:cNvPr id="3" name="Platshållare för text 2"/>
          <p:cNvSpPr>
            <a:spLocks noGrp="1"/>
          </p:cNvSpPr>
          <p:nvPr>
            <p:ph type="body" idx="1"/>
          </p:nvPr>
        </p:nvSpPr>
        <p:spPr>
          <a:xfrm>
            <a:off x="1142100" y="4589464"/>
            <a:ext cx="7373700" cy="110795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4210942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med avsnitt">
    <p:spTree>
      <p:nvGrpSpPr>
        <p:cNvPr id="1" name=""/>
        <p:cNvGrpSpPr/>
        <p:nvPr/>
      </p:nvGrpSpPr>
      <p:grpSpPr>
        <a:xfrm>
          <a:off x="0" y="0"/>
          <a:ext cx="0" cy="0"/>
          <a:chOff x="0" y="0"/>
          <a:chExt cx="0" cy="0"/>
        </a:xfrm>
      </p:grpSpPr>
      <p:sp>
        <p:nvSpPr>
          <p:cNvPr id="7" name="Rektangel 6"/>
          <p:cNvSpPr/>
          <p:nvPr userDrawn="1"/>
        </p:nvSpPr>
        <p:spPr>
          <a:xfrm>
            <a:off x="0" y="2358000"/>
            <a:ext cx="9144000" cy="45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hasCustomPrompt="1"/>
          </p:nvPr>
        </p:nvSpPr>
        <p:spPr>
          <a:xfrm>
            <a:off x="1142100" y="3021178"/>
            <a:ext cx="7373700" cy="1382378"/>
          </a:xfrm>
        </p:spPr>
        <p:txBody>
          <a:bodyPr anchor="t">
            <a:normAutofit/>
          </a:bodyPr>
          <a:lstStyle>
            <a:lvl1pPr>
              <a:defRPr sz="3800">
                <a:solidFill>
                  <a:schemeClr val="bg1"/>
                </a:solidFill>
              </a:defRPr>
            </a:lvl1pPr>
          </a:lstStyle>
          <a:p>
            <a:r>
              <a:rPr lang="sv-SE" dirty="0" smtClean="0"/>
              <a:t>Avsnittsrubrik</a:t>
            </a:r>
            <a:endParaRPr lang="sv-SE" dirty="0"/>
          </a:p>
        </p:txBody>
      </p:sp>
    </p:spTree>
    <p:extLst>
      <p:ext uri="{BB962C8B-B14F-4D97-AF65-F5344CB8AC3E}">
        <p14:creationId xmlns:p14="http://schemas.microsoft.com/office/powerpoint/2010/main" val="28733575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smtClean="0"/>
              <a:t>Mindre rubrik</a:t>
            </a:r>
            <a:endParaRPr lang="sv-SE" dirty="0"/>
          </a:p>
        </p:txBody>
      </p:sp>
      <p:sp>
        <p:nvSpPr>
          <p:cNvPr id="3" name="Platshållare för innehåll 2"/>
          <p:cNvSpPr>
            <a:spLocks noGrp="1"/>
          </p:cNvSpPr>
          <p:nvPr>
            <p:ph sz="half" idx="1"/>
          </p:nvPr>
        </p:nvSpPr>
        <p:spPr>
          <a:xfrm>
            <a:off x="629100" y="2234709"/>
            <a:ext cx="3885300" cy="394225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30500" y="2235600"/>
            <a:ext cx="3885300" cy="3942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2D44CBEE-E6DE-47E3-981B-80C11ECF5B1C}" type="datetimeFigureOut">
              <a:rPr lang="sv-SE" smtClean="0"/>
              <a:pPr/>
              <a:t>2021-07-19</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8772731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med bild och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smtClean="0"/>
              <a:t>Mindre rubrik</a:t>
            </a:r>
            <a:endParaRPr lang="sv-SE" dirty="0"/>
          </a:p>
        </p:txBody>
      </p:sp>
      <p:sp>
        <p:nvSpPr>
          <p:cNvPr id="3" name="Platshållare för innehåll 2"/>
          <p:cNvSpPr>
            <a:spLocks noGrp="1"/>
          </p:cNvSpPr>
          <p:nvPr>
            <p:ph sz="half" idx="1"/>
          </p:nvPr>
        </p:nvSpPr>
        <p:spPr>
          <a:xfrm>
            <a:off x="629100" y="2234709"/>
            <a:ext cx="3885300" cy="3942255"/>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Platshållare för diagram 10"/>
          <p:cNvSpPr>
            <a:spLocks noGrp="1"/>
          </p:cNvSpPr>
          <p:nvPr>
            <p:ph type="chart" sz="quarter" idx="13"/>
          </p:nvPr>
        </p:nvSpPr>
        <p:spPr>
          <a:xfrm>
            <a:off x="4630500" y="2234963"/>
            <a:ext cx="3885300" cy="3942000"/>
          </a:xfrm>
        </p:spPr>
        <p:txBody>
          <a:bodyPr/>
          <a:lstStyle/>
          <a:p>
            <a:r>
              <a:rPr lang="sv-SE" smtClean="0"/>
              <a:t>Klicka på ikonen för att lägga till ett diagram</a:t>
            </a:r>
            <a:endParaRPr lang="sv-SE" dirty="0"/>
          </a:p>
        </p:txBody>
      </p:sp>
      <p:sp>
        <p:nvSpPr>
          <p:cNvPr id="4" name="Platshållare för datum 3"/>
          <p:cNvSpPr>
            <a:spLocks noGrp="1"/>
          </p:cNvSpPr>
          <p:nvPr>
            <p:ph type="dt" sz="half" idx="14"/>
          </p:nvPr>
        </p:nvSpPr>
        <p:spPr/>
        <p:txBody>
          <a:bodyPr/>
          <a:lstStyle/>
          <a:p>
            <a:fld id="{2D44CBEE-E6DE-47E3-981B-80C11ECF5B1C}" type="datetimeFigureOut">
              <a:rPr lang="sv-SE" smtClean="0"/>
              <a:pPr/>
              <a:t>2021-07-19</a:t>
            </a:fld>
            <a:endParaRPr lang="sv-SE" dirty="0"/>
          </a:p>
        </p:txBody>
      </p:sp>
      <p:sp>
        <p:nvSpPr>
          <p:cNvPr id="5" name="Platshållare för sidfot 4"/>
          <p:cNvSpPr>
            <a:spLocks noGrp="1"/>
          </p:cNvSpPr>
          <p:nvPr>
            <p:ph type="ftr" sz="quarter" idx="15"/>
          </p:nvPr>
        </p:nvSpPr>
        <p:spPr/>
        <p:txBody>
          <a:bodyPr/>
          <a:lstStyle/>
          <a:p>
            <a:endParaRPr lang="sv-SE" dirty="0"/>
          </a:p>
        </p:txBody>
      </p:sp>
      <p:sp>
        <p:nvSpPr>
          <p:cNvPr id="6" name="Platshållare för bildnummer 5"/>
          <p:cNvSpPr>
            <a:spLocks noGrp="1"/>
          </p:cNvSpPr>
          <p:nvPr>
            <p:ph type="sldNum" sz="quarter" idx="16"/>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0649929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med bild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smtClean="0"/>
              <a:t>Mindre rubrik</a:t>
            </a:r>
            <a:endParaRPr lang="sv-SE" dirty="0"/>
          </a:p>
        </p:txBody>
      </p:sp>
      <p:sp>
        <p:nvSpPr>
          <p:cNvPr id="11" name="Platshållare för text 10"/>
          <p:cNvSpPr>
            <a:spLocks noGrp="1"/>
          </p:cNvSpPr>
          <p:nvPr>
            <p:ph type="body" sz="quarter" idx="13" hasCustomPrompt="1"/>
          </p:nvPr>
        </p:nvSpPr>
        <p:spPr>
          <a:xfrm>
            <a:off x="629100" y="2235599"/>
            <a:ext cx="3885300" cy="3942000"/>
          </a:xfrm>
        </p:spPr>
        <p:txBody>
          <a:bodyPr/>
          <a:lstStyle>
            <a:lvl1pPr marL="0" indent="0">
              <a:buNone/>
              <a:defRPr/>
            </a:lvl1pPr>
          </a:lstStyle>
          <a:p>
            <a:pPr lvl="0"/>
            <a:r>
              <a:rPr lang="sv-SE" dirty="0" smtClean="0"/>
              <a:t>Bildtext</a:t>
            </a:r>
            <a:endParaRPr lang="sv-SE" dirty="0"/>
          </a:p>
        </p:txBody>
      </p:sp>
      <p:sp>
        <p:nvSpPr>
          <p:cNvPr id="13" name="Platshållare för bild 12"/>
          <p:cNvSpPr>
            <a:spLocks noGrp="1"/>
          </p:cNvSpPr>
          <p:nvPr>
            <p:ph type="pic" sz="quarter" idx="14"/>
          </p:nvPr>
        </p:nvSpPr>
        <p:spPr>
          <a:xfrm>
            <a:off x="4630499" y="2235599"/>
            <a:ext cx="3885300" cy="3942000"/>
          </a:xfrm>
        </p:spPr>
        <p:txBody>
          <a:bodyPr/>
          <a:lstStyle/>
          <a:p>
            <a:r>
              <a:rPr lang="sv-SE" smtClean="0"/>
              <a:t>Klicka på ikonen för att lägga till en bild</a:t>
            </a:r>
            <a:endParaRPr lang="sv-SE"/>
          </a:p>
        </p:txBody>
      </p:sp>
      <p:sp>
        <p:nvSpPr>
          <p:cNvPr id="3" name="Platshållare för datum 2"/>
          <p:cNvSpPr>
            <a:spLocks noGrp="1"/>
          </p:cNvSpPr>
          <p:nvPr>
            <p:ph type="dt" sz="half" idx="15"/>
          </p:nvPr>
        </p:nvSpPr>
        <p:spPr/>
        <p:txBody>
          <a:bodyPr/>
          <a:lstStyle/>
          <a:p>
            <a:fld id="{2D44CBEE-E6DE-47E3-981B-80C11ECF5B1C}" type="datetimeFigureOut">
              <a:rPr lang="sv-SE" smtClean="0"/>
              <a:pPr/>
              <a:t>2021-07-19</a:t>
            </a:fld>
            <a:endParaRPr lang="sv-SE" dirty="0"/>
          </a:p>
        </p:txBody>
      </p:sp>
      <p:sp>
        <p:nvSpPr>
          <p:cNvPr id="4" name="Platshållare för sidfot 3"/>
          <p:cNvSpPr>
            <a:spLocks noGrp="1"/>
          </p:cNvSpPr>
          <p:nvPr>
            <p:ph type="ftr" sz="quarter" idx="16"/>
          </p:nvPr>
        </p:nvSpPr>
        <p:spPr/>
        <p:txBody>
          <a:bodyPr/>
          <a:lstStyle/>
          <a:p>
            <a:endParaRPr lang="sv-SE" dirty="0"/>
          </a:p>
        </p:txBody>
      </p:sp>
      <p:sp>
        <p:nvSpPr>
          <p:cNvPr id="5" name="Platshållare för bildnummer 4"/>
          <p:cNvSpPr>
            <a:spLocks noGrp="1"/>
          </p:cNvSpPr>
          <p:nvPr>
            <p:ph type="sldNum" sz="quarter" idx="17"/>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1149191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107192D2-3778-4ECE-8BEC-1F42874D3F29" descr="759C4F0E-5528-4626-A835-687661AA8F96@familjenpangea"/>
          <p:cNvPicPr>
            <a:picLocks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38000" y="360000"/>
            <a:ext cx="1566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rubrik 1"/>
          <p:cNvSpPr>
            <a:spLocks noGrp="1"/>
          </p:cNvSpPr>
          <p:nvPr>
            <p:ph type="title"/>
          </p:nvPr>
        </p:nvSpPr>
        <p:spPr>
          <a:xfrm>
            <a:off x="1143001" y="1542416"/>
            <a:ext cx="7372349" cy="652145"/>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1143000" y="2237130"/>
            <a:ext cx="7372350" cy="3836963"/>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5778000" y="6356351"/>
            <a:ext cx="1147399" cy="360000"/>
          </a:xfrm>
          <a:prstGeom prst="rect">
            <a:avLst/>
          </a:prstGeom>
        </p:spPr>
        <p:txBody>
          <a:bodyPr vert="horz" lIns="36000" tIns="45720" rIns="90000" bIns="45720" rtlCol="0" anchor="ctr"/>
          <a:lstStyle>
            <a:lvl1pPr algn="l">
              <a:defRPr sz="1200">
                <a:solidFill>
                  <a:schemeClr val="tx1"/>
                </a:solidFill>
                <a:latin typeface="+mj-lt"/>
              </a:defRPr>
            </a:lvl1pPr>
          </a:lstStyle>
          <a:p>
            <a:fld id="{2D44CBEE-E6DE-47E3-981B-80C11ECF5B1C}" type="datetimeFigureOut">
              <a:rPr lang="sv-SE" smtClean="0"/>
              <a:pPr/>
              <a:t>2021-07-19</a:t>
            </a:fld>
            <a:endParaRPr lang="sv-SE" dirty="0"/>
          </a:p>
        </p:txBody>
      </p:sp>
      <p:sp>
        <p:nvSpPr>
          <p:cNvPr id="5" name="Platshållare för sidfot 4"/>
          <p:cNvSpPr>
            <a:spLocks noGrp="1"/>
          </p:cNvSpPr>
          <p:nvPr>
            <p:ph type="ftr" sz="quarter" idx="3"/>
          </p:nvPr>
        </p:nvSpPr>
        <p:spPr>
          <a:xfrm>
            <a:off x="3159000" y="6357600"/>
            <a:ext cx="2554165" cy="360000"/>
          </a:xfrm>
          <a:prstGeom prst="rect">
            <a:avLst/>
          </a:prstGeom>
        </p:spPr>
        <p:txBody>
          <a:bodyPr vert="horz" lIns="108000" tIns="45720" rIns="91440" bIns="45720" rtlCol="0" anchor="ctr"/>
          <a:lstStyle>
            <a:lvl1pPr algn="l">
              <a:defRPr sz="1200">
                <a:solidFill>
                  <a:schemeClr val="tx1"/>
                </a:solidFill>
                <a:latin typeface="+mj-lt"/>
              </a:defRPr>
            </a:lvl1pPr>
          </a:lstStyle>
          <a:p>
            <a:endParaRPr lang="sv-SE" dirty="0"/>
          </a:p>
        </p:txBody>
      </p:sp>
      <p:sp>
        <p:nvSpPr>
          <p:cNvPr id="6" name="Platshållare för bildnummer 5"/>
          <p:cNvSpPr>
            <a:spLocks noGrp="1"/>
          </p:cNvSpPr>
          <p:nvPr>
            <p:ph type="sldNum" sz="quarter" idx="4"/>
          </p:nvPr>
        </p:nvSpPr>
        <p:spPr>
          <a:xfrm>
            <a:off x="7367950" y="6356350"/>
            <a:ext cx="1147400" cy="360000"/>
          </a:xfrm>
          <a:prstGeom prst="rect">
            <a:avLst/>
          </a:prstGeom>
        </p:spPr>
        <p:txBody>
          <a:bodyPr vert="horz" lIns="91440" tIns="45720" rIns="0" bIns="45720" rtlCol="0" anchor="ctr"/>
          <a:lstStyle>
            <a:lvl1pPr algn="r">
              <a:defRPr sz="1200">
                <a:solidFill>
                  <a:schemeClr val="tx1"/>
                </a:solidFill>
                <a:latin typeface="+mj-lt"/>
              </a:defRPr>
            </a:lvl1pPr>
          </a:lstStyle>
          <a:p>
            <a:fld id="{1334427D-BC02-4BB6-9552-FEF7E6C4F2BF}" type="slidenum">
              <a:rPr lang="sv-SE" smtClean="0"/>
              <a:pPr/>
              <a:t>‹#›</a:t>
            </a:fld>
            <a:endParaRPr lang="sv-SE" dirty="0"/>
          </a:p>
        </p:txBody>
      </p:sp>
      <p:sp>
        <p:nvSpPr>
          <p:cNvPr id="8" name="textruta 7"/>
          <p:cNvSpPr txBox="1"/>
          <p:nvPr userDrawn="1"/>
        </p:nvSpPr>
        <p:spPr>
          <a:xfrm>
            <a:off x="629100" y="6356349"/>
            <a:ext cx="2057400" cy="365125"/>
          </a:xfrm>
          <a:prstGeom prst="rect">
            <a:avLst/>
          </a:prstGeom>
          <a:noFill/>
        </p:spPr>
        <p:txBody>
          <a:bodyPr wrap="square" lIns="36000" rtlCol="0" anchor="ctr" anchorCtr="0">
            <a:noAutofit/>
          </a:bodyPr>
          <a:lstStyle/>
          <a:p>
            <a:r>
              <a:rPr lang="sv-SE" sz="1200" dirty="0" smtClean="0">
                <a:latin typeface="Arial" panose="020B0604020202020204" pitchFamily="34" charset="0"/>
                <a:cs typeface="Arial" panose="020B0604020202020204" pitchFamily="34" charset="0"/>
              </a:rPr>
              <a:t>Mittuniversitetet</a:t>
            </a:r>
            <a:endParaRPr lang="sv-SE" sz="1200" dirty="0">
              <a:latin typeface="Arial" panose="020B0604020202020204" pitchFamily="34" charset="0"/>
              <a:cs typeface="Arial" panose="020B0604020202020204" pitchFamily="34" charset="0"/>
            </a:endParaRPr>
          </a:p>
        </p:txBody>
      </p:sp>
      <p:cxnSp>
        <p:nvCxnSpPr>
          <p:cNvPr id="9" name="Rak 8"/>
          <p:cNvCxnSpPr/>
          <p:nvPr userDrawn="1"/>
        </p:nvCxnSpPr>
        <p:spPr>
          <a:xfrm>
            <a:off x="639036" y="6310166"/>
            <a:ext cx="7884000"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03145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1" r:id="rId5"/>
    <p:sldLayoutId id="2147483662" r:id="rId6"/>
    <p:sldLayoutId id="2147483652" r:id="rId7"/>
    <p:sldLayoutId id="2147483665" r:id="rId8"/>
    <p:sldLayoutId id="2147483663" r:id="rId9"/>
    <p:sldLayoutId id="2147483664" r:id="rId10"/>
    <p:sldLayoutId id="2147483653" r:id="rId11"/>
    <p:sldLayoutId id="2147483654" r:id="rId12"/>
    <p:sldLayoutId id="2147483655" r:id="rId13"/>
  </p:sldLayoutIdLst>
  <p:txStyles>
    <p:titleStyle>
      <a:lvl1pPr algn="l" defTabSz="914400" rtl="0" eaLnBrk="1" latinLnBrk="0" hangingPunct="1">
        <a:lnSpc>
          <a:spcPts val="3600"/>
        </a:lnSpc>
        <a:spcBef>
          <a:spcPct val="0"/>
        </a:spcBef>
        <a:buNone/>
        <a:defRPr sz="2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500"/>
        </a:spcBef>
        <a:spcAft>
          <a:spcPts val="0"/>
        </a:spcAft>
        <a:buClr>
          <a:schemeClr val="accent1"/>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guide id="3" orient="horz" pos="1094" userDrawn="1">
          <p15:clr>
            <a:srgbClr val="F26B43"/>
          </p15:clr>
        </p15:guide>
        <p15:guide id="4" orient="horz" pos="1480" userDrawn="1">
          <p15:clr>
            <a:srgbClr val="F26B43"/>
          </p15:clr>
        </p15:guide>
        <p15:guide id="5" pos="3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newsnetwork.mayoclinic.org/discussion/mayo-clinic-q-and-a-speech-therapy-after-a-stroke/"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01816" y="1155469"/>
            <a:ext cx="8218481" cy="2655749"/>
          </a:xfrm>
        </p:spPr>
        <p:txBody>
          <a:bodyPr/>
          <a:lstStyle/>
          <a:p>
            <a:pPr algn="ctr"/>
            <a:r>
              <a:rPr lang="en-US" sz="2400" dirty="0"/>
              <a:t>Speech and Language Relearning for Stroke Patients- </a:t>
            </a:r>
            <a:r>
              <a:rPr lang="en-US" sz="1800" dirty="0"/>
              <a:t>Understanding  User  Needs for Technology Enhancement</a:t>
            </a:r>
            <a:r>
              <a:rPr lang="en-US" sz="2000" dirty="0" smtClean="0"/>
              <a:t/>
            </a:r>
            <a:br>
              <a:rPr lang="en-US" sz="2000" dirty="0" smtClean="0"/>
            </a:br>
            <a:r>
              <a:rPr lang="en-US" sz="2000" dirty="0" smtClean="0"/>
              <a:t/>
            </a:r>
            <a:br>
              <a:rPr lang="en-US" sz="2000" dirty="0" smtClean="0"/>
            </a:b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eTELEMED</a:t>
            </a: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2021</a:t>
            </a:r>
            <a:br>
              <a:rPr lang="en-US" sz="4000" dirty="0">
                <a:latin typeface="Times New Roman" panose="02020603050405020304" pitchFamily="18" charset="0"/>
                <a:cs typeface="Times New Roman" panose="02020603050405020304" pitchFamily="18" charset="0"/>
              </a:rPr>
            </a:br>
            <a:r>
              <a:rPr lang="en-US" sz="4000" dirty="0"/>
              <a:t/>
            </a:r>
            <a:br>
              <a:rPr lang="en-US" sz="4000" dirty="0"/>
            </a:br>
            <a:r>
              <a:rPr lang="en-US" dirty="0"/>
              <a:t/>
            </a:r>
            <a:br>
              <a:rPr lang="en-US" dirty="0"/>
            </a:br>
            <a:endParaRPr lang="da-DK" dirty="0"/>
          </a:p>
        </p:txBody>
      </p:sp>
      <p:sp>
        <p:nvSpPr>
          <p:cNvPr id="3" name="Underrubrik 2"/>
          <p:cNvSpPr>
            <a:spLocks noGrp="1"/>
          </p:cNvSpPr>
          <p:nvPr>
            <p:ph type="subTitle" idx="1"/>
          </p:nvPr>
        </p:nvSpPr>
        <p:spPr>
          <a:xfrm>
            <a:off x="401816" y="3811218"/>
            <a:ext cx="6466236" cy="2424181"/>
          </a:xfrm>
        </p:spPr>
        <p:txBody>
          <a:bodyPr>
            <a:normAutofit fontScale="85000" lnSpcReduction="20000"/>
          </a:bodyPr>
          <a:lstStyle/>
          <a:p>
            <a:pPr lvl="0" algn="ctr">
              <a:lnSpc>
                <a:spcPct val="90000"/>
              </a:lnSpc>
              <a:spcBef>
                <a:spcPts val="1000"/>
              </a:spcBef>
              <a:buClrTx/>
            </a:pPr>
            <a:r>
              <a:rPr lang="sv-SE" sz="4800" b="0" dirty="0">
                <a:solidFill>
                  <a:prstClr val="black"/>
                </a:solidFill>
                <a:latin typeface="Times New Roman" panose="02020603050405020304" pitchFamily="18" charset="0"/>
                <a:cs typeface="Times New Roman" panose="02020603050405020304" pitchFamily="18" charset="0"/>
              </a:rPr>
              <a:t>Awais  Ahmad</a:t>
            </a:r>
          </a:p>
          <a:p>
            <a:pPr lvl="0" algn="ctr">
              <a:lnSpc>
                <a:spcPct val="90000"/>
              </a:lnSpc>
              <a:spcBef>
                <a:spcPts val="1000"/>
              </a:spcBef>
              <a:buClrTx/>
            </a:pPr>
            <a:r>
              <a:rPr lang="en-US" sz="2600" b="0" dirty="0">
                <a:solidFill>
                  <a:prstClr val="black"/>
                </a:solidFill>
                <a:latin typeface="Times New Roman" panose="02020603050405020304" pitchFamily="18" charset="0"/>
                <a:cs typeface="Times New Roman" panose="02020603050405020304" pitchFamily="18" charset="0"/>
              </a:rPr>
              <a:t>Lecturer</a:t>
            </a:r>
            <a:r>
              <a:rPr lang="sv-SE" sz="2600" b="0" dirty="0">
                <a:solidFill>
                  <a:prstClr val="black"/>
                </a:solidFill>
                <a:latin typeface="Times New Roman" panose="02020603050405020304" pitchFamily="18" charset="0"/>
                <a:cs typeface="Times New Roman" panose="02020603050405020304" pitchFamily="18" charset="0"/>
              </a:rPr>
              <a:t> in Computer Science | e-Health Researcher | </a:t>
            </a:r>
            <a:r>
              <a:rPr lang="en-US" sz="2600" b="0" dirty="0">
                <a:solidFill>
                  <a:prstClr val="black"/>
                </a:solidFill>
                <a:latin typeface="Times New Roman" panose="02020603050405020304" pitchFamily="18" charset="0"/>
                <a:cs typeface="Times New Roman" panose="02020603050405020304" pitchFamily="18" charset="0"/>
              </a:rPr>
              <a:t>Internationalization</a:t>
            </a:r>
            <a:r>
              <a:rPr lang="sv-SE" sz="2600" b="0" dirty="0">
                <a:solidFill>
                  <a:prstClr val="black"/>
                </a:solidFill>
                <a:latin typeface="Times New Roman" panose="02020603050405020304" pitchFamily="18" charset="0"/>
                <a:cs typeface="Times New Roman" panose="02020603050405020304" pitchFamily="18" charset="0"/>
              </a:rPr>
              <a:t> </a:t>
            </a:r>
            <a:r>
              <a:rPr lang="en-US" sz="2600" b="0" dirty="0">
                <a:solidFill>
                  <a:prstClr val="black"/>
                </a:solidFill>
                <a:latin typeface="Times New Roman" panose="02020603050405020304" pitchFamily="18" charset="0"/>
                <a:cs typeface="Times New Roman" panose="02020603050405020304" pitchFamily="18" charset="0"/>
              </a:rPr>
              <a:t>coordinator</a:t>
            </a:r>
            <a:endParaRPr lang="sv-SE" sz="2600" b="0"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buClrTx/>
            </a:pPr>
            <a:r>
              <a:rPr lang="en-US" sz="2600" b="0" dirty="0">
                <a:solidFill>
                  <a:prstClr val="black"/>
                </a:solidFill>
                <a:latin typeface="Times New Roman" panose="02020603050405020304" pitchFamily="18" charset="0"/>
                <a:cs typeface="Times New Roman" panose="02020603050405020304" pitchFamily="18" charset="0"/>
              </a:rPr>
              <a:t>Department</a:t>
            </a:r>
            <a:r>
              <a:rPr lang="sv-SE" sz="2600" b="0" dirty="0">
                <a:solidFill>
                  <a:prstClr val="black"/>
                </a:solidFill>
                <a:latin typeface="Times New Roman" panose="02020603050405020304" pitchFamily="18" charset="0"/>
                <a:cs typeface="Times New Roman" panose="02020603050405020304" pitchFamily="18" charset="0"/>
              </a:rPr>
              <a:t> </a:t>
            </a:r>
            <a:r>
              <a:rPr lang="en-US" sz="2600" b="0" dirty="0">
                <a:solidFill>
                  <a:prstClr val="black"/>
                </a:solidFill>
                <a:latin typeface="Times New Roman" panose="02020603050405020304" pitchFamily="18" charset="0"/>
                <a:cs typeface="Times New Roman" panose="02020603050405020304" pitchFamily="18" charset="0"/>
              </a:rPr>
              <a:t>of</a:t>
            </a:r>
            <a:r>
              <a:rPr lang="sv-SE" sz="2600" b="0" dirty="0">
                <a:solidFill>
                  <a:prstClr val="black"/>
                </a:solidFill>
                <a:latin typeface="Times New Roman" panose="02020603050405020304" pitchFamily="18" charset="0"/>
                <a:cs typeface="Times New Roman" panose="02020603050405020304" pitchFamily="18" charset="0"/>
              </a:rPr>
              <a:t> Computer and Systems Sciences</a:t>
            </a:r>
          </a:p>
          <a:p>
            <a:pPr lvl="0" algn="ctr">
              <a:lnSpc>
                <a:spcPct val="90000"/>
              </a:lnSpc>
              <a:spcBef>
                <a:spcPts val="1000"/>
              </a:spcBef>
              <a:buClrTx/>
            </a:pPr>
            <a:r>
              <a:rPr lang="sv-SE" sz="3200" b="0" dirty="0">
                <a:solidFill>
                  <a:prstClr val="black"/>
                </a:solidFill>
                <a:latin typeface="Times New Roman" panose="02020603050405020304" pitchFamily="18" charset="0"/>
                <a:cs typeface="Times New Roman" panose="02020603050405020304" pitchFamily="18" charset="0"/>
              </a:rPr>
              <a:t>Campus Östersund</a:t>
            </a:r>
          </a:p>
          <a:p>
            <a:pPr lvl="0" algn="ctr">
              <a:lnSpc>
                <a:spcPct val="90000"/>
              </a:lnSpc>
              <a:spcBef>
                <a:spcPts val="1000"/>
              </a:spcBef>
              <a:buClrTx/>
            </a:pPr>
            <a:r>
              <a:rPr lang="sv-SE" sz="3200" b="0" dirty="0">
                <a:solidFill>
                  <a:prstClr val="black"/>
                </a:solidFill>
                <a:latin typeface="Times New Roman" panose="02020603050405020304" pitchFamily="18" charset="0"/>
                <a:cs typeface="Times New Roman" panose="02020603050405020304" pitchFamily="18" charset="0"/>
              </a:rPr>
              <a:t>Mid Sweden University Sweden</a:t>
            </a:r>
          </a:p>
          <a:p>
            <a:endParaRPr lang="da-DK" dirty="0"/>
          </a:p>
        </p:txBody>
      </p:sp>
      <p:pic>
        <p:nvPicPr>
          <p:cNvPr id="4" name="Bildobjekt 3"/>
          <p:cNvPicPr>
            <a:picLocks noChangeAspect="1"/>
          </p:cNvPicPr>
          <p:nvPr/>
        </p:nvPicPr>
        <p:blipFill>
          <a:blip r:embed="rId4"/>
          <a:stretch>
            <a:fillRect/>
          </a:stretch>
        </p:blipFill>
        <p:spPr>
          <a:xfrm>
            <a:off x="6868052" y="3811218"/>
            <a:ext cx="2177075" cy="247005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816" y="216243"/>
            <a:ext cx="609600" cy="609600"/>
          </a:xfrm>
          <a:prstGeom prst="rect">
            <a:avLst/>
          </a:prstGeom>
        </p:spPr>
      </p:pic>
    </p:spTree>
    <p:extLst>
      <p:ext uri="{BB962C8B-B14F-4D97-AF65-F5344CB8AC3E}">
        <p14:creationId xmlns:p14="http://schemas.microsoft.com/office/powerpoint/2010/main" val="3159755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863029"/>
            <a:ext cx="7912894" cy="1329918"/>
          </a:xfrm>
        </p:spPr>
        <p:txBody>
          <a:bodyPr/>
          <a:lstStyle/>
          <a:p>
            <a:r>
              <a:rPr lang="en-US" sz="4400" dirty="0" smtClean="0">
                <a:solidFill>
                  <a:schemeClr val="accent1"/>
                </a:solidFill>
              </a:rPr>
              <a:t>Study Findings</a:t>
            </a:r>
            <a:r>
              <a:rPr lang="en-US" dirty="0" smtClean="0">
                <a:solidFill>
                  <a:schemeClr val="accent1"/>
                </a:solidFill>
              </a:rPr>
              <a:t/>
            </a:r>
            <a:br>
              <a:rPr lang="en-US" dirty="0" smtClean="0">
                <a:solidFill>
                  <a:schemeClr val="accent1"/>
                </a:solidFill>
              </a:rPr>
            </a:br>
            <a:r>
              <a:rPr lang="en-US" dirty="0">
                <a:solidFill>
                  <a:schemeClr val="accent1"/>
                </a:solidFill>
              </a:rPr>
              <a:t/>
            </a:r>
            <a:br>
              <a:rPr lang="en-US" dirty="0">
                <a:solidFill>
                  <a:schemeClr val="accent1"/>
                </a:solidFill>
              </a:rPr>
            </a:br>
            <a:r>
              <a:rPr lang="en-US" dirty="0">
                <a:solidFill>
                  <a:schemeClr val="accent1"/>
                </a:solidFill>
              </a:rPr>
              <a:t>Establishing learning objectives </a:t>
            </a:r>
          </a:p>
        </p:txBody>
      </p:sp>
      <p:sp>
        <p:nvSpPr>
          <p:cNvPr id="3" name="Platshållare för innehåll 2"/>
          <p:cNvSpPr>
            <a:spLocks noGrp="1"/>
          </p:cNvSpPr>
          <p:nvPr>
            <p:ph idx="1"/>
          </p:nvPr>
        </p:nvSpPr>
        <p:spPr/>
        <p:txBody>
          <a:bodyPr/>
          <a:lstStyle/>
          <a:p>
            <a:pPr>
              <a:buFont typeface="Wingdings" panose="05000000000000000000" pitchFamily="2" charset="2"/>
              <a:buChar char="Ø"/>
            </a:pPr>
            <a:r>
              <a:rPr lang="en-US" dirty="0"/>
              <a:t>Learning objectives should be defined after </a:t>
            </a:r>
            <a:r>
              <a:rPr lang="en-US" b="1" dirty="0">
                <a:solidFill>
                  <a:schemeClr val="accent1"/>
                </a:solidFill>
              </a:rPr>
              <a:t>an assessment of   patient’s physical and cognitive condition. </a:t>
            </a:r>
          </a:p>
          <a:p>
            <a:pPr marL="0" lvl="0" indent="0">
              <a:spcBef>
                <a:spcPts val="0"/>
              </a:spcBef>
              <a:buClrTx/>
              <a:buNone/>
              <a:defRPr/>
            </a:pPr>
            <a:endParaRPr lang="en-GB" dirty="0" smtClean="0"/>
          </a:p>
          <a:p>
            <a:pPr lvl="0">
              <a:spcBef>
                <a:spcPts val="0"/>
              </a:spcBef>
              <a:buClrTx/>
              <a:buFont typeface="Wingdings" panose="05000000000000000000" pitchFamily="2" charset="2"/>
              <a:buChar char="Ø"/>
              <a:defRPr/>
            </a:pPr>
            <a:r>
              <a:rPr lang="en-GB" dirty="0" smtClean="0"/>
              <a:t>The </a:t>
            </a:r>
            <a:r>
              <a:rPr lang="en-GB" dirty="0"/>
              <a:t>assessment relies on an analogue procedure, developed and used in Sweden by speech therapists, and is commonly used throughout the country. Both speech therapists are keen on converting the analogue assessment process into </a:t>
            </a:r>
            <a:r>
              <a:rPr lang="en-US" b="1" dirty="0">
                <a:solidFill>
                  <a:schemeClr val="accent1"/>
                </a:solidFill>
              </a:rPr>
              <a:t>an interactive speech and language assessment </a:t>
            </a:r>
            <a:r>
              <a:rPr lang="en-US" b="1" dirty="0" smtClean="0">
                <a:solidFill>
                  <a:schemeClr val="accent1"/>
                </a:solidFill>
              </a:rPr>
              <a:t>application</a:t>
            </a:r>
            <a:r>
              <a:rPr lang="en-GB" dirty="0" smtClean="0"/>
              <a:t>, </a:t>
            </a:r>
            <a:r>
              <a:rPr lang="en-GB" dirty="0"/>
              <a:t>where the results would easily be stored and used as input for the re-learning assignments.   </a:t>
            </a:r>
            <a:endParaRPr lang="sv-SE" dirty="0"/>
          </a:p>
          <a:p>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12909" y="5508676"/>
            <a:ext cx="609600" cy="609600"/>
          </a:xfrm>
          <a:prstGeom prst="rect">
            <a:avLst/>
          </a:prstGeom>
        </p:spPr>
      </p:pic>
    </p:spTree>
    <p:extLst>
      <p:ext uri="{BB962C8B-B14F-4D97-AF65-F5344CB8AC3E}">
        <p14:creationId xmlns:p14="http://schemas.microsoft.com/office/powerpoint/2010/main" val="2112443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863029"/>
            <a:ext cx="7912894" cy="1329918"/>
          </a:xfrm>
        </p:spPr>
        <p:txBody>
          <a:bodyPr/>
          <a:lstStyle/>
          <a:p>
            <a:r>
              <a:rPr lang="en-US" sz="4400" dirty="0" smtClean="0">
                <a:solidFill>
                  <a:schemeClr val="accent1"/>
                </a:solidFill>
              </a:rPr>
              <a:t>Study Findings</a:t>
            </a:r>
            <a:r>
              <a:rPr lang="en-US" dirty="0">
                <a:solidFill>
                  <a:schemeClr val="accent1"/>
                </a:solidFill>
              </a:rPr>
              <a:t/>
            </a:r>
            <a:br>
              <a:rPr lang="en-US" dirty="0">
                <a:solidFill>
                  <a:schemeClr val="accent1"/>
                </a:solidFill>
              </a:rPr>
            </a:br>
            <a:r>
              <a:rPr lang="en-US" dirty="0">
                <a:solidFill>
                  <a:schemeClr val="accent1"/>
                </a:solidFill>
              </a:rPr>
              <a:t/>
            </a:r>
            <a:br>
              <a:rPr lang="en-US" dirty="0">
                <a:solidFill>
                  <a:schemeClr val="accent1"/>
                </a:solidFill>
              </a:rPr>
            </a:br>
            <a:r>
              <a:rPr lang="en-US" dirty="0" smtClean="0">
                <a:solidFill>
                  <a:schemeClr val="accent1"/>
                </a:solidFill>
              </a:rPr>
              <a:t>Readiness </a:t>
            </a:r>
            <a:r>
              <a:rPr lang="en-US" dirty="0">
                <a:solidFill>
                  <a:schemeClr val="accent1"/>
                </a:solidFill>
              </a:rPr>
              <a:t>to learn </a:t>
            </a:r>
          </a:p>
        </p:txBody>
      </p:sp>
      <p:sp>
        <p:nvSpPr>
          <p:cNvPr id="3" name="Platshållare för innehåll 2"/>
          <p:cNvSpPr>
            <a:spLocks noGrp="1"/>
          </p:cNvSpPr>
          <p:nvPr>
            <p:ph idx="1"/>
          </p:nvPr>
        </p:nvSpPr>
        <p:spPr/>
        <p:txBody>
          <a:bodyPr/>
          <a:lstStyle/>
          <a:p>
            <a:pPr marL="0" indent="0" algn="just">
              <a:buNone/>
            </a:pPr>
            <a:r>
              <a:rPr lang="en-US" dirty="0"/>
              <a:t>After designing the learning strategy and tools, the patients should be prepared for the implementation of the learning strategy. Proper </a:t>
            </a:r>
            <a:r>
              <a:rPr lang="en-US" b="1" dirty="0">
                <a:solidFill>
                  <a:schemeClr val="accent1"/>
                </a:solidFill>
              </a:rPr>
              <a:t>education</a:t>
            </a:r>
            <a:r>
              <a:rPr lang="en-US" dirty="0"/>
              <a:t> and </a:t>
            </a:r>
            <a:r>
              <a:rPr lang="en-US" b="1" dirty="0">
                <a:solidFill>
                  <a:schemeClr val="accent1"/>
                </a:solidFill>
              </a:rPr>
              <a:t>training</a:t>
            </a:r>
            <a:r>
              <a:rPr lang="en-US" b="1" dirty="0"/>
              <a:t>, </a:t>
            </a:r>
            <a:r>
              <a:rPr lang="en-US" b="1" dirty="0">
                <a:solidFill>
                  <a:schemeClr val="accent1"/>
                </a:solidFill>
              </a:rPr>
              <a:t>usability considerations</a:t>
            </a:r>
            <a:r>
              <a:rPr lang="en-US" dirty="0"/>
              <a:t>, and </a:t>
            </a:r>
            <a:r>
              <a:rPr lang="en-US" b="1" dirty="0">
                <a:solidFill>
                  <a:schemeClr val="accent1"/>
                </a:solidFill>
              </a:rPr>
              <a:t>social aspects </a:t>
            </a:r>
            <a:r>
              <a:rPr lang="en-US" dirty="0"/>
              <a:t>of TES might increase the readiness to learn for patients. Almost all the participants emphasized the importance of technology acceptance requirements such as </a:t>
            </a:r>
            <a:r>
              <a:rPr lang="en-US" b="1" dirty="0">
                <a:solidFill>
                  <a:schemeClr val="accent1"/>
                </a:solidFill>
              </a:rPr>
              <a:t>usefulness</a:t>
            </a:r>
            <a:r>
              <a:rPr lang="en-US" dirty="0"/>
              <a:t>, </a:t>
            </a:r>
            <a:r>
              <a:rPr lang="en-US" b="1" dirty="0">
                <a:solidFill>
                  <a:schemeClr val="accent1"/>
                </a:solidFill>
              </a:rPr>
              <a:t>ease of use</a:t>
            </a:r>
            <a:r>
              <a:rPr lang="en-US" dirty="0"/>
              <a:t>, </a:t>
            </a:r>
            <a:r>
              <a:rPr lang="en-US" b="1" dirty="0">
                <a:solidFill>
                  <a:schemeClr val="accent1"/>
                </a:solidFill>
              </a:rPr>
              <a:t>adaptability</a:t>
            </a:r>
            <a:r>
              <a:rPr lang="en-US" dirty="0"/>
              <a:t>, and </a:t>
            </a:r>
            <a:r>
              <a:rPr lang="en-US" b="1" dirty="0">
                <a:solidFill>
                  <a:schemeClr val="accent1"/>
                </a:solidFill>
              </a:rPr>
              <a:t>satisfaction</a:t>
            </a:r>
            <a:r>
              <a:rPr lang="en-US" dirty="0"/>
              <a:t> of </a:t>
            </a:r>
            <a:r>
              <a:rPr lang="en-US" dirty="0" smtClean="0"/>
              <a:t>the </a:t>
            </a:r>
            <a:r>
              <a:rPr lang="en-US" dirty="0"/>
              <a:t>application </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1633" y="5142471"/>
            <a:ext cx="609600" cy="609600"/>
          </a:xfrm>
          <a:prstGeom prst="rect">
            <a:avLst/>
          </a:prstGeom>
        </p:spPr>
      </p:pic>
    </p:spTree>
    <p:extLst>
      <p:ext uri="{BB962C8B-B14F-4D97-AF65-F5344CB8AC3E}">
        <p14:creationId xmlns:p14="http://schemas.microsoft.com/office/powerpoint/2010/main" val="1372844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6211" y="983226"/>
            <a:ext cx="7912894" cy="796413"/>
          </a:xfrm>
        </p:spPr>
        <p:txBody>
          <a:bodyPr>
            <a:normAutofit/>
          </a:bodyPr>
          <a:lstStyle/>
          <a:p>
            <a:r>
              <a:rPr lang="en-US" sz="2400" dirty="0">
                <a:solidFill>
                  <a:schemeClr val="accent1"/>
                </a:solidFill>
              </a:rPr>
              <a:t>Study Findings</a:t>
            </a:r>
            <a:endParaRPr lang="en-US" dirty="0">
              <a:solidFill>
                <a:schemeClr val="accent1"/>
              </a:solidFill>
            </a:endParaRPr>
          </a:p>
        </p:txBody>
      </p:sp>
      <p:sp>
        <p:nvSpPr>
          <p:cNvPr id="3" name="Platshållare för innehåll 2"/>
          <p:cNvSpPr>
            <a:spLocks noGrp="1"/>
          </p:cNvSpPr>
          <p:nvPr>
            <p:ph idx="1"/>
          </p:nvPr>
        </p:nvSpPr>
        <p:spPr>
          <a:xfrm>
            <a:off x="526211" y="1881052"/>
            <a:ext cx="8347823" cy="4667794"/>
          </a:xfrm>
        </p:spPr>
        <p:txBody>
          <a:bodyPr>
            <a:normAutofit/>
          </a:bodyPr>
          <a:lstStyle/>
          <a:p>
            <a:pPr>
              <a:lnSpc>
                <a:spcPct val="150000"/>
              </a:lnSpc>
              <a:buFont typeface="Wingdings" panose="05000000000000000000" pitchFamily="2" charset="2"/>
              <a:buChar char="Ø"/>
            </a:pPr>
            <a:r>
              <a:rPr lang="en-US" b="1" dirty="0" smtClean="0">
                <a:solidFill>
                  <a:schemeClr val="accent1"/>
                </a:solidFill>
              </a:rPr>
              <a:t>The </a:t>
            </a:r>
            <a:r>
              <a:rPr lang="en-US" b="1" dirty="0">
                <a:solidFill>
                  <a:schemeClr val="accent1"/>
                </a:solidFill>
              </a:rPr>
              <a:t>intensity of relearning exercises: </a:t>
            </a:r>
            <a:r>
              <a:rPr lang="en-US" dirty="0"/>
              <a:t>Less intensive exercises showed more improvement than highly intensive exercises</a:t>
            </a:r>
            <a:r>
              <a:rPr lang="en-US" dirty="0" smtClean="0"/>
              <a:t>.</a:t>
            </a:r>
            <a:endParaRPr lang="sv-SE" dirty="0"/>
          </a:p>
          <a:p>
            <a:pPr>
              <a:lnSpc>
                <a:spcPct val="150000"/>
              </a:lnSpc>
              <a:buFont typeface="Wingdings" panose="05000000000000000000" pitchFamily="2" charset="2"/>
              <a:buChar char="Ø"/>
            </a:pPr>
            <a:r>
              <a:rPr lang="en-US" b="1" dirty="0">
                <a:solidFill>
                  <a:schemeClr val="accent1"/>
                </a:solidFill>
              </a:rPr>
              <a:t>Possibility of social networking</a:t>
            </a:r>
            <a:r>
              <a:rPr lang="en-US" dirty="0">
                <a:solidFill>
                  <a:schemeClr val="accent1"/>
                </a:solidFill>
              </a:rPr>
              <a:t>: </a:t>
            </a:r>
            <a:r>
              <a:rPr lang="en-US" dirty="0"/>
              <a:t>A feature in the software application that provides the involvement of friends and family</a:t>
            </a:r>
            <a:r>
              <a:rPr lang="en-US" dirty="0" smtClean="0"/>
              <a:t>.</a:t>
            </a:r>
            <a:endParaRPr lang="sv-SE" dirty="0"/>
          </a:p>
          <a:p>
            <a:pPr>
              <a:lnSpc>
                <a:spcPct val="150000"/>
              </a:lnSpc>
              <a:buFont typeface="Wingdings" panose="05000000000000000000" pitchFamily="2" charset="2"/>
              <a:buChar char="Ø"/>
            </a:pPr>
            <a:r>
              <a:rPr lang="en-US" b="1" dirty="0">
                <a:solidFill>
                  <a:schemeClr val="accent1"/>
                </a:solidFill>
              </a:rPr>
              <a:t>Native language</a:t>
            </a:r>
            <a:r>
              <a:rPr lang="en-US" b="1" dirty="0"/>
              <a:t>: </a:t>
            </a:r>
            <a:r>
              <a:rPr lang="en-US" dirty="0"/>
              <a:t>The software application should be in the Swedish language</a:t>
            </a:r>
            <a:r>
              <a:rPr lang="en-US" dirty="0" smtClean="0"/>
              <a:t>.</a:t>
            </a:r>
            <a:endParaRPr lang="sv-SE" dirty="0"/>
          </a:p>
          <a:p>
            <a:pPr>
              <a:lnSpc>
                <a:spcPct val="150000"/>
              </a:lnSpc>
              <a:buFont typeface="Wingdings" panose="05000000000000000000" pitchFamily="2" charset="2"/>
              <a:buChar char="Ø"/>
            </a:pPr>
            <a:r>
              <a:rPr lang="en-US" b="1" dirty="0">
                <a:solidFill>
                  <a:schemeClr val="accent1"/>
                </a:solidFill>
              </a:rPr>
              <a:t>Patient’s Medical condition VS selection of relearning </a:t>
            </a:r>
            <a:r>
              <a:rPr lang="en-US" b="1" dirty="0" smtClean="0">
                <a:solidFill>
                  <a:schemeClr val="accent1"/>
                </a:solidFill>
              </a:rPr>
              <a:t>exercises</a:t>
            </a:r>
            <a:endParaRPr lang="sv-SE" dirty="0">
              <a:solidFill>
                <a:schemeClr val="accent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31675" y="5760308"/>
            <a:ext cx="609600" cy="609600"/>
          </a:xfrm>
          <a:prstGeom prst="rect">
            <a:avLst/>
          </a:prstGeom>
        </p:spPr>
      </p:pic>
    </p:spTree>
    <p:extLst>
      <p:ext uri="{BB962C8B-B14F-4D97-AF65-F5344CB8AC3E}">
        <p14:creationId xmlns:p14="http://schemas.microsoft.com/office/powerpoint/2010/main" val="4161169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6211" y="996148"/>
            <a:ext cx="7912894" cy="783225"/>
          </a:xfrm>
        </p:spPr>
        <p:txBody>
          <a:bodyPr>
            <a:normAutofit/>
          </a:bodyPr>
          <a:lstStyle/>
          <a:p>
            <a:r>
              <a:rPr lang="en-US" sz="2000" dirty="0">
                <a:solidFill>
                  <a:schemeClr val="accent1"/>
                </a:solidFill>
              </a:rPr>
              <a:t>Study Findings</a:t>
            </a:r>
            <a:endParaRPr lang="en-US" dirty="0">
              <a:solidFill>
                <a:schemeClr val="accent1"/>
              </a:solidFill>
            </a:endParaRPr>
          </a:p>
        </p:txBody>
      </p:sp>
      <p:sp>
        <p:nvSpPr>
          <p:cNvPr id="3" name="Platshållare för innehåll 2"/>
          <p:cNvSpPr>
            <a:spLocks noGrp="1"/>
          </p:cNvSpPr>
          <p:nvPr>
            <p:ph idx="1"/>
          </p:nvPr>
        </p:nvSpPr>
        <p:spPr>
          <a:xfrm>
            <a:off x="526211" y="2048200"/>
            <a:ext cx="8347823" cy="4667794"/>
          </a:xfrm>
        </p:spPr>
        <p:txBody>
          <a:bodyPr>
            <a:normAutofit/>
          </a:bodyPr>
          <a:lstStyle/>
          <a:p>
            <a:r>
              <a:rPr lang="en-US" b="1" dirty="0">
                <a:solidFill>
                  <a:schemeClr val="accent1"/>
                </a:solidFill>
              </a:rPr>
              <a:t>Involvement of medical caregivers and stroke patients in the design process</a:t>
            </a:r>
            <a:endParaRPr lang="sv-SE" dirty="0">
              <a:solidFill>
                <a:schemeClr val="accent1"/>
              </a:solidFill>
            </a:endParaRPr>
          </a:p>
          <a:p>
            <a:r>
              <a:rPr lang="en-US" b="1" dirty="0">
                <a:solidFill>
                  <a:schemeClr val="accent1"/>
                </a:solidFill>
              </a:rPr>
              <a:t>Technical assistance and training: </a:t>
            </a:r>
            <a:r>
              <a:rPr lang="en-US" dirty="0"/>
              <a:t>Not only the application should be interactive and easy to use by itself, the process of training and education of using the application should also be </a:t>
            </a:r>
            <a:r>
              <a:rPr lang="en-US" b="1" dirty="0">
                <a:solidFill>
                  <a:schemeClr val="accent1"/>
                </a:solidFill>
              </a:rPr>
              <a:t>interactive</a:t>
            </a:r>
            <a:r>
              <a:rPr lang="en-US" dirty="0"/>
              <a:t>, </a:t>
            </a:r>
            <a:r>
              <a:rPr lang="en-US" b="1" dirty="0">
                <a:solidFill>
                  <a:schemeClr val="accent1"/>
                </a:solidFill>
              </a:rPr>
              <a:t>user-centered</a:t>
            </a:r>
            <a:r>
              <a:rPr lang="en-US" dirty="0"/>
              <a:t>, and in the </a:t>
            </a:r>
            <a:r>
              <a:rPr lang="en-US" b="1" dirty="0">
                <a:solidFill>
                  <a:schemeClr val="accent1"/>
                </a:solidFill>
              </a:rPr>
              <a:t>native language</a:t>
            </a:r>
            <a:r>
              <a:rPr lang="en-US" dirty="0"/>
              <a:t>. </a:t>
            </a:r>
            <a:endParaRPr lang="sv-SE" dirty="0"/>
          </a:p>
          <a:p>
            <a:r>
              <a:rPr lang="en-US" b="1" dirty="0">
                <a:solidFill>
                  <a:schemeClr val="accent1"/>
                </a:solidFill>
              </a:rPr>
              <a:t>Medical assistance and education: </a:t>
            </a:r>
            <a:r>
              <a:rPr lang="en-US" dirty="0"/>
              <a:t>A proper education and assistance about stroke rehabilitation is essential for the </a:t>
            </a:r>
            <a:r>
              <a:rPr lang="en-US" b="1" dirty="0">
                <a:solidFill>
                  <a:schemeClr val="accent1"/>
                </a:solidFill>
              </a:rPr>
              <a:t>patients</a:t>
            </a:r>
            <a:r>
              <a:rPr lang="en-US" dirty="0"/>
              <a:t> and their </a:t>
            </a:r>
            <a:r>
              <a:rPr lang="en-US" b="1" dirty="0">
                <a:solidFill>
                  <a:schemeClr val="accent1"/>
                </a:solidFill>
              </a:rPr>
              <a:t>close relatives</a:t>
            </a:r>
            <a:r>
              <a:rPr lang="en-US" dirty="0"/>
              <a:t>. </a:t>
            </a:r>
            <a:endParaRPr lang="sv-SE" dirty="0"/>
          </a:p>
          <a:p>
            <a:pPr marL="0" indent="0">
              <a:buNone/>
            </a:pPr>
            <a:endParaRPr lang="sv-SE"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68065" y="5488460"/>
            <a:ext cx="609600" cy="609600"/>
          </a:xfrm>
          <a:prstGeom prst="rect">
            <a:avLst/>
          </a:prstGeom>
        </p:spPr>
      </p:pic>
    </p:spTree>
    <p:extLst>
      <p:ext uri="{BB962C8B-B14F-4D97-AF65-F5344CB8AC3E}">
        <p14:creationId xmlns:p14="http://schemas.microsoft.com/office/powerpoint/2010/main" val="3475717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9268" y="949236"/>
            <a:ext cx="7912894" cy="931816"/>
          </a:xfrm>
        </p:spPr>
        <p:txBody>
          <a:bodyPr>
            <a:normAutofit/>
          </a:bodyPr>
          <a:lstStyle/>
          <a:p>
            <a:r>
              <a:rPr lang="en-US" sz="2000" dirty="0">
                <a:solidFill>
                  <a:schemeClr val="accent1"/>
                </a:solidFill>
              </a:rPr>
              <a:t>Study Findings</a:t>
            </a:r>
            <a:endParaRPr lang="en-US" dirty="0">
              <a:solidFill>
                <a:schemeClr val="accent1"/>
              </a:solidFill>
            </a:endParaRPr>
          </a:p>
        </p:txBody>
      </p:sp>
      <p:sp>
        <p:nvSpPr>
          <p:cNvPr id="3" name="Platshållare för innehåll 2"/>
          <p:cNvSpPr>
            <a:spLocks noGrp="1"/>
          </p:cNvSpPr>
          <p:nvPr>
            <p:ph idx="1"/>
          </p:nvPr>
        </p:nvSpPr>
        <p:spPr>
          <a:xfrm>
            <a:off x="526211" y="1881052"/>
            <a:ext cx="8347823" cy="4667794"/>
          </a:xfrm>
        </p:spPr>
        <p:txBody>
          <a:bodyPr>
            <a:normAutofit/>
          </a:bodyPr>
          <a:lstStyle/>
          <a:p>
            <a:r>
              <a:rPr lang="en-US" b="1" dirty="0">
                <a:solidFill>
                  <a:schemeClr val="accent1"/>
                </a:solidFill>
              </a:rPr>
              <a:t>Selection of hardware</a:t>
            </a:r>
            <a:r>
              <a:rPr lang="en-US" dirty="0">
                <a:solidFill>
                  <a:schemeClr val="accent1"/>
                </a:solidFill>
              </a:rPr>
              <a:t>:  </a:t>
            </a:r>
            <a:r>
              <a:rPr lang="en-US" dirty="0"/>
              <a:t>A </a:t>
            </a:r>
            <a:r>
              <a:rPr lang="en-US" b="1" dirty="0">
                <a:solidFill>
                  <a:schemeClr val="accent1"/>
                </a:solidFill>
              </a:rPr>
              <a:t>larger screen size </a:t>
            </a:r>
            <a:r>
              <a:rPr lang="en-US" dirty="0"/>
              <a:t>than a smartphone like </a:t>
            </a:r>
            <a:r>
              <a:rPr lang="en-US" b="1" dirty="0">
                <a:solidFill>
                  <a:schemeClr val="accent1"/>
                </a:solidFill>
              </a:rPr>
              <a:t>a tablet or desktop computer </a:t>
            </a:r>
            <a:r>
              <a:rPr lang="en-US" dirty="0"/>
              <a:t>will be more appropriate for patients with aphasia spatially for older adults</a:t>
            </a:r>
            <a:r>
              <a:rPr lang="en-US" dirty="0" smtClean="0"/>
              <a:t>.</a:t>
            </a:r>
          </a:p>
          <a:p>
            <a:r>
              <a:rPr lang="en-US" b="1" dirty="0">
                <a:solidFill>
                  <a:schemeClr val="accent1"/>
                </a:solidFill>
              </a:rPr>
              <a:t>Graphical interface</a:t>
            </a:r>
            <a:r>
              <a:rPr lang="en-US" b="1" dirty="0"/>
              <a:t>: </a:t>
            </a:r>
            <a:r>
              <a:rPr lang="en-US" dirty="0"/>
              <a:t>The interface should be adjusted according to stroke patients' needs. For example, </a:t>
            </a:r>
            <a:r>
              <a:rPr lang="en-US" dirty="0">
                <a:solidFill>
                  <a:schemeClr val="accent1"/>
                </a:solidFill>
              </a:rPr>
              <a:t>typography</a:t>
            </a:r>
            <a:r>
              <a:rPr lang="en-US" dirty="0"/>
              <a:t> size should be bigger than usual and the background should be simple to avoid distraction. Ideally, the </a:t>
            </a:r>
            <a:r>
              <a:rPr lang="en-US" dirty="0">
                <a:solidFill>
                  <a:schemeClr val="accent1"/>
                </a:solidFill>
              </a:rPr>
              <a:t>font size </a:t>
            </a:r>
            <a:r>
              <a:rPr lang="en-US" dirty="0"/>
              <a:t>should be adjustable and the </a:t>
            </a:r>
            <a:r>
              <a:rPr lang="en-US" dirty="0">
                <a:solidFill>
                  <a:schemeClr val="accent1"/>
                </a:solidFill>
              </a:rPr>
              <a:t>background themes </a:t>
            </a:r>
            <a:r>
              <a:rPr lang="en-US" dirty="0"/>
              <a:t>should be changeable. Moreover, the </a:t>
            </a:r>
            <a:r>
              <a:rPr lang="en-US" dirty="0">
                <a:solidFill>
                  <a:schemeClr val="accent1"/>
                </a:solidFill>
              </a:rPr>
              <a:t>colors should be more contrastive </a:t>
            </a:r>
            <a:r>
              <a:rPr lang="en-US" dirty="0"/>
              <a:t>between selected and unselected items on the screen. </a:t>
            </a:r>
            <a:endParaRPr lang="sv-SE" dirty="0"/>
          </a:p>
          <a:p>
            <a:pPr marL="0" indent="0">
              <a:buNone/>
            </a:pPr>
            <a:endParaRPr lang="sv-SE" dirty="0"/>
          </a:p>
          <a:p>
            <a:pPr marL="0" indent="0">
              <a:buNone/>
            </a:pPr>
            <a:endParaRPr lang="sv-SE"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20930" y="5191897"/>
            <a:ext cx="609600" cy="609600"/>
          </a:xfrm>
          <a:prstGeom prst="rect">
            <a:avLst/>
          </a:prstGeom>
        </p:spPr>
      </p:pic>
    </p:spTree>
    <p:extLst>
      <p:ext uri="{BB962C8B-B14F-4D97-AF65-F5344CB8AC3E}">
        <p14:creationId xmlns:p14="http://schemas.microsoft.com/office/powerpoint/2010/main" val="1540205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1052053"/>
            <a:ext cx="7912894" cy="530941"/>
          </a:xfrm>
        </p:spPr>
        <p:txBody>
          <a:bodyPr/>
          <a:lstStyle/>
          <a:p>
            <a:r>
              <a:rPr lang="en-US" dirty="0" smtClean="0">
                <a:solidFill>
                  <a:schemeClr val="accent1"/>
                </a:solidFill>
              </a:rPr>
              <a:t>Conclusion</a:t>
            </a:r>
            <a:endParaRPr lang="en-US" dirty="0">
              <a:solidFill>
                <a:schemeClr val="accent1"/>
              </a:solidFill>
            </a:endParaRPr>
          </a:p>
        </p:txBody>
      </p:sp>
      <p:sp>
        <p:nvSpPr>
          <p:cNvPr id="3" name="Platshållare för innehåll 2"/>
          <p:cNvSpPr>
            <a:spLocks noGrp="1"/>
          </p:cNvSpPr>
          <p:nvPr>
            <p:ph idx="1"/>
          </p:nvPr>
        </p:nvSpPr>
        <p:spPr>
          <a:xfrm>
            <a:off x="629100" y="1582994"/>
            <a:ext cx="7912894" cy="4491099"/>
          </a:xfrm>
        </p:spPr>
        <p:txBody>
          <a:bodyPr/>
          <a:lstStyle/>
          <a:p>
            <a:pPr marL="0" indent="0">
              <a:buNone/>
            </a:pPr>
            <a:r>
              <a:rPr lang="en-US" dirty="0"/>
              <a:t>Despite their impaired medical condition, stroke patients tend to use TES for speech and language relearning. </a:t>
            </a:r>
            <a:endParaRPr lang="en-US" dirty="0" smtClean="0"/>
          </a:p>
          <a:p>
            <a:pPr marL="0" indent="0">
              <a:buNone/>
            </a:pPr>
            <a:r>
              <a:rPr lang="en-US" dirty="0" smtClean="0"/>
              <a:t>The </a:t>
            </a:r>
            <a:r>
              <a:rPr lang="en-US" dirty="0"/>
              <a:t>study findings indicate that </a:t>
            </a:r>
            <a:r>
              <a:rPr lang="en-US" b="1" dirty="0">
                <a:solidFill>
                  <a:schemeClr val="accent1"/>
                </a:solidFill>
              </a:rPr>
              <a:t>independent living</a:t>
            </a:r>
            <a:r>
              <a:rPr lang="en-US" dirty="0"/>
              <a:t>, </a:t>
            </a:r>
            <a:r>
              <a:rPr lang="en-US" b="1" dirty="0">
                <a:solidFill>
                  <a:schemeClr val="accent1"/>
                </a:solidFill>
              </a:rPr>
              <a:t>treatment in the home environment</a:t>
            </a:r>
            <a:r>
              <a:rPr lang="en-US" dirty="0"/>
              <a:t>, and improved </a:t>
            </a:r>
            <a:r>
              <a:rPr lang="en-US" b="1" dirty="0">
                <a:solidFill>
                  <a:schemeClr val="accent1"/>
                </a:solidFill>
              </a:rPr>
              <a:t>quality of life </a:t>
            </a:r>
            <a:r>
              <a:rPr lang="en-US" dirty="0"/>
              <a:t>are the major motivational factors for the use of TES. </a:t>
            </a:r>
            <a:endParaRPr lang="en-US" dirty="0" smtClean="0"/>
          </a:p>
          <a:p>
            <a:pPr marL="0" indent="0">
              <a:buNone/>
            </a:pPr>
            <a:r>
              <a:rPr lang="en-US" dirty="0"/>
              <a:t>T</a:t>
            </a:r>
            <a:r>
              <a:rPr lang="en-US" dirty="0" smtClean="0"/>
              <a:t>he </a:t>
            </a:r>
            <a:r>
              <a:rPr lang="en-US" dirty="0"/>
              <a:t>usability factors of software and hardware such </a:t>
            </a:r>
            <a:r>
              <a:rPr lang="en-US" b="1" dirty="0">
                <a:solidFill>
                  <a:schemeClr val="accent1"/>
                </a:solidFill>
              </a:rPr>
              <a:t>as customized graphical user interface </a:t>
            </a:r>
            <a:r>
              <a:rPr lang="en-US" dirty="0"/>
              <a:t>and bigger size of hardware screen are vital for the acceptance of TES. </a:t>
            </a:r>
            <a:endParaRPr lang="en-US" dirty="0" smtClean="0"/>
          </a:p>
          <a:p>
            <a:pPr marL="0" indent="0">
              <a:buNone/>
            </a:pPr>
            <a:r>
              <a:rPr lang="en-US" dirty="0" smtClean="0"/>
              <a:t>Proper </a:t>
            </a:r>
            <a:r>
              <a:rPr lang="en-US" b="1" dirty="0">
                <a:solidFill>
                  <a:schemeClr val="accent1"/>
                </a:solidFill>
              </a:rPr>
              <a:t>education of technical and medical aspects </a:t>
            </a:r>
            <a:r>
              <a:rPr lang="en-US" dirty="0"/>
              <a:t>of the software are also important for higher user acceptance.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8595" y="5537886"/>
            <a:ext cx="609600" cy="609600"/>
          </a:xfrm>
          <a:prstGeom prst="rect">
            <a:avLst/>
          </a:prstGeom>
        </p:spPr>
      </p:pic>
    </p:spTree>
    <p:extLst>
      <p:ext uri="{BB962C8B-B14F-4D97-AF65-F5344CB8AC3E}">
        <p14:creationId xmlns:p14="http://schemas.microsoft.com/office/powerpoint/2010/main" val="1878805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873212"/>
            <a:ext cx="7912894" cy="403654"/>
          </a:xfrm>
        </p:spPr>
        <p:txBody>
          <a:bodyPr/>
          <a:lstStyle/>
          <a:p>
            <a:r>
              <a:rPr lang="en-US" dirty="0" smtClean="0">
                <a:solidFill>
                  <a:schemeClr val="accent1"/>
                </a:solidFill>
              </a:rPr>
              <a:t>Future </a:t>
            </a:r>
            <a:r>
              <a:rPr lang="en-US" dirty="0">
                <a:solidFill>
                  <a:schemeClr val="accent1"/>
                </a:solidFill>
              </a:rPr>
              <a:t>W</a:t>
            </a:r>
            <a:r>
              <a:rPr lang="en-US" dirty="0" smtClean="0">
                <a:solidFill>
                  <a:schemeClr val="accent1"/>
                </a:solidFill>
              </a:rPr>
              <a:t>ork</a:t>
            </a:r>
            <a:endParaRPr lang="en-US" dirty="0">
              <a:solidFill>
                <a:schemeClr val="accent1"/>
              </a:solidFill>
            </a:endParaRPr>
          </a:p>
        </p:txBody>
      </p:sp>
      <p:sp>
        <p:nvSpPr>
          <p:cNvPr id="3" name="Platshållare för innehåll 2"/>
          <p:cNvSpPr>
            <a:spLocks noGrp="1"/>
          </p:cNvSpPr>
          <p:nvPr>
            <p:ph idx="1"/>
          </p:nvPr>
        </p:nvSpPr>
        <p:spPr>
          <a:xfrm>
            <a:off x="703240" y="1742860"/>
            <a:ext cx="7912894" cy="3836963"/>
          </a:xfrm>
        </p:spPr>
        <p:txBody>
          <a:bodyPr/>
          <a:lstStyle/>
          <a:p>
            <a:pPr marL="0" indent="0" algn="just">
              <a:buNone/>
            </a:pPr>
            <a:r>
              <a:rPr lang="en-US" dirty="0"/>
              <a:t>This study found essential </a:t>
            </a:r>
            <a:r>
              <a:rPr lang="en-US" b="1" dirty="0">
                <a:solidFill>
                  <a:schemeClr val="accent1"/>
                </a:solidFill>
              </a:rPr>
              <a:t>requirements</a:t>
            </a:r>
            <a:r>
              <a:rPr lang="en-US" dirty="0"/>
              <a:t> for the future development of technology-enhanced applications for speech and language relearning tailored for stroke patients. The next planned steps are to </a:t>
            </a:r>
            <a:r>
              <a:rPr lang="en-US" b="1" dirty="0">
                <a:solidFill>
                  <a:schemeClr val="accent1"/>
                </a:solidFill>
              </a:rPr>
              <a:t>design</a:t>
            </a:r>
            <a:r>
              <a:rPr lang="en-US" dirty="0"/>
              <a:t>, </a:t>
            </a:r>
            <a:r>
              <a:rPr lang="en-US" b="1" dirty="0">
                <a:solidFill>
                  <a:schemeClr val="accent1"/>
                </a:solidFill>
              </a:rPr>
              <a:t>develop</a:t>
            </a:r>
            <a:r>
              <a:rPr lang="en-US" dirty="0"/>
              <a:t>, and </a:t>
            </a:r>
            <a:r>
              <a:rPr lang="en-US" b="1" dirty="0">
                <a:solidFill>
                  <a:schemeClr val="accent1"/>
                </a:solidFill>
              </a:rPr>
              <a:t>evaluate</a:t>
            </a:r>
            <a:r>
              <a:rPr lang="en-US" dirty="0"/>
              <a:t> </a:t>
            </a:r>
            <a:r>
              <a:rPr lang="en-US" dirty="0" smtClean="0"/>
              <a:t>technology-enhanced application </a:t>
            </a:r>
            <a:r>
              <a:rPr lang="en-US" dirty="0"/>
              <a:t>to support the diagnosis and the relearning process after stroke. Both these applications should be designed and tested with a multi-stakeholder approach involving caregivers, software developers, stroke patients, and stroke patients' friends and family. To carry out the work with a multi-stakeholder approach is essential since a stroke patient's speech relearning journey back to an independent life is a long and tedious one.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9125" y="5275023"/>
            <a:ext cx="609600" cy="609600"/>
          </a:xfrm>
          <a:prstGeom prst="rect">
            <a:avLst/>
          </a:prstGeom>
        </p:spPr>
      </p:pic>
    </p:spTree>
    <p:extLst>
      <p:ext uri="{BB962C8B-B14F-4D97-AF65-F5344CB8AC3E}">
        <p14:creationId xmlns:p14="http://schemas.microsoft.com/office/powerpoint/2010/main" val="724824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702834" y="2261727"/>
            <a:ext cx="6950671" cy="3836987"/>
          </a:xfrm>
          <a:prstGeom prst="rect">
            <a:avLst/>
          </a:prstGeom>
        </p:spPr>
      </p:pic>
      <p:sp>
        <p:nvSpPr>
          <p:cNvPr id="6" name="Title 1"/>
          <p:cNvSpPr>
            <a:spLocks noGrp="1"/>
          </p:cNvSpPr>
          <p:nvPr>
            <p:ph type="title"/>
          </p:nvPr>
        </p:nvSpPr>
        <p:spPr>
          <a:xfrm>
            <a:off x="20782" y="741188"/>
            <a:ext cx="8919556" cy="774635"/>
          </a:xfrm>
        </p:spPr>
        <p:txBody>
          <a:bodyPr/>
          <a:lstStyle/>
          <a:p>
            <a:r>
              <a:rPr lang="en-US" sz="2000" dirty="0" smtClean="0">
                <a:solidFill>
                  <a:schemeClr val="accent1"/>
                </a:solidFill>
              </a:rPr>
              <a:t>Speech </a:t>
            </a:r>
            <a:r>
              <a:rPr lang="en-US" sz="2000" dirty="0">
                <a:solidFill>
                  <a:schemeClr val="accent1"/>
                </a:solidFill>
              </a:rPr>
              <a:t>and </a:t>
            </a:r>
            <a:r>
              <a:rPr lang="en-US" sz="2000" dirty="0" smtClean="0">
                <a:solidFill>
                  <a:schemeClr val="accent1"/>
                </a:solidFill>
              </a:rPr>
              <a:t>Language </a:t>
            </a:r>
            <a:r>
              <a:rPr lang="en-US" sz="2000" dirty="0">
                <a:solidFill>
                  <a:schemeClr val="accent1"/>
                </a:solidFill>
              </a:rPr>
              <a:t>A</a:t>
            </a:r>
            <a:r>
              <a:rPr lang="en-US" sz="2000" dirty="0" smtClean="0">
                <a:solidFill>
                  <a:schemeClr val="accent1"/>
                </a:solidFill>
              </a:rPr>
              <a:t>ssessments Application</a:t>
            </a:r>
            <a:endParaRPr lang="en-US" sz="2000" dirty="0"/>
          </a:p>
        </p:txBody>
      </p:sp>
      <p:sp>
        <p:nvSpPr>
          <p:cNvPr id="7" name="TextBox 6"/>
          <p:cNvSpPr txBox="1"/>
          <p:nvPr/>
        </p:nvSpPr>
        <p:spPr>
          <a:xfrm>
            <a:off x="565265" y="1704109"/>
            <a:ext cx="3915295" cy="369332"/>
          </a:xfrm>
          <a:prstGeom prst="rect">
            <a:avLst/>
          </a:prstGeom>
          <a:noFill/>
        </p:spPr>
        <p:txBody>
          <a:bodyPr wrap="square" rtlCol="0">
            <a:spAutoFit/>
          </a:bodyPr>
          <a:lstStyle/>
          <a:p>
            <a:r>
              <a:rPr lang="en-US" dirty="0" smtClean="0"/>
              <a:t>Step 1: Patient’s information</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8705" y="6235018"/>
            <a:ext cx="609600" cy="609600"/>
          </a:xfrm>
          <a:prstGeom prst="rect">
            <a:avLst/>
          </a:prstGeom>
        </p:spPr>
      </p:pic>
    </p:spTree>
    <p:extLst>
      <p:ext uri="{BB962C8B-B14F-4D97-AF65-F5344CB8AC3E}">
        <p14:creationId xmlns:p14="http://schemas.microsoft.com/office/powerpoint/2010/main" val="4292836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6321" y="2236788"/>
            <a:ext cx="6958345" cy="3836987"/>
          </a:xfrm>
          <a:prstGeom prst="rect">
            <a:avLst/>
          </a:prstGeom>
        </p:spPr>
      </p:pic>
      <p:sp>
        <p:nvSpPr>
          <p:cNvPr id="5" name="Title 1"/>
          <p:cNvSpPr>
            <a:spLocks noGrp="1"/>
          </p:cNvSpPr>
          <p:nvPr>
            <p:ph type="title"/>
          </p:nvPr>
        </p:nvSpPr>
        <p:spPr>
          <a:xfrm>
            <a:off x="133004" y="897776"/>
            <a:ext cx="8919556" cy="623454"/>
          </a:xfrm>
        </p:spPr>
        <p:txBody>
          <a:bodyPr/>
          <a:lstStyle/>
          <a:p>
            <a:r>
              <a:rPr lang="en-US" sz="2000" dirty="0" smtClean="0">
                <a:solidFill>
                  <a:schemeClr val="accent1"/>
                </a:solidFill>
              </a:rPr>
              <a:t>Speech </a:t>
            </a:r>
            <a:r>
              <a:rPr lang="en-US" sz="2000" dirty="0">
                <a:solidFill>
                  <a:schemeClr val="accent1"/>
                </a:solidFill>
              </a:rPr>
              <a:t>and language </a:t>
            </a:r>
            <a:r>
              <a:rPr lang="en-US" sz="2000" dirty="0" smtClean="0">
                <a:solidFill>
                  <a:schemeClr val="accent1"/>
                </a:solidFill>
              </a:rPr>
              <a:t>Assessments Application</a:t>
            </a:r>
            <a:endParaRPr lang="en-US" sz="2000" dirty="0"/>
          </a:p>
        </p:txBody>
      </p:sp>
      <p:sp>
        <p:nvSpPr>
          <p:cNvPr id="6" name="TextBox 5"/>
          <p:cNvSpPr txBox="1"/>
          <p:nvPr/>
        </p:nvSpPr>
        <p:spPr>
          <a:xfrm>
            <a:off x="565265" y="1704109"/>
            <a:ext cx="6417426" cy="369332"/>
          </a:xfrm>
          <a:prstGeom prst="rect">
            <a:avLst/>
          </a:prstGeom>
          <a:noFill/>
        </p:spPr>
        <p:txBody>
          <a:bodyPr wrap="square" rtlCol="0">
            <a:spAutoFit/>
          </a:bodyPr>
          <a:lstStyle/>
          <a:p>
            <a:r>
              <a:rPr lang="en-US" dirty="0" smtClean="0"/>
              <a:t>Step 2: Patient’s speech and language impairment diagnosis</a:t>
            </a:r>
            <a:endParaRPr lang="en-US" dirty="0"/>
          </a:p>
        </p:txBody>
      </p:sp>
    </p:spTree>
    <p:extLst>
      <p:ext uri="{BB962C8B-B14F-4D97-AF65-F5344CB8AC3E}">
        <p14:creationId xmlns:p14="http://schemas.microsoft.com/office/powerpoint/2010/main" val="509740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82537" y="2192946"/>
            <a:ext cx="7090525" cy="3836987"/>
          </a:xfrm>
          <a:prstGeom prst="rect">
            <a:avLst/>
          </a:prstGeom>
        </p:spPr>
      </p:pic>
      <p:sp>
        <p:nvSpPr>
          <p:cNvPr id="7" name="Title 1"/>
          <p:cNvSpPr>
            <a:spLocks noGrp="1"/>
          </p:cNvSpPr>
          <p:nvPr>
            <p:ph type="title"/>
          </p:nvPr>
        </p:nvSpPr>
        <p:spPr>
          <a:xfrm>
            <a:off x="133004" y="972590"/>
            <a:ext cx="8919556" cy="665018"/>
          </a:xfrm>
        </p:spPr>
        <p:txBody>
          <a:bodyPr/>
          <a:lstStyle/>
          <a:p>
            <a:r>
              <a:rPr lang="en-US" sz="2000" dirty="0">
                <a:solidFill>
                  <a:schemeClr val="accent1"/>
                </a:solidFill>
              </a:rPr>
              <a:t>Speech and language Assessments Application</a:t>
            </a:r>
            <a:endParaRPr lang="en-US" sz="2000" dirty="0"/>
          </a:p>
        </p:txBody>
      </p:sp>
      <p:sp>
        <p:nvSpPr>
          <p:cNvPr id="8" name="TextBox 7"/>
          <p:cNvSpPr txBox="1"/>
          <p:nvPr/>
        </p:nvSpPr>
        <p:spPr>
          <a:xfrm>
            <a:off x="565265" y="1704109"/>
            <a:ext cx="6417426" cy="369332"/>
          </a:xfrm>
          <a:prstGeom prst="rect">
            <a:avLst/>
          </a:prstGeom>
          <a:noFill/>
        </p:spPr>
        <p:txBody>
          <a:bodyPr wrap="square" rtlCol="0">
            <a:spAutoFit/>
          </a:bodyPr>
          <a:lstStyle/>
          <a:p>
            <a:r>
              <a:rPr lang="en-US" dirty="0" smtClean="0"/>
              <a:t>Step 3: Patient’s speech and language impairment evaluation</a:t>
            </a:r>
            <a:endParaRPr lang="en-US" dirty="0"/>
          </a:p>
        </p:txBody>
      </p:sp>
    </p:spTree>
    <p:extLst>
      <p:ext uri="{BB962C8B-B14F-4D97-AF65-F5344CB8AC3E}">
        <p14:creationId xmlns:p14="http://schemas.microsoft.com/office/powerpoint/2010/main" val="2116785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774358"/>
            <a:ext cx="7912894" cy="700216"/>
          </a:xfrm>
        </p:spPr>
        <p:txBody>
          <a:bodyPr/>
          <a:lstStyle/>
          <a:p>
            <a:r>
              <a:rPr lang="en-US" sz="3200" dirty="0" smtClean="0">
                <a:solidFill>
                  <a:schemeClr val="accent1"/>
                </a:solidFill>
              </a:rPr>
              <a:t>Introduction</a:t>
            </a:r>
            <a:r>
              <a:rPr lang="en-US" dirty="0" smtClean="0">
                <a:solidFill>
                  <a:schemeClr val="accent1"/>
                </a:solidFill>
              </a:rPr>
              <a:t/>
            </a:r>
            <a:br>
              <a:rPr lang="en-US" dirty="0" smtClean="0">
                <a:solidFill>
                  <a:schemeClr val="accent1"/>
                </a:solidFill>
              </a:rPr>
            </a:br>
            <a:endParaRPr lang="en-US" dirty="0">
              <a:solidFill>
                <a:schemeClr val="accent1"/>
              </a:solidFill>
            </a:endParaRPr>
          </a:p>
        </p:txBody>
      </p:sp>
      <p:sp>
        <p:nvSpPr>
          <p:cNvPr id="3" name="Platshållare för innehåll 2"/>
          <p:cNvSpPr>
            <a:spLocks noGrp="1"/>
          </p:cNvSpPr>
          <p:nvPr>
            <p:ph idx="1"/>
          </p:nvPr>
        </p:nvSpPr>
        <p:spPr>
          <a:xfrm>
            <a:off x="511277" y="1672281"/>
            <a:ext cx="8455742" cy="4335229"/>
          </a:xfrm>
        </p:spPr>
        <p:txBody>
          <a:bodyPr>
            <a:normAutofit lnSpcReduction="10000"/>
          </a:bodyPr>
          <a:lstStyle/>
          <a:p>
            <a:pPr>
              <a:buFont typeface="Wingdings" panose="05000000000000000000" pitchFamily="2" charset="2"/>
              <a:buChar char="Ø"/>
            </a:pPr>
            <a:r>
              <a:rPr lang="en-US" dirty="0"/>
              <a:t>Stroke is </a:t>
            </a:r>
            <a:r>
              <a:rPr lang="en-US" dirty="0" smtClean="0"/>
              <a:t>major causes </a:t>
            </a:r>
            <a:r>
              <a:rPr lang="en-US" dirty="0"/>
              <a:t>of death and different kinds of </a:t>
            </a:r>
            <a:r>
              <a:rPr lang="en-US" dirty="0" smtClean="0"/>
              <a:t>chronic </a:t>
            </a:r>
            <a:r>
              <a:rPr lang="en-US" dirty="0"/>
              <a:t>disabilities in </a:t>
            </a:r>
            <a:r>
              <a:rPr lang="en-US" dirty="0" smtClean="0"/>
              <a:t>adults, and </a:t>
            </a:r>
            <a:r>
              <a:rPr lang="en-GB" b="1" dirty="0">
                <a:solidFill>
                  <a:schemeClr val="accent1"/>
                </a:solidFill>
              </a:rPr>
              <a:t>Speech and language </a:t>
            </a:r>
            <a:r>
              <a:rPr lang="en-GB" dirty="0"/>
              <a:t>loss is the most common disease for stroke survivors. </a:t>
            </a:r>
            <a:endParaRPr lang="en-US" dirty="0" smtClean="0"/>
          </a:p>
          <a:p>
            <a:pPr>
              <a:buFont typeface="Wingdings" panose="05000000000000000000" pitchFamily="2" charset="2"/>
              <a:buChar char="Ø"/>
            </a:pPr>
            <a:r>
              <a:rPr lang="en-US" dirty="0"/>
              <a:t>The process of </a:t>
            </a:r>
            <a:r>
              <a:rPr lang="en-US" b="1" dirty="0">
                <a:solidFill>
                  <a:schemeClr val="accent1"/>
                </a:solidFill>
              </a:rPr>
              <a:t>relearning communication </a:t>
            </a:r>
            <a:r>
              <a:rPr lang="en-US" dirty="0"/>
              <a:t>skills is difficult and a time taking process. </a:t>
            </a:r>
            <a:r>
              <a:rPr lang="en-US" b="1" dirty="0">
                <a:solidFill>
                  <a:schemeClr val="accent1"/>
                </a:solidFill>
              </a:rPr>
              <a:t>Technology-enhanced systems </a:t>
            </a:r>
            <a:r>
              <a:rPr lang="en-US" dirty="0"/>
              <a:t>(TES) can be useful in speech and language relearning, however, the </a:t>
            </a:r>
            <a:r>
              <a:rPr lang="en-US" b="1" dirty="0">
                <a:solidFill>
                  <a:schemeClr val="accent1"/>
                </a:solidFill>
              </a:rPr>
              <a:t>acceptance</a:t>
            </a:r>
            <a:r>
              <a:rPr lang="en-US" dirty="0"/>
              <a:t> and </a:t>
            </a:r>
            <a:r>
              <a:rPr lang="en-US" b="1" dirty="0">
                <a:solidFill>
                  <a:schemeClr val="accent1"/>
                </a:solidFill>
              </a:rPr>
              <a:t>usability </a:t>
            </a:r>
            <a:r>
              <a:rPr lang="en-US" dirty="0"/>
              <a:t>of TES for stroke patients have been a matter of concern and more research is needed in this area</a:t>
            </a:r>
            <a:r>
              <a:rPr lang="en-US" dirty="0" smtClean="0"/>
              <a:t>.</a:t>
            </a:r>
          </a:p>
          <a:p>
            <a:pPr>
              <a:buFont typeface="Wingdings" panose="05000000000000000000" pitchFamily="2" charset="2"/>
              <a:buChar char="Ø"/>
            </a:pPr>
            <a:r>
              <a:rPr lang="en-US" dirty="0" smtClean="0"/>
              <a:t>The </a:t>
            </a:r>
            <a:r>
              <a:rPr lang="en-US" dirty="0"/>
              <a:t>available software are not explicitly built for recovering </a:t>
            </a:r>
            <a:r>
              <a:rPr lang="en-US" b="1" dirty="0">
                <a:solidFill>
                  <a:schemeClr val="accent1"/>
                </a:solidFill>
              </a:rPr>
              <a:t>stroke patients’ needs </a:t>
            </a:r>
            <a:r>
              <a:rPr lang="en-US" dirty="0"/>
              <a:t>but often for children’s learning needs. This paper is, therefore, aimed at </a:t>
            </a:r>
            <a:r>
              <a:rPr lang="en-US" b="1" dirty="0">
                <a:solidFill>
                  <a:schemeClr val="accent1"/>
                </a:solidFill>
              </a:rPr>
              <a:t>gathering requirements </a:t>
            </a:r>
            <a:r>
              <a:rPr lang="en-US" dirty="0"/>
              <a:t>to support the design of speech and language relearning software applications for stroke survivors.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1188" y="6248400"/>
            <a:ext cx="609600" cy="609600"/>
          </a:xfrm>
          <a:prstGeom prst="rect">
            <a:avLst/>
          </a:prstGeom>
        </p:spPr>
      </p:pic>
    </p:spTree>
    <p:extLst>
      <p:ext uri="{BB962C8B-B14F-4D97-AF65-F5344CB8AC3E}">
        <p14:creationId xmlns:p14="http://schemas.microsoft.com/office/powerpoint/2010/main" val="2823656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1248509"/>
            <a:ext cx="7912894" cy="879230"/>
          </a:xfrm>
        </p:spPr>
        <p:txBody>
          <a:bodyPr>
            <a:normAutofit fontScale="90000"/>
          </a:bodyPr>
          <a:lstStyle/>
          <a:p>
            <a:r>
              <a:rPr lang="en-GB" dirty="0"/>
              <a:t>Speech and language assessments Application- Patients’ Interface</a:t>
            </a:r>
            <a:br>
              <a:rPr lang="en-GB" dirty="0"/>
            </a:br>
            <a:endParaRPr lang="sv-SE" dirty="0"/>
          </a:p>
        </p:txBody>
      </p:sp>
      <p:pic>
        <p:nvPicPr>
          <p:cNvPr id="4" name="Picture 239"/>
          <p:cNvPicPr>
            <a:picLocks noGrp="1"/>
          </p:cNvPicPr>
          <p:nvPr>
            <p:ph idx="1"/>
          </p:nvPr>
        </p:nvPicPr>
        <p:blipFill>
          <a:blip r:embed="rId2"/>
          <a:stretch>
            <a:fillRect/>
          </a:stretch>
        </p:blipFill>
        <p:spPr>
          <a:xfrm>
            <a:off x="1186588" y="2236788"/>
            <a:ext cx="6797811" cy="3836987"/>
          </a:xfrm>
          <a:prstGeom prst="rect">
            <a:avLst/>
          </a:prstGeom>
        </p:spPr>
      </p:pic>
    </p:spTree>
    <p:extLst>
      <p:ext uri="{BB962C8B-B14F-4D97-AF65-F5344CB8AC3E}">
        <p14:creationId xmlns:p14="http://schemas.microsoft.com/office/powerpoint/2010/main" val="1832888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86487" y="922638"/>
            <a:ext cx="8218481" cy="1664043"/>
          </a:xfrm>
        </p:spPr>
        <p:txBody>
          <a:bodyPr/>
          <a:lstStyle/>
          <a:p>
            <a:pPr algn="ctr"/>
            <a:r>
              <a:rPr lang="en-US" sz="4000" dirty="0" smtClean="0">
                <a:latin typeface="Times New Roman" panose="02020603050405020304" pitchFamily="18" charset="0"/>
                <a:cs typeface="Times New Roman" panose="02020603050405020304" pitchFamily="18" charset="0"/>
              </a:rPr>
              <a:t>THANK YOU</a:t>
            </a:r>
            <a:br>
              <a:rPr lang="en-US" sz="4000" dirty="0" smtClean="0">
                <a:latin typeface="Times New Roman" panose="02020603050405020304" pitchFamily="18" charset="0"/>
                <a:cs typeface="Times New Roman" panose="02020603050405020304" pitchFamily="18" charset="0"/>
              </a:rPr>
            </a:br>
            <a:r>
              <a:rPr lang="sv-SE" sz="3600" b="0" dirty="0">
                <a:solidFill>
                  <a:prstClr val="black"/>
                </a:solidFill>
                <a:latin typeface="Times New Roman" panose="02020603050405020304" pitchFamily="18" charset="0"/>
                <a:cs typeface="Times New Roman" panose="02020603050405020304" pitchFamily="18" charset="0"/>
              </a:rPr>
              <a:t>Email: awais.Ahmad@miun.se</a:t>
            </a:r>
            <a:r>
              <a:rPr lang="sv-SE" sz="4000" b="0" dirty="0">
                <a:solidFill>
                  <a:prstClr val="black"/>
                </a:solidFill>
                <a:latin typeface="Times New Roman" panose="02020603050405020304" pitchFamily="18" charset="0"/>
                <a:cs typeface="Times New Roman" panose="02020603050405020304" pitchFamily="18" charset="0"/>
              </a:rPr>
              <a:t/>
            </a:r>
            <a:br>
              <a:rPr lang="sv-SE" sz="4000" b="0" dirty="0">
                <a:solidFill>
                  <a:prstClr val="black"/>
                </a:solidFill>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t/>
            </a:r>
            <a:br>
              <a:rPr lang="en-US" sz="4000" dirty="0"/>
            </a:br>
            <a:r>
              <a:rPr lang="en-US" dirty="0"/>
              <a:t/>
            </a:r>
            <a:br>
              <a:rPr lang="en-US" dirty="0"/>
            </a:br>
            <a:endParaRPr lang="da-DK" dirty="0"/>
          </a:p>
        </p:txBody>
      </p:sp>
      <p:sp>
        <p:nvSpPr>
          <p:cNvPr id="3" name="Underrubrik 2"/>
          <p:cNvSpPr>
            <a:spLocks noGrp="1"/>
          </p:cNvSpPr>
          <p:nvPr>
            <p:ph type="subTitle" idx="1"/>
          </p:nvPr>
        </p:nvSpPr>
        <p:spPr>
          <a:xfrm>
            <a:off x="401815" y="2924432"/>
            <a:ext cx="8486811" cy="3310967"/>
          </a:xfrm>
        </p:spPr>
        <p:txBody>
          <a:bodyPr>
            <a:normAutofit/>
          </a:bodyPr>
          <a:lstStyle/>
          <a:p>
            <a:pPr lvl="0" algn="ctr">
              <a:lnSpc>
                <a:spcPct val="90000"/>
              </a:lnSpc>
              <a:spcBef>
                <a:spcPts val="1000"/>
              </a:spcBef>
              <a:buClrTx/>
            </a:pPr>
            <a:r>
              <a:rPr lang="sv-SE" sz="4800" b="0" dirty="0">
                <a:solidFill>
                  <a:prstClr val="black"/>
                </a:solidFill>
                <a:latin typeface="Times New Roman" panose="02020603050405020304" pitchFamily="18" charset="0"/>
                <a:cs typeface="Times New Roman" panose="02020603050405020304" pitchFamily="18" charset="0"/>
              </a:rPr>
              <a:t>Awais  Ahmad</a:t>
            </a:r>
          </a:p>
          <a:p>
            <a:pPr lvl="0" algn="ctr">
              <a:lnSpc>
                <a:spcPct val="90000"/>
              </a:lnSpc>
              <a:spcBef>
                <a:spcPts val="1000"/>
              </a:spcBef>
              <a:buClrTx/>
            </a:pPr>
            <a:r>
              <a:rPr lang="en-US" sz="2600" b="0" dirty="0">
                <a:solidFill>
                  <a:prstClr val="black"/>
                </a:solidFill>
                <a:latin typeface="Times New Roman" panose="02020603050405020304" pitchFamily="18" charset="0"/>
                <a:cs typeface="Times New Roman" panose="02020603050405020304" pitchFamily="18" charset="0"/>
              </a:rPr>
              <a:t>Lecturer</a:t>
            </a:r>
            <a:r>
              <a:rPr lang="sv-SE" sz="2600" b="0" dirty="0">
                <a:solidFill>
                  <a:prstClr val="black"/>
                </a:solidFill>
                <a:latin typeface="Times New Roman" panose="02020603050405020304" pitchFamily="18" charset="0"/>
                <a:cs typeface="Times New Roman" panose="02020603050405020304" pitchFamily="18" charset="0"/>
              </a:rPr>
              <a:t> in Computer Science | e-Health Researcher | </a:t>
            </a:r>
            <a:r>
              <a:rPr lang="en-US" sz="2600" b="0" dirty="0">
                <a:solidFill>
                  <a:prstClr val="black"/>
                </a:solidFill>
                <a:latin typeface="Times New Roman" panose="02020603050405020304" pitchFamily="18" charset="0"/>
                <a:cs typeface="Times New Roman" panose="02020603050405020304" pitchFamily="18" charset="0"/>
              </a:rPr>
              <a:t>Internationalization</a:t>
            </a:r>
            <a:r>
              <a:rPr lang="sv-SE" sz="2600" b="0" dirty="0">
                <a:solidFill>
                  <a:prstClr val="black"/>
                </a:solidFill>
                <a:latin typeface="Times New Roman" panose="02020603050405020304" pitchFamily="18" charset="0"/>
                <a:cs typeface="Times New Roman" panose="02020603050405020304" pitchFamily="18" charset="0"/>
              </a:rPr>
              <a:t> </a:t>
            </a:r>
            <a:r>
              <a:rPr lang="en-US" sz="2600" b="0" dirty="0">
                <a:solidFill>
                  <a:prstClr val="black"/>
                </a:solidFill>
                <a:latin typeface="Times New Roman" panose="02020603050405020304" pitchFamily="18" charset="0"/>
                <a:cs typeface="Times New Roman" panose="02020603050405020304" pitchFamily="18" charset="0"/>
              </a:rPr>
              <a:t>coordinator</a:t>
            </a:r>
            <a:endParaRPr lang="sv-SE" sz="2600" b="0"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buClrTx/>
            </a:pPr>
            <a:r>
              <a:rPr lang="en-US" sz="2600" b="0" dirty="0">
                <a:solidFill>
                  <a:prstClr val="black"/>
                </a:solidFill>
                <a:latin typeface="Times New Roman" panose="02020603050405020304" pitchFamily="18" charset="0"/>
                <a:cs typeface="Times New Roman" panose="02020603050405020304" pitchFamily="18" charset="0"/>
              </a:rPr>
              <a:t>Department</a:t>
            </a:r>
            <a:r>
              <a:rPr lang="sv-SE" sz="2600" b="0" dirty="0">
                <a:solidFill>
                  <a:prstClr val="black"/>
                </a:solidFill>
                <a:latin typeface="Times New Roman" panose="02020603050405020304" pitchFamily="18" charset="0"/>
                <a:cs typeface="Times New Roman" panose="02020603050405020304" pitchFamily="18" charset="0"/>
              </a:rPr>
              <a:t> </a:t>
            </a:r>
            <a:r>
              <a:rPr lang="en-US" sz="2600" b="0" dirty="0">
                <a:solidFill>
                  <a:prstClr val="black"/>
                </a:solidFill>
                <a:latin typeface="Times New Roman" panose="02020603050405020304" pitchFamily="18" charset="0"/>
                <a:cs typeface="Times New Roman" panose="02020603050405020304" pitchFamily="18" charset="0"/>
              </a:rPr>
              <a:t>of</a:t>
            </a:r>
            <a:r>
              <a:rPr lang="sv-SE" sz="2600" b="0" dirty="0">
                <a:solidFill>
                  <a:prstClr val="black"/>
                </a:solidFill>
                <a:latin typeface="Times New Roman" panose="02020603050405020304" pitchFamily="18" charset="0"/>
                <a:cs typeface="Times New Roman" panose="02020603050405020304" pitchFamily="18" charset="0"/>
              </a:rPr>
              <a:t> Computer and Systems </a:t>
            </a:r>
            <a:r>
              <a:rPr lang="sv-SE" sz="2600" b="0" dirty="0" smtClean="0">
                <a:solidFill>
                  <a:prstClr val="black"/>
                </a:solidFill>
                <a:latin typeface="Times New Roman" panose="02020603050405020304" pitchFamily="18" charset="0"/>
                <a:cs typeface="Times New Roman" panose="02020603050405020304" pitchFamily="18" charset="0"/>
              </a:rPr>
              <a:t>Sciences</a:t>
            </a:r>
          </a:p>
          <a:p>
            <a:pPr lvl="0" algn="ctr">
              <a:lnSpc>
                <a:spcPct val="90000"/>
              </a:lnSpc>
              <a:spcBef>
                <a:spcPts val="1000"/>
              </a:spcBef>
              <a:buClrTx/>
            </a:pPr>
            <a:r>
              <a:rPr lang="sv-SE" sz="3200" b="0" dirty="0" smtClean="0">
                <a:solidFill>
                  <a:prstClr val="black"/>
                </a:solidFill>
                <a:latin typeface="Times New Roman" panose="02020603050405020304" pitchFamily="18" charset="0"/>
                <a:cs typeface="Times New Roman" panose="02020603050405020304" pitchFamily="18" charset="0"/>
              </a:rPr>
              <a:t>Campus </a:t>
            </a:r>
            <a:r>
              <a:rPr lang="sv-SE" sz="3200" b="0" dirty="0">
                <a:solidFill>
                  <a:prstClr val="black"/>
                </a:solidFill>
                <a:latin typeface="Times New Roman" panose="02020603050405020304" pitchFamily="18" charset="0"/>
                <a:cs typeface="Times New Roman" panose="02020603050405020304" pitchFamily="18" charset="0"/>
              </a:rPr>
              <a:t>Östersund</a:t>
            </a:r>
          </a:p>
          <a:p>
            <a:pPr lvl="0" algn="ctr">
              <a:lnSpc>
                <a:spcPct val="90000"/>
              </a:lnSpc>
              <a:spcBef>
                <a:spcPts val="1000"/>
              </a:spcBef>
              <a:buClrTx/>
            </a:pPr>
            <a:r>
              <a:rPr lang="sv-SE" sz="3200" b="0" dirty="0">
                <a:solidFill>
                  <a:prstClr val="black"/>
                </a:solidFill>
                <a:latin typeface="Times New Roman" panose="02020603050405020304" pitchFamily="18" charset="0"/>
                <a:cs typeface="Times New Roman" panose="02020603050405020304" pitchFamily="18" charset="0"/>
              </a:rPr>
              <a:t>Mid Sweden University Sweden</a:t>
            </a:r>
          </a:p>
          <a:p>
            <a:endParaRPr lang="da-DK"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0919" y="280087"/>
            <a:ext cx="609600" cy="609600"/>
          </a:xfrm>
          <a:prstGeom prst="rect">
            <a:avLst/>
          </a:prstGeom>
        </p:spPr>
      </p:pic>
    </p:spTree>
    <p:extLst>
      <p:ext uri="{BB962C8B-B14F-4D97-AF65-F5344CB8AC3E}">
        <p14:creationId xmlns:p14="http://schemas.microsoft.com/office/powerpoint/2010/main" val="332084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760782"/>
            <a:ext cx="7912894" cy="475488"/>
          </a:xfrm>
        </p:spPr>
        <p:txBody>
          <a:bodyPr/>
          <a:lstStyle/>
          <a:p>
            <a:pPr>
              <a:lnSpc>
                <a:spcPct val="100000"/>
              </a:lnSpc>
            </a:pPr>
            <a:r>
              <a:rPr lang="en-US" dirty="0" smtClean="0">
                <a:solidFill>
                  <a:schemeClr val="accent1"/>
                </a:solidFill>
              </a:rPr>
              <a:t>Speech and language impairments</a:t>
            </a:r>
            <a:r>
              <a:rPr lang="en-US" dirty="0" smtClean="0"/>
              <a:t/>
            </a:r>
            <a:br>
              <a:rPr lang="en-US" dirty="0" smtClean="0"/>
            </a:br>
            <a:r>
              <a:rPr lang="en-US" dirty="0"/>
              <a:t/>
            </a:r>
            <a:br>
              <a:rPr lang="en-US" dirty="0"/>
            </a:br>
            <a:r>
              <a:rPr lang="en-US" sz="1400" b="0" dirty="0"/>
              <a:t>The basic reason for stroke is a partial or complete stoppage of blood flow to the brain that severely infects the brain function, consequently, the overall human body may face different types of </a:t>
            </a:r>
            <a:r>
              <a:rPr lang="en-US" sz="1400" b="0" dirty="0" smtClean="0"/>
              <a:t>disabilities</a:t>
            </a:r>
            <a:r>
              <a:rPr lang="en-US" sz="1400" b="0" dirty="0"/>
              <a:t>. Speech and </a:t>
            </a:r>
            <a:r>
              <a:rPr lang="en-US" sz="1400" b="0" dirty="0" smtClean="0"/>
              <a:t>language deficiencies are major part here [1].</a:t>
            </a:r>
            <a:endParaRPr lang="en-US" sz="1400" b="0" dirty="0"/>
          </a:p>
        </p:txBody>
      </p:sp>
      <p:pic>
        <p:nvPicPr>
          <p:cNvPr id="4" name="Platshållare för innehåll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30987" y="2526915"/>
            <a:ext cx="5238750" cy="2943225"/>
          </a:xfrm>
        </p:spPr>
      </p:pic>
      <p:sp>
        <p:nvSpPr>
          <p:cNvPr id="5" name="Rektangel 4"/>
          <p:cNvSpPr/>
          <p:nvPr/>
        </p:nvSpPr>
        <p:spPr>
          <a:xfrm>
            <a:off x="416896" y="6046299"/>
            <a:ext cx="8125098" cy="261610"/>
          </a:xfrm>
          <a:prstGeom prst="rect">
            <a:avLst/>
          </a:prstGeom>
        </p:spPr>
        <p:txBody>
          <a:bodyPr wrap="square">
            <a:spAutoFit/>
          </a:bodyPr>
          <a:lstStyle/>
          <a:p>
            <a:r>
              <a:rPr lang="sv-SE" sz="1100" dirty="0" smtClean="0">
                <a:hlinkClick r:id="rId5"/>
              </a:rPr>
              <a:t>[1] https</a:t>
            </a:r>
            <a:r>
              <a:rPr lang="sv-SE" sz="1100" dirty="0">
                <a:hlinkClick r:id="rId5"/>
              </a:rPr>
              <a:t>://newsnetwork.mayoclinic.org/discussion/mayo-clinic-q-and-a-speech-therapy-after-a-stroke</a:t>
            </a:r>
            <a:r>
              <a:rPr lang="sv-SE" sz="1100" dirty="0" smtClean="0">
                <a:hlinkClick r:id="rId5"/>
              </a:rPr>
              <a:t>/</a:t>
            </a:r>
            <a:r>
              <a:rPr lang="sv-SE" sz="1100" dirty="0" smtClean="0"/>
              <a:t> </a:t>
            </a:r>
            <a:endParaRPr lang="en-US" sz="11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5888" y="5567504"/>
            <a:ext cx="609600" cy="609600"/>
          </a:xfrm>
          <a:prstGeom prst="rect">
            <a:avLst/>
          </a:prstGeom>
        </p:spPr>
      </p:pic>
    </p:spTree>
    <p:extLst>
      <p:ext uri="{BB962C8B-B14F-4D97-AF65-F5344CB8AC3E}">
        <p14:creationId xmlns:p14="http://schemas.microsoft.com/office/powerpoint/2010/main" val="3427493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1005842"/>
            <a:ext cx="7912894" cy="606828"/>
          </a:xfrm>
        </p:spPr>
        <p:txBody>
          <a:bodyPr/>
          <a:lstStyle/>
          <a:p>
            <a:r>
              <a:rPr lang="en-US" dirty="0">
                <a:solidFill>
                  <a:schemeClr val="accent1"/>
                </a:solidFill>
              </a:rPr>
              <a:t>Aim</a:t>
            </a:r>
            <a:r>
              <a:rPr lang="sv-SE" dirty="0"/>
              <a:t/>
            </a:r>
            <a:br>
              <a:rPr lang="sv-SE" dirty="0"/>
            </a:br>
            <a:endParaRPr lang="en-US" dirty="0"/>
          </a:p>
        </p:txBody>
      </p:sp>
      <p:sp>
        <p:nvSpPr>
          <p:cNvPr id="3" name="Platshållare för innehåll 2"/>
          <p:cNvSpPr>
            <a:spLocks noGrp="1"/>
          </p:cNvSpPr>
          <p:nvPr>
            <p:ph idx="1"/>
          </p:nvPr>
        </p:nvSpPr>
        <p:spPr>
          <a:xfrm>
            <a:off x="629100" y="1612670"/>
            <a:ext cx="7912894" cy="4461423"/>
          </a:xfrm>
        </p:spPr>
        <p:txBody>
          <a:bodyPr/>
          <a:lstStyle/>
          <a:p>
            <a:pPr marL="0" indent="0" algn="just">
              <a:buNone/>
            </a:pPr>
            <a:r>
              <a:rPr lang="en-US" dirty="0" smtClean="0"/>
              <a:t>The </a:t>
            </a:r>
            <a:r>
              <a:rPr lang="en-US" dirty="0"/>
              <a:t>study aimed to gather the requirements for designing an interactive speech relearning software application for stroke survivors. The requirements were also considered from the adult learning principles' perspective.  </a:t>
            </a:r>
            <a:endParaRPr lang="en-US" dirty="0" smtClean="0"/>
          </a:p>
          <a:p>
            <a:pPr marL="0" indent="0" algn="just">
              <a:buNone/>
            </a:pPr>
            <a:r>
              <a:rPr lang="en-US" dirty="0" smtClean="0"/>
              <a:t>The </a:t>
            </a:r>
            <a:r>
              <a:rPr lang="en-US" dirty="0"/>
              <a:t>addressed research questions </a:t>
            </a:r>
            <a:r>
              <a:rPr lang="en-US" dirty="0" smtClean="0"/>
              <a:t>: </a:t>
            </a:r>
            <a:endParaRPr lang="en-GB" dirty="0"/>
          </a:p>
          <a:p>
            <a:pPr marL="0" indent="0" algn="just">
              <a:buNone/>
            </a:pPr>
            <a:r>
              <a:rPr lang="en-US" b="1" i="1" dirty="0" smtClean="0">
                <a:solidFill>
                  <a:schemeClr val="accent1"/>
                </a:solidFill>
              </a:rPr>
              <a:t>1. What </a:t>
            </a:r>
            <a:r>
              <a:rPr lang="en-US" b="1" i="1" dirty="0">
                <a:solidFill>
                  <a:schemeClr val="accent1"/>
                </a:solidFill>
              </a:rPr>
              <a:t>are the requirements for designing an interactive software application for speech relearning exercises following a stroke</a:t>
            </a:r>
            <a:r>
              <a:rPr lang="en-US" b="1" i="1" dirty="0" smtClean="0">
                <a:solidFill>
                  <a:schemeClr val="accent1"/>
                </a:solidFill>
              </a:rPr>
              <a:t>?</a:t>
            </a:r>
            <a:endParaRPr lang="en-US" b="1" i="1" dirty="0">
              <a:solidFill>
                <a:schemeClr val="accent1"/>
              </a:solidFill>
            </a:endParaRPr>
          </a:p>
          <a:p>
            <a:pPr marL="0" indent="0" algn="just">
              <a:buNone/>
            </a:pPr>
            <a:r>
              <a:rPr lang="en-US" b="1" i="1" dirty="0" smtClean="0">
                <a:solidFill>
                  <a:schemeClr val="accent1"/>
                </a:solidFill>
              </a:rPr>
              <a:t>2. How </a:t>
            </a:r>
            <a:r>
              <a:rPr lang="en-US" b="1" i="1" dirty="0">
                <a:solidFill>
                  <a:schemeClr val="accent1"/>
                </a:solidFill>
              </a:rPr>
              <a:t>can the principles of adult learning support understanding the patients' needs?</a:t>
            </a:r>
          </a:p>
          <a:p>
            <a:pPr marL="0" indent="0">
              <a:buNone/>
            </a:pPr>
            <a:endParaRPr lang="sv-SE"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73670" y="5691835"/>
            <a:ext cx="609600" cy="609600"/>
          </a:xfrm>
          <a:prstGeom prst="rect">
            <a:avLst/>
          </a:prstGeom>
        </p:spPr>
      </p:pic>
    </p:spTree>
    <p:extLst>
      <p:ext uri="{BB962C8B-B14F-4D97-AF65-F5344CB8AC3E}">
        <p14:creationId xmlns:p14="http://schemas.microsoft.com/office/powerpoint/2010/main" val="3203012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980304"/>
            <a:ext cx="7912894" cy="486032"/>
          </a:xfrm>
        </p:spPr>
        <p:txBody>
          <a:bodyPr/>
          <a:lstStyle/>
          <a:p>
            <a:r>
              <a:rPr lang="en-US" dirty="0" smtClean="0">
                <a:solidFill>
                  <a:schemeClr val="accent1"/>
                </a:solidFill>
              </a:rPr>
              <a:t>Knowles</a:t>
            </a:r>
            <a:r>
              <a:rPr lang="en-US" dirty="0">
                <a:solidFill>
                  <a:schemeClr val="accent1"/>
                </a:solidFill>
              </a:rPr>
              <a:t>’ Adult learning theory</a:t>
            </a:r>
          </a:p>
        </p:txBody>
      </p:sp>
      <p:sp>
        <p:nvSpPr>
          <p:cNvPr id="3" name="Platshållare för innehåll 2"/>
          <p:cNvSpPr>
            <a:spLocks noGrp="1"/>
          </p:cNvSpPr>
          <p:nvPr>
            <p:ph idx="1"/>
          </p:nvPr>
        </p:nvSpPr>
        <p:spPr>
          <a:xfrm>
            <a:off x="629100" y="1787612"/>
            <a:ext cx="7912894" cy="4286482"/>
          </a:xfrm>
        </p:spPr>
        <p:txBody>
          <a:bodyPr/>
          <a:lstStyle/>
          <a:p>
            <a:pPr algn="just">
              <a:buFont typeface="Wingdings" panose="05000000000000000000" pitchFamily="2" charset="2"/>
              <a:buChar char="Ø"/>
            </a:pPr>
            <a:r>
              <a:rPr lang="en-GB" b="1" dirty="0">
                <a:solidFill>
                  <a:schemeClr val="accent1"/>
                </a:solidFill>
              </a:rPr>
              <a:t>The adult learning theory </a:t>
            </a:r>
            <a:r>
              <a:rPr lang="en-GB" dirty="0"/>
              <a:t>(andragogy) highlights that adults tend to learn differently than traditional children's education that is usually referred to as pedagogy (Knowles et al., 2014).  </a:t>
            </a:r>
            <a:endParaRPr lang="en-GB" dirty="0" smtClean="0"/>
          </a:p>
          <a:p>
            <a:pPr algn="just">
              <a:buFont typeface="Wingdings" panose="05000000000000000000" pitchFamily="2" charset="2"/>
              <a:buChar char="Ø"/>
            </a:pPr>
            <a:r>
              <a:rPr lang="en-GB" dirty="0"/>
              <a:t>Knowles </a:t>
            </a:r>
            <a:r>
              <a:rPr lang="en-GB" dirty="0" smtClean="0"/>
              <a:t>suggested that </a:t>
            </a:r>
            <a:r>
              <a:rPr lang="en-GB" dirty="0"/>
              <a:t>adults </a:t>
            </a:r>
            <a:r>
              <a:rPr lang="en-GB" dirty="0" smtClean="0"/>
              <a:t>should actively </a:t>
            </a:r>
            <a:r>
              <a:rPr lang="en-GB" dirty="0"/>
              <a:t>participate in the planning, development, and implementation of the learning process (Knowles et al., 2014</a:t>
            </a:r>
            <a:r>
              <a:rPr lang="en-GB" dirty="0" smtClean="0"/>
              <a:t>).</a:t>
            </a:r>
          </a:p>
          <a:p>
            <a:pPr algn="just">
              <a:buFont typeface="Wingdings" panose="05000000000000000000" pitchFamily="2" charset="2"/>
              <a:buChar char="Ø"/>
            </a:pPr>
            <a:r>
              <a:rPr lang="en-GB" dirty="0"/>
              <a:t>Stroke is most common in adults, however, commonly used speech relearning applications are not developed from an adult’s learning perspective. Therefore, adult learning principles should be involved in the requirement identification process.</a:t>
            </a:r>
            <a:endParaRPr lang="sv-SE" dirty="0"/>
          </a:p>
          <a:p>
            <a:pPr marL="0" indent="0">
              <a:buNone/>
            </a:pPr>
            <a:endParaRPr lang="en-GB" dirty="0"/>
          </a:p>
          <a:p>
            <a:pPr marL="0" indent="0">
              <a:buNone/>
            </a:pPr>
            <a:endParaRPr lang="en-GB" dirty="0" smtClean="0"/>
          </a:p>
          <a:p>
            <a:pPr marL="0" indent="0">
              <a:buNone/>
            </a:pPr>
            <a:endParaRPr lang="en-GB"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8573" y="5464494"/>
            <a:ext cx="609600" cy="609600"/>
          </a:xfrm>
          <a:prstGeom prst="rect">
            <a:avLst/>
          </a:prstGeom>
        </p:spPr>
      </p:pic>
    </p:spTree>
    <p:extLst>
      <p:ext uri="{BB962C8B-B14F-4D97-AF65-F5344CB8AC3E}">
        <p14:creationId xmlns:p14="http://schemas.microsoft.com/office/powerpoint/2010/main" val="966311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2248" y="1144921"/>
            <a:ext cx="2233777" cy="2686100"/>
          </a:xfrm>
        </p:spPr>
        <p:txBody>
          <a:bodyPr/>
          <a:lstStyle/>
          <a:p>
            <a:r>
              <a:rPr lang="en-GB" dirty="0">
                <a:solidFill>
                  <a:schemeClr val="accent1"/>
                </a:solidFill>
              </a:rPr>
              <a:t>Andragogy </a:t>
            </a:r>
            <a:r>
              <a:rPr lang="en-GB" dirty="0" smtClean="0">
                <a:solidFill>
                  <a:schemeClr val="accent1"/>
                </a:solidFill>
              </a:rPr>
              <a:t>in </a:t>
            </a:r>
            <a:r>
              <a:rPr lang="en-GB" dirty="0">
                <a:solidFill>
                  <a:schemeClr val="accent1"/>
                </a:solidFill>
              </a:rPr>
              <a:t>practice Model</a:t>
            </a:r>
            <a:endParaRPr lang="en-US" dirty="0">
              <a:solidFill>
                <a:schemeClr val="accent1"/>
              </a:solidFill>
            </a:endParaRPr>
          </a:p>
        </p:txBody>
      </p:sp>
      <p:sp>
        <p:nvSpPr>
          <p:cNvPr id="4" name="Rectangle 2"/>
          <p:cNvSpPr>
            <a:spLocks noChangeArrowheads="1"/>
          </p:cNvSpPr>
          <p:nvPr/>
        </p:nvSpPr>
        <p:spPr bwMode="auto">
          <a:xfrm>
            <a:off x="2486025"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021" y="383793"/>
            <a:ext cx="3883571" cy="5617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75441" y="6038743"/>
            <a:ext cx="8379373" cy="246221"/>
          </a:xfrm>
          <a:prstGeom prst="rect">
            <a:avLst/>
          </a:prstGeom>
          <a:noFill/>
        </p:spPr>
        <p:txBody>
          <a:bodyPr wrap="square" rtlCol="0">
            <a:spAutoFit/>
          </a:bodyPr>
          <a:lstStyle/>
          <a:p>
            <a:r>
              <a:rPr lang="en-US" sz="1000" dirty="0" smtClean="0"/>
              <a:t>Source</a:t>
            </a:r>
            <a:r>
              <a:rPr lang="en-US" sz="1000" dirty="0"/>
              <a:t>: Knowles et al. (2014). The adult learner: The definitive classic in adult education and human resource development, page 80. Routledge</a:t>
            </a:r>
          </a:p>
        </p:txBody>
      </p:sp>
    </p:spTree>
    <p:extLst>
      <p:ext uri="{BB962C8B-B14F-4D97-AF65-F5344CB8AC3E}">
        <p14:creationId xmlns:p14="http://schemas.microsoft.com/office/powerpoint/2010/main" val="4144068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862644"/>
            <a:ext cx="7912894" cy="808214"/>
          </a:xfrm>
        </p:spPr>
        <p:txBody>
          <a:bodyPr>
            <a:normAutofit fontScale="90000"/>
          </a:bodyPr>
          <a:lstStyle/>
          <a:p>
            <a:r>
              <a:rPr lang="da-DK" dirty="0">
                <a:solidFill>
                  <a:schemeClr val="accent1"/>
                </a:solidFill>
              </a:rPr>
              <a:t>Research Methodology: Design Science </a:t>
            </a:r>
            <a:r>
              <a:rPr lang="en-US" sz="1600" i="1" dirty="0"/>
              <a:t/>
            </a:r>
            <a:br>
              <a:rPr lang="en-US" sz="1600" i="1" dirty="0"/>
            </a:br>
            <a:endParaRPr lang="en-US" sz="1600" i="1" dirty="0"/>
          </a:p>
        </p:txBody>
      </p:sp>
      <p:pic>
        <p:nvPicPr>
          <p:cNvPr id="4" name="Platshållare för innehåll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947651" y="1853738"/>
            <a:ext cx="6159434" cy="4120284"/>
          </a:xfrm>
          <a:prstGeom prst="rect">
            <a:avLst/>
          </a:prstGeom>
          <a:solidFill>
            <a:schemeClr val="accent2"/>
          </a:solidFill>
          <a:ln>
            <a:solidFill>
              <a:schemeClr val="accent1"/>
            </a:solid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8029" y="6248400"/>
            <a:ext cx="609600" cy="609600"/>
          </a:xfrm>
          <a:prstGeom prst="rect">
            <a:avLst/>
          </a:prstGeom>
        </p:spPr>
      </p:pic>
    </p:spTree>
    <p:extLst>
      <p:ext uri="{BB962C8B-B14F-4D97-AF65-F5344CB8AC3E}">
        <p14:creationId xmlns:p14="http://schemas.microsoft.com/office/powerpoint/2010/main" val="2495346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100" y="541325"/>
            <a:ext cx="7912894" cy="555955"/>
          </a:xfrm>
        </p:spPr>
        <p:txBody>
          <a:bodyPr/>
          <a:lstStyle/>
          <a:p>
            <a:r>
              <a:rPr lang="en-US" dirty="0" smtClean="0">
                <a:solidFill>
                  <a:schemeClr val="accent1"/>
                </a:solidFill>
              </a:rPr>
              <a:t>Study Participants </a:t>
            </a:r>
            <a:endParaRPr lang="en-US" dirty="0">
              <a:solidFill>
                <a:schemeClr val="accent1"/>
              </a:solidFill>
            </a:endParaRPr>
          </a:p>
        </p:txBody>
      </p:sp>
      <p:graphicFrame>
        <p:nvGraphicFramePr>
          <p:cNvPr id="6" name="Content Placeholder 5"/>
          <p:cNvGraphicFramePr>
            <a:graphicFrameLocks noGrp="1"/>
          </p:cNvGraphicFramePr>
          <p:nvPr>
            <p:ph idx="1"/>
            <p:extLst/>
          </p:nvPr>
        </p:nvGraphicFramePr>
        <p:xfrm>
          <a:off x="556953" y="1163785"/>
          <a:ext cx="7985041" cy="5227259"/>
        </p:xfrm>
        <a:graphic>
          <a:graphicData uri="http://schemas.openxmlformats.org/drawingml/2006/table">
            <a:tbl>
              <a:tblPr bandRow="1">
                <a:tableStyleId>{5C22544A-7EE6-4342-B048-85BDC9FD1C3A}</a:tableStyleId>
              </a:tblPr>
              <a:tblGrid>
                <a:gridCol w="1167865">
                  <a:extLst>
                    <a:ext uri="{9D8B030D-6E8A-4147-A177-3AD203B41FA5}">
                      <a16:colId xmlns:a16="http://schemas.microsoft.com/office/drawing/2014/main" xmlns="" val="2489367299"/>
                    </a:ext>
                  </a:extLst>
                </a:gridCol>
                <a:gridCol w="5171060">
                  <a:extLst>
                    <a:ext uri="{9D8B030D-6E8A-4147-A177-3AD203B41FA5}">
                      <a16:colId xmlns:a16="http://schemas.microsoft.com/office/drawing/2014/main" xmlns="" val="1286228687"/>
                    </a:ext>
                  </a:extLst>
                </a:gridCol>
                <a:gridCol w="1646116">
                  <a:extLst>
                    <a:ext uri="{9D8B030D-6E8A-4147-A177-3AD203B41FA5}">
                      <a16:colId xmlns:a16="http://schemas.microsoft.com/office/drawing/2014/main" xmlns="" val="1193084137"/>
                    </a:ext>
                  </a:extLst>
                </a:gridCol>
              </a:tblGrid>
              <a:tr h="411480">
                <a:tc>
                  <a:txBody>
                    <a:bodyPr/>
                    <a:lstStyle/>
                    <a:p>
                      <a:pPr algn="just">
                        <a:lnSpc>
                          <a:spcPct val="107000"/>
                        </a:lnSpc>
                        <a:spcBef>
                          <a:spcPts val="600"/>
                        </a:spcBef>
                        <a:spcAft>
                          <a:spcPts val="800"/>
                        </a:spcAft>
                      </a:pPr>
                      <a:r>
                        <a:rPr lang="en-GB" sz="1100" b="1" dirty="0">
                          <a:effectLst/>
                        </a:rPr>
                        <a:t>Participants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b="1" dirty="0">
                          <a:effectLst/>
                        </a:rPr>
                        <a:t>Professional role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b="1" dirty="0">
                          <a:effectLst/>
                        </a:rPr>
                        <a:t>Years of experience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795755471"/>
                  </a:ext>
                </a:extLst>
              </a:tr>
              <a:tr h="411480">
                <a:tc>
                  <a:txBody>
                    <a:bodyPr/>
                    <a:lstStyle/>
                    <a:p>
                      <a:pPr algn="just">
                        <a:lnSpc>
                          <a:spcPct val="107000"/>
                        </a:lnSpc>
                        <a:spcBef>
                          <a:spcPts val="600"/>
                        </a:spcBef>
                        <a:spcAft>
                          <a:spcPts val="800"/>
                        </a:spcAft>
                      </a:pPr>
                      <a:r>
                        <a:rPr lang="en-GB" sz="1100">
                          <a:effectLst/>
                        </a:rPr>
                        <a:t>Participant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Speech therapist #</a:t>
                      </a:r>
                      <a:r>
                        <a:rPr lang="en-GB" sz="1100" dirty="0" smtClean="0">
                          <a:effectLst/>
                        </a:rPr>
                        <a:t>1, </a:t>
                      </a:r>
                      <a:r>
                        <a:rPr lang="en-GB" sz="1100" dirty="0" err="1" smtClean="0">
                          <a:effectLst/>
                        </a:rPr>
                        <a:t>Östersunds</a:t>
                      </a:r>
                      <a:r>
                        <a:rPr lang="en-GB" sz="1100" dirty="0" smtClean="0">
                          <a:effectLst/>
                        </a:rPr>
                        <a:t> </a:t>
                      </a:r>
                      <a:r>
                        <a:rPr lang="en-GB" sz="1100" dirty="0" err="1" smtClean="0">
                          <a:effectLst/>
                        </a:rPr>
                        <a:t>Rehabcentrum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464862905"/>
                  </a:ext>
                </a:extLst>
              </a:tr>
              <a:tr h="448884">
                <a:tc>
                  <a:txBody>
                    <a:bodyPr/>
                    <a:lstStyle/>
                    <a:p>
                      <a:pPr algn="just">
                        <a:lnSpc>
                          <a:spcPct val="107000"/>
                        </a:lnSpc>
                        <a:spcBef>
                          <a:spcPts val="600"/>
                        </a:spcBef>
                        <a:spcAft>
                          <a:spcPts val="800"/>
                        </a:spcAft>
                      </a:pPr>
                      <a:r>
                        <a:rPr lang="en-GB" sz="1100">
                          <a:effectLst/>
                        </a:rPr>
                        <a:t>Participant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Speech therapist #</a:t>
                      </a:r>
                      <a:r>
                        <a:rPr lang="en-GB" sz="1100" dirty="0" smtClean="0">
                          <a:effectLst/>
                        </a:rPr>
                        <a:t>2,</a:t>
                      </a:r>
                      <a:r>
                        <a:rPr lang="en-GB" sz="1100" baseline="0" dirty="0" smtClean="0">
                          <a:effectLst/>
                        </a:rPr>
                        <a:t> </a:t>
                      </a:r>
                      <a:r>
                        <a:rPr lang="en-GB" sz="1100" baseline="0" dirty="0" err="1" smtClean="0">
                          <a:effectLst/>
                        </a:rPr>
                        <a:t>Östersunds</a:t>
                      </a:r>
                      <a:r>
                        <a:rPr lang="en-GB" sz="1100" baseline="0" dirty="0" smtClean="0">
                          <a:effectLst/>
                        </a:rPr>
                        <a:t> </a:t>
                      </a:r>
                      <a:r>
                        <a:rPr lang="en-GB" sz="1100" baseline="0" dirty="0" err="1" smtClean="0">
                          <a:effectLst/>
                        </a:rPr>
                        <a:t>Rehabcentrum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3356575229"/>
                  </a:ext>
                </a:extLst>
              </a:tr>
              <a:tr h="411480">
                <a:tc>
                  <a:txBody>
                    <a:bodyPr/>
                    <a:lstStyle/>
                    <a:p>
                      <a:pPr algn="just">
                        <a:lnSpc>
                          <a:spcPct val="107000"/>
                        </a:lnSpc>
                        <a:spcBef>
                          <a:spcPts val="600"/>
                        </a:spcBef>
                        <a:spcAft>
                          <a:spcPts val="800"/>
                        </a:spcAft>
                      </a:pPr>
                      <a:r>
                        <a:rPr lang="en-GB" sz="1100">
                          <a:effectLst/>
                        </a:rPr>
                        <a:t>Participant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Speech therapist #</a:t>
                      </a:r>
                      <a:r>
                        <a:rPr lang="en-GB" sz="1100" dirty="0" smtClean="0">
                          <a:effectLst/>
                        </a:rPr>
                        <a:t>3, Stockholm </a:t>
                      </a:r>
                      <a:r>
                        <a:rPr lang="en-GB" sz="1100" dirty="0" err="1" smtClean="0">
                          <a:effectLst/>
                        </a:rPr>
                        <a:t>Rehabcentrum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dirty="0">
                          <a:effectLst/>
                        </a:rPr>
                        <a:t>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380688373"/>
                  </a:ext>
                </a:extLst>
              </a:tr>
              <a:tr h="411480">
                <a:tc>
                  <a:txBody>
                    <a:bodyPr/>
                    <a:lstStyle/>
                    <a:p>
                      <a:pPr algn="just">
                        <a:lnSpc>
                          <a:spcPct val="107000"/>
                        </a:lnSpc>
                        <a:spcBef>
                          <a:spcPts val="600"/>
                        </a:spcBef>
                        <a:spcAft>
                          <a:spcPts val="800"/>
                        </a:spcAft>
                      </a:pPr>
                      <a:r>
                        <a:rPr lang="en-GB" sz="1100">
                          <a:effectLst/>
                        </a:rPr>
                        <a:t>Participant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US" sz="1100" dirty="0">
                          <a:effectLst/>
                        </a:rPr>
                        <a:t>Stroke specialist doctor and manger in the regional hospital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4263994692"/>
                  </a:ext>
                </a:extLst>
              </a:tr>
              <a:tr h="411480">
                <a:tc>
                  <a:txBody>
                    <a:bodyPr/>
                    <a:lstStyle/>
                    <a:p>
                      <a:pPr algn="just">
                        <a:lnSpc>
                          <a:spcPct val="107000"/>
                        </a:lnSpc>
                        <a:spcBef>
                          <a:spcPts val="600"/>
                        </a:spcBef>
                        <a:spcAft>
                          <a:spcPts val="800"/>
                        </a:spcAft>
                      </a:pPr>
                      <a:r>
                        <a:rPr lang="en-GB" sz="1100">
                          <a:effectLst/>
                        </a:rPr>
                        <a:t>Participant 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smtClean="0">
                          <a:effectLst/>
                        </a:rPr>
                        <a:t>Occupational Therapist, Mobile Stroke Team,</a:t>
                      </a:r>
                      <a:r>
                        <a:rPr lang="en-GB" sz="1100" baseline="0" dirty="0" smtClean="0">
                          <a:effectLst/>
                        </a:rPr>
                        <a:t> Regional hospital</a:t>
                      </a:r>
                    </a:p>
                  </a:txBody>
                  <a:tcPr marL="63500" marR="63500" marT="63500" marB="63500"/>
                </a:tc>
                <a:tc>
                  <a:txBody>
                    <a:bodyPr/>
                    <a:lstStyle/>
                    <a:p>
                      <a:pPr algn="ctr">
                        <a:lnSpc>
                          <a:spcPct val="107000"/>
                        </a:lnSpc>
                        <a:spcBef>
                          <a:spcPts val="600"/>
                        </a:spcBef>
                        <a:spcAft>
                          <a:spcPts val="800"/>
                        </a:spcAft>
                      </a:pP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776852678"/>
                  </a:ext>
                </a:extLst>
              </a:tr>
              <a:tr h="411480">
                <a:tc>
                  <a:txBody>
                    <a:bodyPr/>
                    <a:lstStyle/>
                    <a:p>
                      <a:pPr algn="just">
                        <a:lnSpc>
                          <a:spcPct val="107000"/>
                        </a:lnSpc>
                        <a:spcBef>
                          <a:spcPts val="600"/>
                        </a:spcBef>
                        <a:spcAft>
                          <a:spcPts val="800"/>
                        </a:spcAft>
                      </a:pPr>
                      <a:r>
                        <a:rPr lang="en-GB" sz="1100">
                          <a:effectLst/>
                        </a:rPr>
                        <a:t>Participant 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Physiotherapist #</a:t>
                      </a:r>
                      <a:r>
                        <a:rPr lang="en-GB" sz="1100" dirty="0" smtClean="0">
                          <a:effectLst/>
                        </a:rPr>
                        <a:t>1, Mobile Stroke Team,</a:t>
                      </a:r>
                      <a:r>
                        <a:rPr lang="en-GB" sz="1100" baseline="0" dirty="0" smtClean="0">
                          <a:effectLst/>
                        </a:rPr>
                        <a:t> Regional hospital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2827999401"/>
                  </a:ext>
                </a:extLst>
              </a:tr>
              <a:tr h="411480">
                <a:tc>
                  <a:txBody>
                    <a:bodyPr/>
                    <a:lstStyle/>
                    <a:p>
                      <a:pPr algn="just">
                        <a:lnSpc>
                          <a:spcPct val="107000"/>
                        </a:lnSpc>
                        <a:spcBef>
                          <a:spcPts val="600"/>
                        </a:spcBef>
                        <a:spcAft>
                          <a:spcPts val="800"/>
                        </a:spcAft>
                      </a:pPr>
                      <a:r>
                        <a:rPr lang="en-GB" sz="1100">
                          <a:effectLst/>
                        </a:rPr>
                        <a:t>Participant 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Physiotherapist #</a:t>
                      </a:r>
                      <a:r>
                        <a:rPr lang="en-GB" sz="1100" dirty="0" smtClean="0">
                          <a:effectLst/>
                        </a:rPr>
                        <a:t>2, Mobile Stroke Team,</a:t>
                      </a:r>
                      <a:r>
                        <a:rPr lang="en-GB" sz="1100" baseline="0" dirty="0" smtClean="0">
                          <a:effectLst/>
                        </a:rPr>
                        <a:t> Regional hospital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231311101"/>
                  </a:ext>
                </a:extLst>
              </a:tr>
              <a:tr h="411480">
                <a:tc>
                  <a:txBody>
                    <a:bodyPr/>
                    <a:lstStyle/>
                    <a:p>
                      <a:pPr algn="just">
                        <a:lnSpc>
                          <a:spcPct val="107000"/>
                        </a:lnSpc>
                        <a:spcBef>
                          <a:spcPts val="600"/>
                        </a:spcBef>
                        <a:spcAft>
                          <a:spcPts val="800"/>
                        </a:spcAft>
                      </a:pPr>
                      <a:r>
                        <a:rPr lang="en-GB" sz="1100">
                          <a:effectLst/>
                        </a:rPr>
                        <a:t>Participant 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US" sz="1100" dirty="0">
                          <a:effectLst/>
                        </a:rPr>
                        <a:t>Chairman of the local stroke patient organization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949693294"/>
                  </a:ext>
                </a:extLst>
              </a:tr>
              <a:tr h="411480">
                <a:tc>
                  <a:txBody>
                    <a:bodyPr/>
                    <a:lstStyle/>
                    <a:p>
                      <a:pPr algn="just">
                        <a:lnSpc>
                          <a:spcPct val="107000"/>
                        </a:lnSpc>
                        <a:spcBef>
                          <a:spcPts val="600"/>
                        </a:spcBef>
                        <a:spcAft>
                          <a:spcPts val="800"/>
                        </a:spcAft>
                      </a:pPr>
                      <a:r>
                        <a:rPr lang="en-GB" sz="1100">
                          <a:effectLst/>
                        </a:rPr>
                        <a:t>Participant 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US" sz="1100" dirty="0">
                          <a:effectLst/>
                        </a:rPr>
                        <a:t>CEO of a small company working with game-based stroke rehabilitation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dirty="0">
                          <a:effectLst/>
                        </a:rPr>
                        <a:t>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2184803447"/>
                  </a:ext>
                </a:extLst>
              </a:tr>
              <a:tr h="411480">
                <a:tc>
                  <a:txBody>
                    <a:bodyPr/>
                    <a:lstStyle/>
                    <a:p>
                      <a:pPr>
                        <a:lnSpc>
                          <a:spcPct val="107000"/>
                        </a:lnSpc>
                        <a:spcBef>
                          <a:spcPts val="600"/>
                        </a:spcBef>
                        <a:spcAft>
                          <a:spcPts val="800"/>
                        </a:spcAft>
                      </a:pPr>
                      <a:r>
                        <a:rPr lang="en-GB" sz="1100">
                          <a:effectLst/>
                        </a:rPr>
                        <a:t>Participant 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US" sz="1100" dirty="0">
                          <a:effectLst/>
                        </a:rPr>
                        <a:t>Hardware and software specialist at </a:t>
                      </a:r>
                      <a:r>
                        <a:rPr lang="en-US" sz="1100" dirty="0" smtClean="0">
                          <a:effectLst/>
                        </a:rPr>
                        <a:t>Microsoft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dirty="0">
                          <a:effectLst/>
                        </a:rPr>
                        <a:t>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171345505"/>
                  </a:ext>
                </a:extLst>
              </a:tr>
              <a:tr h="411480">
                <a:tc>
                  <a:txBody>
                    <a:bodyPr/>
                    <a:lstStyle/>
                    <a:p>
                      <a:pPr algn="just">
                        <a:lnSpc>
                          <a:spcPct val="107000"/>
                        </a:lnSpc>
                        <a:spcBef>
                          <a:spcPts val="600"/>
                        </a:spcBef>
                        <a:spcAft>
                          <a:spcPts val="800"/>
                        </a:spcAft>
                      </a:pPr>
                      <a:r>
                        <a:rPr lang="en-GB" sz="1100">
                          <a:effectLst/>
                        </a:rPr>
                        <a:t>Participant 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just">
                        <a:lnSpc>
                          <a:spcPct val="107000"/>
                        </a:lnSpc>
                        <a:spcBef>
                          <a:spcPts val="600"/>
                        </a:spcBef>
                        <a:spcAft>
                          <a:spcPts val="800"/>
                        </a:spcAft>
                      </a:pPr>
                      <a:r>
                        <a:rPr lang="en-GB" sz="1100" dirty="0">
                          <a:effectLst/>
                        </a:rPr>
                        <a:t>Head of </a:t>
                      </a:r>
                      <a:r>
                        <a:rPr lang="en-GB" sz="1100" dirty="0" smtClean="0">
                          <a:effectLst/>
                        </a:rPr>
                        <a:t> Mobile Stroke Team,</a:t>
                      </a:r>
                      <a:r>
                        <a:rPr lang="en-GB" sz="1100" baseline="0" dirty="0" smtClean="0">
                          <a:effectLst/>
                        </a:rPr>
                        <a:t> Regional hospital</a:t>
                      </a:r>
                    </a:p>
                    <a:p>
                      <a:pPr algn="just">
                        <a:lnSpc>
                          <a:spcPct val="107000"/>
                        </a:lnSpc>
                        <a:spcBef>
                          <a:spcPts val="600"/>
                        </a:spcBef>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gn="ctr">
                        <a:lnSpc>
                          <a:spcPct val="107000"/>
                        </a:lnSpc>
                        <a:spcBef>
                          <a:spcPts val="600"/>
                        </a:spcBef>
                        <a:spcAft>
                          <a:spcPts val="800"/>
                        </a:spcAft>
                      </a:pPr>
                      <a:r>
                        <a:rPr lang="en-GB" sz="1100" dirty="0">
                          <a:effectLst/>
                        </a:rPr>
                        <a:t>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3056484775"/>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1725" y="6313627"/>
            <a:ext cx="609600" cy="609600"/>
          </a:xfrm>
          <a:prstGeom prst="rect">
            <a:avLst/>
          </a:prstGeom>
        </p:spPr>
      </p:pic>
    </p:spTree>
    <p:extLst>
      <p:ext uri="{BB962C8B-B14F-4D97-AF65-F5344CB8AC3E}">
        <p14:creationId xmlns:p14="http://schemas.microsoft.com/office/powerpoint/2010/main" val="189453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100" y="863029"/>
            <a:ext cx="7912894" cy="1329918"/>
          </a:xfrm>
        </p:spPr>
        <p:txBody>
          <a:bodyPr/>
          <a:lstStyle/>
          <a:p>
            <a:r>
              <a:rPr lang="en-US" sz="4400" dirty="0" smtClean="0">
                <a:solidFill>
                  <a:schemeClr val="accent1"/>
                </a:solidFill>
              </a:rPr>
              <a:t>Study Findings</a:t>
            </a:r>
            <a:r>
              <a:rPr lang="en-US" dirty="0" smtClean="0">
                <a:solidFill>
                  <a:schemeClr val="accent1"/>
                </a:solidFill>
              </a:rPr>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The </a:t>
            </a:r>
            <a:r>
              <a:rPr lang="en-US" dirty="0">
                <a:solidFill>
                  <a:schemeClr val="accent1"/>
                </a:solidFill>
              </a:rPr>
              <a:t>patient’s need to know</a:t>
            </a:r>
          </a:p>
        </p:txBody>
      </p:sp>
      <p:sp>
        <p:nvSpPr>
          <p:cNvPr id="3" name="Platshållare för innehåll 2"/>
          <p:cNvSpPr>
            <a:spLocks noGrp="1"/>
          </p:cNvSpPr>
          <p:nvPr>
            <p:ph idx="1"/>
          </p:nvPr>
        </p:nvSpPr>
        <p:spPr/>
        <p:txBody>
          <a:bodyPr/>
          <a:lstStyle/>
          <a:p>
            <a:pPr>
              <a:buFont typeface="Wingdings" panose="05000000000000000000" pitchFamily="2" charset="2"/>
              <a:buChar char="Ø"/>
            </a:pPr>
            <a:r>
              <a:rPr lang="en-GB" dirty="0" smtClean="0"/>
              <a:t>Involvement of  </a:t>
            </a:r>
            <a:r>
              <a:rPr lang="en-GB" dirty="0"/>
              <a:t>patients from the </a:t>
            </a:r>
            <a:r>
              <a:rPr lang="en-GB" dirty="0" smtClean="0"/>
              <a:t>start </a:t>
            </a:r>
            <a:r>
              <a:rPr lang="en-GB" dirty="0"/>
              <a:t>while discussing re-learning </a:t>
            </a:r>
            <a:endParaRPr lang="en-GB" dirty="0" smtClean="0"/>
          </a:p>
          <a:p>
            <a:pPr>
              <a:buFont typeface="Wingdings" panose="05000000000000000000" pitchFamily="2" charset="2"/>
              <a:buChar char="Ø"/>
            </a:pPr>
            <a:r>
              <a:rPr lang="en-GB" dirty="0"/>
              <a:t>I</a:t>
            </a:r>
            <a:r>
              <a:rPr lang="en-GB" dirty="0" smtClean="0"/>
              <a:t>mportance </a:t>
            </a:r>
            <a:r>
              <a:rPr lang="en-GB" dirty="0"/>
              <a:t>of describing the actual </a:t>
            </a:r>
            <a:r>
              <a:rPr lang="en-GB" dirty="0" smtClean="0"/>
              <a:t>situation of patient </a:t>
            </a:r>
          </a:p>
          <a:p>
            <a:pPr>
              <a:buFont typeface="Wingdings" panose="05000000000000000000" pitchFamily="2" charset="2"/>
              <a:buChar char="Ø"/>
            </a:pPr>
            <a:r>
              <a:rPr lang="en-GB" dirty="0" smtClean="0"/>
              <a:t>Motivation </a:t>
            </a:r>
            <a:r>
              <a:rPr lang="en-GB" dirty="0"/>
              <a:t>is important while discussing what can be achieved</a:t>
            </a:r>
            <a:r>
              <a:rPr lang="en-GB" dirty="0" smtClean="0"/>
              <a:t>.</a:t>
            </a:r>
          </a:p>
          <a:p>
            <a:pPr>
              <a:buFont typeface="Wingdings" panose="05000000000000000000" pitchFamily="2" charset="2"/>
              <a:buChar char="Ø"/>
            </a:pPr>
            <a:r>
              <a:rPr lang="en-GB" dirty="0" smtClean="0"/>
              <a:t>For </a:t>
            </a:r>
            <a:r>
              <a:rPr lang="en-GB" dirty="0"/>
              <a:t>a person involved in managing various situations, such as being a politician or chairman, is speech of specific interest to continue activities conducted before the stroke as much as possible. </a:t>
            </a:r>
            <a:endParaRPr lang="en-GB" dirty="0" smtClean="0"/>
          </a:p>
          <a:p>
            <a:pPr>
              <a:buFont typeface="Wingdings" panose="05000000000000000000" pitchFamily="2" charset="2"/>
              <a:buChar char="Ø"/>
            </a:pPr>
            <a:r>
              <a:rPr lang="en-GB" dirty="0" smtClean="0"/>
              <a:t>Therefore</a:t>
            </a:r>
            <a:r>
              <a:rPr lang="en-GB" dirty="0"/>
              <a:t>, the patients need to know what they can do to live their lives as much as possible as before the stroke.</a:t>
            </a:r>
            <a:endParaRPr lang="sv-SE"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9100" y="67962"/>
            <a:ext cx="609600" cy="609600"/>
          </a:xfrm>
          <a:prstGeom prst="rect">
            <a:avLst/>
          </a:prstGeom>
        </p:spPr>
      </p:pic>
    </p:spTree>
    <p:extLst>
      <p:ext uri="{BB962C8B-B14F-4D97-AF65-F5344CB8AC3E}">
        <p14:creationId xmlns:p14="http://schemas.microsoft.com/office/powerpoint/2010/main" val="2744380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tema">
  <a:themeElements>
    <a:clrScheme name="Mittuniversitetet">
      <a:dk1>
        <a:sysClr val="windowText" lastClr="000000"/>
      </a:dk1>
      <a:lt1>
        <a:sysClr val="window" lastClr="FFFFFF"/>
      </a:lt1>
      <a:dk2>
        <a:srgbClr val="44546A"/>
      </a:dk2>
      <a:lt2>
        <a:srgbClr val="E7E6E6"/>
      </a:lt2>
      <a:accent1>
        <a:srgbClr val="005CB9"/>
      </a:accent1>
      <a:accent2>
        <a:srgbClr val="00BFD6"/>
      </a:accent2>
      <a:accent3>
        <a:srgbClr val="007934"/>
      </a:accent3>
      <a:accent4>
        <a:srgbClr val="3FAE2A"/>
      </a:accent4>
      <a:accent5>
        <a:srgbClr val="706259"/>
      </a:accent5>
      <a:accent6>
        <a:srgbClr val="AEA299"/>
      </a:accent6>
      <a:hlink>
        <a:srgbClr val="0563C1"/>
      </a:hlink>
      <a:folHlink>
        <a:srgbClr val="954F72"/>
      </a:folHlink>
    </a:clrScheme>
    <a:fontScheme name="PP Mittuniversitet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lank.potx" id="{56464C4E-17A2-43EA-BA04-745F16BC26A9}" vid="{FF1E9FAE-05A0-463C-B44B-335BE71170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1953</TotalTime>
  <Words>2032</Words>
  <Application>Microsoft Office PowerPoint</Application>
  <PresentationFormat>On-screen Show (4:3)</PresentationFormat>
  <Paragraphs>123</Paragraphs>
  <Slides>21</Slides>
  <Notes>5</Notes>
  <HiddenSlides>0</HiddenSlides>
  <MMClips>17</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Office-tema</vt:lpstr>
      <vt:lpstr>Speech and Language Relearning for Stroke Patients- Understanding  User  Needs for Technology Enhancement   eTELEMED 2021   </vt:lpstr>
      <vt:lpstr>Introduction </vt:lpstr>
      <vt:lpstr>Speech and language impairments  The basic reason for stroke is a partial or complete stoppage of blood flow to the brain that severely infects the brain function, consequently, the overall human body may face different types of disabilities. Speech and language deficiencies are major part here [1].</vt:lpstr>
      <vt:lpstr>Aim </vt:lpstr>
      <vt:lpstr>Knowles’ Adult learning theory</vt:lpstr>
      <vt:lpstr>Andragogy in practice Model</vt:lpstr>
      <vt:lpstr>Research Methodology: Design Science  </vt:lpstr>
      <vt:lpstr>Study Participants </vt:lpstr>
      <vt:lpstr>Study Findings  The patient’s need to know</vt:lpstr>
      <vt:lpstr>Study Findings  Establishing learning objectives </vt:lpstr>
      <vt:lpstr>Study Findings  Readiness to learn </vt:lpstr>
      <vt:lpstr>Study Findings</vt:lpstr>
      <vt:lpstr>Study Findings</vt:lpstr>
      <vt:lpstr>Study Findings</vt:lpstr>
      <vt:lpstr>Conclusion</vt:lpstr>
      <vt:lpstr>Future Work</vt:lpstr>
      <vt:lpstr>Speech and Language Assessments Application</vt:lpstr>
      <vt:lpstr>Speech and language Assessments Application</vt:lpstr>
      <vt:lpstr>Speech and language Assessments Application</vt:lpstr>
      <vt:lpstr>Speech and language assessments Application- Patients’ Interface </vt:lpstr>
      <vt:lpstr>THANK YOU Email: awais.Ahmad@miun.se     </vt:lpstr>
    </vt:vector>
  </TitlesOfParts>
  <Company>Mittuniversitetet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Ahmad, Awais</dc:creator>
  <cp:lastModifiedBy>owner</cp:lastModifiedBy>
  <cp:revision>77</cp:revision>
  <cp:lastPrinted>2015-05-26T13:42:18Z</cp:lastPrinted>
  <dcterms:created xsi:type="dcterms:W3CDTF">2021-06-09T10:07:19Z</dcterms:created>
  <dcterms:modified xsi:type="dcterms:W3CDTF">2021-07-20T03:46:19Z</dcterms:modified>
</cp:coreProperties>
</file>