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301" r:id="rId2"/>
    <p:sldId id="717" r:id="rId3"/>
    <p:sldId id="302" r:id="rId4"/>
    <p:sldId id="710" r:id="rId5"/>
    <p:sldId id="719" r:id="rId6"/>
    <p:sldId id="720" r:id="rId7"/>
    <p:sldId id="723" r:id="rId8"/>
    <p:sldId id="725" r:id="rId9"/>
    <p:sldId id="726" r:id="rId10"/>
    <p:sldId id="727" r:id="rId11"/>
    <p:sldId id="730" r:id="rId12"/>
    <p:sldId id="729" r:id="rId13"/>
    <p:sldId id="743" r:id="rId14"/>
    <p:sldId id="733" r:id="rId15"/>
    <p:sldId id="738" r:id="rId16"/>
    <p:sldId id="740" r:id="rId17"/>
    <p:sldId id="732" r:id="rId18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7E761B1F-EA51-4730-9E8B-D24F9866C542}">
          <p14:sldIdLst>
            <p14:sldId id="301"/>
            <p14:sldId id="717"/>
            <p14:sldId id="302"/>
            <p14:sldId id="710"/>
            <p14:sldId id="719"/>
            <p14:sldId id="720"/>
            <p14:sldId id="723"/>
            <p14:sldId id="725"/>
            <p14:sldId id="726"/>
            <p14:sldId id="727"/>
            <p14:sldId id="730"/>
            <p14:sldId id="729"/>
            <p14:sldId id="743"/>
            <p14:sldId id="733"/>
            <p14:sldId id="738"/>
            <p14:sldId id="740"/>
          </p14:sldIdLst>
        </p14:section>
        <p14:section name="Backup" id="{6EF702A9-B66F-40C6-82CE-83B0A6928BAB}">
          <p14:sldIdLst>
            <p14:sldId id="732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39FF"/>
    <a:srgbClr val="E3000E"/>
    <a:srgbClr val="B4B5B4"/>
    <a:srgbClr val="41719C"/>
    <a:srgbClr val="0096D7"/>
    <a:srgbClr val="003677"/>
    <a:srgbClr val="009EE3"/>
    <a:srgbClr val="EF7C00"/>
    <a:srgbClr val="75B727"/>
    <a:srgbClr val="777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45" autoAdjust="0"/>
    <p:restoredTop sz="82595" autoAdjust="0"/>
  </p:normalViewPr>
  <p:slideViewPr>
    <p:cSldViewPr snapToGrid="0" snapToObjects="1" showGuides="1">
      <p:cViewPr>
        <p:scale>
          <a:sx n="140" d="100"/>
          <a:sy n="140" d="100"/>
        </p:scale>
        <p:origin x="-658" y="103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54150-E35A-F044-90AD-ECC41E38C440}" type="datetimeFigureOut">
              <a:rPr lang="de-DE" smtClean="0"/>
              <a:t>23.04.2023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8162E-B66C-D44F-A0E8-F28DF7DA23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257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162E-B66C-D44F-A0E8-F28DF7DA237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2770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8162E-B66C-D44F-A0E8-F28DF7DA237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0015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8162E-B66C-D44F-A0E8-F28DF7DA237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0691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system initialization, the vehicle speed is generated randomly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8162E-B66C-D44F-A0E8-F28DF7DA237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6607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8162E-B66C-D44F-A0E8-F28DF7DA237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170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8162E-B66C-D44F-A0E8-F28DF7DA237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632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162E-B66C-D44F-A0E8-F28DF7DA2379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6011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8162E-B66C-D44F-A0E8-F28DF7DA2379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904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8162E-B66C-D44F-A0E8-F28DF7DA237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64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8162E-B66C-D44F-A0E8-F28DF7DA237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314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8162E-B66C-D44F-A0E8-F28DF7DA237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61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8162E-B66C-D44F-A0E8-F28DF7DA237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2105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8162E-B66C-D44F-A0E8-F28DF7DA237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343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8162E-B66C-D44F-A0E8-F28DF7DA237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200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8162E-B66C-D44F-A0E8-F28DF7DA237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6025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8162E-B66C-D44F-A0E8-F28DF7DA237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3343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1a | W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549758" cy="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1962000"/>
            <a:ext cx="8424000" cy="36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003677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2376000"/>
            <a:ext cx="8424000" cy="252000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77777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1018800" y="1097997"/>
            <a:ext cx="1890000" cy="0"/>
          </a:xfrm>
          <a:prstGeom prst="line">
            <a:avLst/>
          </a:prstGeom>
          <a:ln w="12700">
            <a:solidFill>
              <a:srgbClr val="009E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 userDrawn="1"/>
        </p:nvSpPr>
        <p:spPr>
          <a:xfrm>
            <a:off x="0" y="4446000"/>
            <a:ext cx="8784000" cy="432000"/>
          </a:xfrm>
          <a:prstGeom prst="rect">
            <a:avLst/>
          </a:prstGeom>
          <a:solidFill>
            <a:srgbClr val="009EE3"/>
          </a:solidFill>
        </p:spPr>
        <p:txBody>
          <a:bodyPr vert="horz" wrap="square" lIns="360000" tIns="0" rIns="360000" bIns="0" rtlCol="0" anchor="ctr" anchorCtr="0">
            <a:noAutofit/>
          </a:bodyPr>
          <a:lstStyle/>
          <a:p>
            <a:pPr>
              <a:lnSpc>
                <a:spcPts val="1260"/>
              </a:lnSpc>
            </a:pPr>
            <a:r>
              <a:rPr lang="de-DE" sz="1000" b="1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Ostfalia Hochschule für angewandte Wissenschaften</a:t>
            </a:r>
          </a:p>
          <a:p>
            <a:pPr>
              <a:lnSpc>
                <a:spcPts val="1260"/>
              </a:lnSpc>
            </a:pP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−</a:t>
            </a:r>
            <a:r>
              <a:rPr lang="de-DE" sz="1000" b="0" spc="5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Hochschule Braunschweig/Wolfenbüttel · </a:t>
            </a:r>
            <a:r>
              <a:rPr lang="de-DE" sz="1000" b="0" spc="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Salzdahlumer</a:t>
            </a: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Str. 46/48 · 38302 Wolfenbüttel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1019175" y="1170000"/>
            <a:ext cx="3552825" cy="25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="1">
                <a:solidFill>
                  <a:srgbClr val="009EE3"/>
                </a:solidFill>
              </a:defRPr>
            </a:lvl1pPr>
            <a:lvl2pPr marL="270900" indent="0">
              <a:buNone/>
              <a:defRPr/>
            </a:lvl2pPr>
            <a:lvl3pPr marL="613800" indent="0">
              <a:buNone/>
              <a:defRPr/>
            </a:lvl3pPr>
            <a:lvl4pPr marL="956700" indent="0">
              <a:buNone/>
              <a:defRPr/>
            </a:lvl4pPr>
            <a:lvl5pPr marL="1299600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804">
          <p15:clr>
            <a:srgbClr val="FBAE40"/>
          </p15:clr>
        </p15:guide>
        <p15:guide id="3" pos="642">
          <p15:clr>
            <a:srgbClr val="FBAE40"/>
          </p15:clr>
        </p15:guide>
        <p15:guide id="5" orient="horz" pos="139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9725" y="1328738"/>
            <a:ext cx="5904275" cy="3297261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677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1"/>
          </p:nvPr>
        </p:nvSpPr>
        <p:spPr>
          <a:xfrm>
            <a:off x="358774" y="1329114"/>
            <a:ext cx="2160000" cy="32968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pos="1587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328738"/>
            <a:ext cx="5904275" cy="3297262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677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1"/>
          </p:nvPr>
        </p:nvSpPr>
        <p:spPr>
          <a:xfrm>
            <a:off x="6624000" y="1328762"/>
            <a:ext cx="2160000" cy="32968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pos="3946" userDrawn="1">
          <p15:clr>
            <a:srgbClr val="FBAE40"/>
          </p15:clr>
        </p15:guide>
        <p15:guide id="2" pos="417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328400"/>
            <a:ext cx="4140000" cy="32976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0" y="1328738"/>
            <a:ext cx="4140000" cy="32976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28738"/>
            <a:ext cx="8496944" cy="3297261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xmlns="" id="{83FA65D2-9D88-4FE4-B574-A9AEBB08CCD5}"/>
              </a:ext>
            </a:extLst>
          </p:cNvPr>
          <p:cNvCxnSpPr>
            <a:cxnSpLocks/>
          </p:cNvCxnSpPr>
          <p:nvPr userDrawn="1"/>
        </p:nvCxnSpPr>
        <p:spPr>
          <a:xfrm flipV="1">
            <a:off x="323528" y="1203598"/>
            <a:ext cx="8496944" cy="1"/>
          </a:xfrm>
          <a:prstGeom prst="line">
            <a:avLst/>
          </a:prstGeom>
          <a:ln w="19050">
            <a:solidFill>
              <a:srgbClr val="003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xmlns="" id="{1342B9FE-8C98-449D-920D-8BB0188F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71550"/>
            <a:ext cx="8496944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xmlns="" id="{065864D4-60E0-49C5-B4C7-1C0D19FA8E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23727" y="339725"/>
            <a:ext cx="6696745" cy="360363"/>
          </a:xfrm>
        </p:spPr>
        <p:txBody>
          <a:bodyPr>
            <a:normAutofit/>
          </a:bodyPr>
          <a:lstStyle>
            <a:lvl1pPr marL="0" indent="0" algn="r">
              <a:buNone/>
              <a:defRPr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Oberüberschrift</a:t>
            </a:r>
          </a:p>
        </p:txBody>
      </p:sp>
    </p:spTree>
    <p:extLst>
      <p:ext uri="{BB962C8B-B14F-4D97-AF65-F5344CB8AC3E}">
        <p14:creationId xmlns:p14="http://schemas.microsoft.com/office/powerpoint/2010/main" val="231213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1b | W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 userDrawn="1"/>
        </p:nvSpPr>
        <p:spPr>
          <a:xfrm>
            <a:off x="0" y="4258800"/>
            <a:ext cx="8784000" cy="612000"/>
          </a:xfrm>
          <a:prstGeom prst="rect">
            <a:avLst/>
          </a:prstGeom>
          <a:solidFill>
            <a:srgbClr val="009EE3"/>
          </a:solidFill>
        </p:spPr>
        <p:txBody>
          <a:bodyPr vert="horz" wrap="square" lIns="360000" tIns="72000" rIns="360000" bIns="0" rtlCol="0" anchor="t" anchorCtr="0">
            <a:noAutofit/>
          </a:bodyPr>
          <a:lstStyle/>
          <a:p>
            <a:pPr>
              <a:lnSpc>
                <a:spcPts val="1260"/>
              </a:lnSpc>
            </a:pPr>
            <a:r>
              <a:rPr lang="de-DE" sz="1000" b="1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Ostfalia Hochschule für angewandte Wissenschaften</a:t>
            </a:r>
          </a:p>
          <a:p>
            <a:pPr>
              <a:lnSpc>
                <a:spcPts val="1260"/>
              </a:lnSpc>
            </a:pP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−</a:t>
            </a:r>
            <a:r>
              <a:rPr lang="de-DE" sz="1000" b="0" spc="5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Hochschule Braunschweig/Wolfenbüttel · </a:t>
            </a:r>
            <a:r>
              <a:rPr lang="de-DE" sz="1000" b="0" spc="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Salzdahlumer</a:t>
            </a: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Str. 46/48 · 38302 Wolfenbüttel</a:t>
            </a:r>
          </a:p>
          <a:p>
            <a:pPr>
              <a:lnSpc>
                <a:spcPts val="1260"/>
              </a:lnSpc>
            </a:pPr>
            <a:endParaRPr lang="de-DE" sz="1000" b="0" spc="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549758" cy="540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2376000"/>
            <a:ext cx="8424000" cy="252000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77777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60000" y="1962000"/>
            <a:ext cx="8424000" cy="36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003677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58775" y="4680000"/>
            <a:ext cx="4213225" cy="116682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3" pos="642">
          <p15:clr>
            <a:srgbClr val="FBAE40"/>
          </p15:clr>
        </p15:guide>
        <p15:guide id="5" orient="horz" pos="139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a | W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549758" cy="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3440770"/>
            <a:ext cx="8424000" cy="36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003677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3854770"/>
            <a:ext cx="8424000" cy="252000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77777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358775" y="1455738"/>
            <a:ext cx="8426450" cy="1800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1019175" y="1170000"/>
            <a:ext cx="7763858" cy="25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="1">
                <a:solidFill>
                  <a:srgbClr val="009EE3"/>
                </a:solidFill>
              </a:defRPr>
            </a:lvl1pPr>
            <a:lvl2pPr marL="270900" indent="0">
              <a:buNone/>
              <a:defRPr/>
            </a:lvl2pPr>
            <a:lvl3pPr marL="613800" indent="0">
              <a:buNone/>
              <a:defRPr/>
            </a:lvl3pPr>
            <a:lvl4pPr marL="956700" indent="0">
              <a:buNone/>
              <a:defRPr/>
            </a:lvl4pPr>
            <a:lvl5pPr marL="1299600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cxnSp>
        <p:nvCxnSpPr>
          <p:cNvPr id="11" name="Gerade Verbindung 8"/>
          <p:cNvCxnSpPr/>
          <p:nvPr userDrawn="1"/>
        </p:nvCxnSpPr>
        <p:spPr>
          <a:xfrm>
            <a:off x="1018800" y="1097997"/>
            <a:ext cx="1890000" cy="0"/>
          </a:xfrm>
          <a:prstGeom prst="line">
            <a:avLst/>
          </a:prstGeom>
          <a:ln w="12700">
            <a:solidFill>
              <a:srgbClr val="009E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 userDrawn="1"/>
        </p:nvSpPr>
        <p:spPr>
          <a:xfrm>
            <a:off x="0" y="4446000"/>
            <a:ext cx="8784000" cy="432000"/>
          </a:xfrm>
          <a:prstGeom prst="rect">
            <a:avLst/>
          </a:prstGeom>
          <a:solidFill>
            <a:srgbClr val="009EE3"/>
          </a:solidFill>
        </p:spPr>
        <p:txBody>
          <a:bodyPr vert="horz" wrap="square" lIns="360000" tIns="0" rIns="360000" bIns="0" rtlCol="0" anchor="ctr" anchorCtr="0">
            <a:noAutofit/>
          </a:bodyPr>
          <a:lstStyle/>
          <a:p>
            <a:pPr>
              <a:lnSpc>
                <a:spcPts val="1260"/>
              </a:lnSpc>
            </a:pPr>
            <a:r>
              <a:rPr lang="de-DE" sz="1000" b="1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Ostfalia Hochschule für angewandte Wissenschaften</a:t>
            </a:r>
          </a:p>
          <a:p>
            <a:pPr>
              <a:lnSpc>
                <a:spcPts val="1260"/>
              </a:lnSpc>
            </a:pP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−</a:t>
            </a:r>
            <a:r>
              <a:rPr lang="de-DE" sz="1000" b="0" spc="5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Hochschule Braunschweig/Wolfenbüttel · </a:t>
            </a:r>
            <a:r>
              <a:rPr lang="de-DE" sz="1000" b="0" spc="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Salzdahlumer</a:t>
            </a: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Str. 46/48 · 38302 Wolfenbüttel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804">
          <p15:clr>
            <a:srgbClr val="FBAE40"/>
          </p15:clr>
        </p15:guide>
        <p15:guide id="3" pos="642">
          <p15:clr>
            <a:srgbClr val="FBAE40"/>
          </p15:clr>
        </p15:guide>
        <p15:guide id="6" orient="horz" pos="2550" userDrawn="1">
          <p15:clr>
            <a:srgbClr val="FBAE40"/>
          </p15:clr>
        </p15:guide>
        <p15:guide id="7" orient="horz" pos="2164" userDrawn="1">
          <p15:clr>
            <a:srgbClr val="FBAE40"/>
          </p15:clr>
        </p15:guide>
        <p15:guide id="8" orient="horz" pos="2051" userDrawn="1">
          <p15:clr>
            <a:srgbClr val="FBAE40"/>
          </p15:clr>
        </p15:guide>
        <p15:guide id="9" orient="horz" pos="91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b | W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 userDrawn="1"/>
        </p:nvSpPr>
        <p:spPr>
          <a:xfrm>
            <a:off x="0" y="4258800"/>
            <a:ext cx="8784000" cy="612000"/>
          </a:xfrm>
          <a:prstGeom prst="rect">
            <a:avLst/>
          </a:prstGeom>
          <a:solidFill>
            <a:srgbClr val="009EE3"/>
          </a:solidFill>
        </p:spPr>
        <p:txBody>
          <a:bodyPr vert="horz" wrap="square" lIns="360000" tIns="72000" rIns="360000" bIns="0" rtlCol="0" anchor="t" anchorCtr="0">
            <a:noAutofit/>
          </a:bodyPr>
          <a:lstStyle/>
          <a:p>
            <a:pPr>
              <a:lnSpc>
                <a:spcPts val="1260"/>
              </a:lnSpc>
            </a:pPr>
            <a:r>
              <a:rPr lang="de-DE" sz="1000" b="1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Ostfalia Hochschule für angewandte Wissenschaften</a:t>
            </a:r>
          </a:p>
          <a:p>
            <a:pPr>
              <a:lnSpc>
                <a:spcPts val="1260"/>
              </a:lnSpc>
            </a:pP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−</a:t>
            </a:r>
            <a:r>
              <a:rPr lang="de-DE" sz="1000" b="0" spc="5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Hochschule Braunschweig/Wolfenbüttel · </a:t>
            </a:r>
            <a:r>
              <a:rPr lang="de-DE" sz="1000" b="0" spc="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Salzdahlumer</a:t>
            </a: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Str. 46/48 · </a:t>
            </a:r>
            <a:r>
              <a:rPr lang="de-DE" sz="1000" b="0" spc="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38302 Wolfenbüttel</a:t>
            </a:r>
          </a:p>
          <a:p>
            <a:pPr marL="0" marR="0" indent="0" algn="l" defTabSz="685800" rtl="0" eaLnBrk="1" fontAlgn="auto" latinLnBrk="0" hangingPunct="1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1">
                <a:solidFill>
                  <a:schemeClr val="bg1"/>
                </a:solidFill>
              </a:rPr>
              <a:t>Fakultät Maschnenbau – Institut für Mechatronik – Fachgruppe Regelungstechnik und Fahrzeugmechatronik</a:t>
            </a:r>
            <a:endParaRPr lang="de-DE" sz="1000" b="1" spc="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60"/>
              </a:lnSpc>
            </a:pPr>
            <a:endParaRPr lang="de-DE" sz="1000" b="0" spc="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549758" cy="540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60000" y="3297894"/>
            <a:ext cx="8424000" cy="36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003677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60000" y="3711894"/>
            <a:ext cx="8424000" cy="252000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77777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1"/>
          </p:nvPr>
        </p:nvSpPr>
        <p:spPr>
          <a:xfrm>
            <a:off x="358775" y="1095375"/>
            <a:ext cx="8426450" cy="20161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3" pos="642">
          <p15:clr>
            <a:srgbClr val="FBAE40"/>
          </p15:clr>
        </p15:guide>
        <p15:guide id="4" orient="horz" pos="2459">
          <p15:clr>
            <a:srgbClr val="FBAE40"/>
          </p15:clr>
        </p15:guide>
        <p15:guide id="6" orient="horz" pos="2074">
          <p15:clr>
            <a:srgbClr val="FBAE40"/>
          </p15:clr>
        </p15:guide>
        <p15:guide id="7" orient="horz" pos="19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3a | W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549758" cy="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3440770"/>
            <a:ext cx="8424000" cy="36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003677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3854770"/>
            <a:ext cx="8424000" cy="252000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77777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358775" y="1455738"/>
            <a:ext cx="4141788" cy="1800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019175" y="1170000"/>
            <a:ext cx="7763858" cy="25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="1">
                <a:solidFill>
                  <a:srgbClr val="009EE3"/>
                </a:solidFill>
              </a:defRPr>
            </a:lvl1pPr>
            <a:lvl2pPr marL="270900" indent="0">
              <a:buNone/>
              <a:defRPr/>
            </a:lvl2pPr>
            <a:lvl3pPr marL="613800" indent="0">
              <a:buNone/>
              <a:defRPr/>
            </a:lvl3pPr>
            <a:lvl4pPr marL="956700" indent="0">
              <a:buNone/>
              <a:defRPr/>
            </a:lvl4pPr>
            <a:lvl5pPr marL="1299600" indent="0">
              <a:buNone/>
              <a:defRPr/>
            </a:lvl5pPr>
          </a:lstStyle>
          <a:p>
            <a:r>
              <a:rPr lang="de-DE" dirty="0"/>
              <a:t>Fakultät Maschinenbau</a:t>
            </a:r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4643437" y="1455738"/>
            <a:ext cx="4141788" cy="1800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cxnSp>
        <p:nvCxnSpPr>
          <p:cNvPr id="12" name="Gerade Verbindung 8"/>
          <p:cNvCxnSpPr/>
          <p:nvPr userDrawn="1"/>
        </p:nvCxnSpPr>
        <p:spPr>
          <a:xfrm>
            <a:off x="1018800" y="1097997"/>
            <a:ext cx="1890000" cy="0"/>
          </a:xfrm>
          <a:prstGeom prst="line">
            <a:avLst/>
          </a:prstGeom>
          <a:ln w="12700">
            <a:solidFill>
              <a:srgbClr val="009E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 userDrawn="1"/>
        </p:nvSpPr>
        <p:spPr>
          <a:xfrm>
            <a:off x="0" y="4446000"/>
            <a:ext cx="8784000" cy="432000"/>
          </a:xfrm>
          <a:prstGeom prst="rect">
            <a:avLst/>
          </a:prstGeom>
          <a:solidFill>
            <a:srgbClr val="009EE3"/>
          </a:solidFill>
        </p:spPr>
        <p:txBody>
          <a:bodyPr vert="horz" wrap="square" lIns="360000" tIns="0" rIns="360000" bIns="0" rtlCol="0" anchor="ctr" anchorCtr="0">
            <a:noAutofit/>
          </a:bodyPr>
          <a:lstStyle/>
          <a:p>
            <a:pPr>
              <a:lnSpc>
                <a:spcPts val="1260"/>
              </a:lnSpc>
            </a:pPr>
            <a:r>
              <a:rPr lang="de-DE" sz="1000" b="1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Ostfalia Hochschule für angewandte Wissenschaften</a:t>
            </a:r>
          </a:p>
          <a:p>
            <a:pPr>
              <a:lnSpc>
                <a:spcPts val="1260"/>
              </a:lnSpc>
            </a:pP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−</a:t>
            </a:r>
            <a:r>
              <a:rPr lang="de-DE" sz="1000" b="0" spc="5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Hochschule Braunschweig/Wolfenbüttel · </a:t>
            </a:r>
            <a:r>
              <a:rPr lang="de-DE" sz="1000" b="0" spc="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Salzdahlumer</a:t>
            </a: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Str. 46/48 · 38302 Wolfenbüttel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804">
          <p15:clr>
            <a:srgbClr val="FBAE40"/>
          </p15:clr>
        </p15:guide>
        <p15:guide id="3" pos="642">
          <p15:clr>
            <a:srgbClr val="FBAE40"/>
          </p15:clr>
        </p15:guide>
        <p15:guide id="6" orient="horz" pos="2550">
          <p15:clr>
            <a:srgbClr val="FBAE40"/>
          </p15:clr>
        </p15:guide>
        <p15:guide id="7" orient="horz" pos="2164">
          <p15:clr>
            <a:srgbClr val="FBAE40"/>
          </p15:clr>
        </p15:guide>
        <p15:guide id="8" orient="horz" pos="2051">
          <p15:clr>
            <a:srgbClr val="FBAE40"/>
          </p15:clr>
        </p15:guide>
        <p15:guide id="9" orient="horz" pos="91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3b | W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549758" cy="5400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0" y="4258800"/>
            <a:ext cx="8784000" cy="612000"/>
          </a:xfrm>
          <a:prstGeom prst="rect">
            <a:avLst/>
          </a:prstGeom>
          <a:solidFill>
            <a:srgbClr val="009EE3"/>
          </a:solidFill>
        </p:spPr>
        <p:txBody>
          <a:bodyPr vert="horz" wrap="square" lIns="360000" tIns="72000" rIns="360000" bIns="0" rtlCol="0" anchor="t" anchorCtr="0">
            <a:noAutofit/>
          </a:bodyPr>
          <a:lstStyle/>
          <a:p>
            <a:pPr>
              <a:lnSpc>
                <a:spcPts val="1260"/>
              </a:lnSpc>
            </a:pPr>
            <a:r>
              <a:rPr lang="de-DE" sz="1000" b="1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Ostfalia Hochschule für angewandte Wissenschaften</a:t>
            </a:r>
          </a:p>
          <a:p>
            <a:pPr>
              <a:lnSpc>
                <a:spcPts val="1260"/>
              </a:lnSpc>
            </a:pP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−</a:t>
            </a:r>
            <a:r>
              <a:rPr lang="de-DE" sz="1000" b="0" spc="5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Hochschule Braunschweig/Wolfenbüttel · </a:t>
            </a:r>
            <a:r>
              <a:rPr lang="de-DE" sz="1000" b="0" spc="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Salzdahlumer</a:t>
            </a: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Str. 46/48 · 38302 Wolfenbüttel</a:t>
            </a:r>
          </a:p>
          <a:p>
            <a:pPr>
              <a:lnSpc>
                <a:spcPts val="1260"/>
              </a:lnSpc>
            </a:pPr>
            <a:endParaRPr lang="de-DE" sz="1000" b="0" spc="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4680000"/>
            <a:ext cx="7917717" cy="125194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Fakultät Maschinenbau – Institut für Mechatronik – Fachgruppe Regelungstechnik und Fahrzeugmechatronik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60000" y="3297894"/>
            <a:ext cx="8424000" cy="36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003677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60000" y="3711894"/>
            <a:ext cx="8424000" cy="252000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77777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1"/>
          </p:nvPr>
        </p:nvSpPr>
        <p:spPr>
          <a:xfrm>
            <a:off x="358775" y="1095375"/>
            <a:ext cx="4141788" cy="20161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12"/>
          </p:nvPr>
        </p:nvSpPr>
        <p:spPr>
          <a:xfrm>
            <a:off x="4643437" y="1095375"/>
            <a:ext cx="4141788" cy="20161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3" pos="642">
          <p15:clr>
            <a:srgbClr val="FBAE40"/>
          </p15:clr>
        </p15:guide>
        <p15:guide id="4" orient="horz" pos="2459">
          <p15:clr>
            <a:srgbClr val="FBAE40"/>
          </p15:clr>
        </p15:guide>
        <p15:guide id="6" orient="horz" pos="2074">
          <p15:clr>
            <a:srgbClr val="FBAE40"/>
          </p15:clr>
        </p15:guide>
        <p15:guide id="7" orient="horz" pos="19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4a | W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3" b="10153"/>
          <a:stretch/>
        </p:blipFill>
        <p:spPr>
          <a:xfrm>
            <a:off x="-1396" y="0"/>
            <a:ext cx="9145396" cy="51435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549758" cy="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1085700"/>
            <a:ext cx="8424000" cy="36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003677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1499700"/>
            <a:ext cx="8424000" cy="252000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77777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0" y="3886200"/>
            <a:ext cx="4572000" cy="903200"/>
          </a:xfrm>
          <a:prstGeom prst="rect">
            <a:avLst/>
          </a:prstGeom>
          <a:noFill/>
        </p:spPr>
        <p:txBody>
          <a:bodyPr vert="horz" wrap="square" lIns="360000" tIns="108000" rIns="360000" bIns="0" rtlCol="0" anchor="t" anchorCtr="0">
            <a:noAutofit/>
          </a:bodyPr>
          <a:lstStyle/>
          <a:p>
            <a:pPr>
              <a:lnSpc>
                <a:spcPts val="1260"/>
              </a:lnSpc>
            </a:pPr>
            <a:r>
              <a:rPr lang="de-DE" sz="1000" b="1" spc="50" dirty="0">
                <a:solidFill>
                  <a:srgbClr val="003677"/>
                </a:solidFill>
                <a:latin typeface="Arial" charset="0"/>
                <a:ea typeface="Arial" charset="0"/>
                <a:cs typeface="Arial" charset="0"/>
              </a:rPr>
              <a:t>Ostfalia Hochschule für angewandte Wissenschaften</a:t>
            </a:r>
          </a:p>
          <a:p>
            <a:pPr>
              <a:lnSpc>
                <a:spcPts val="1260"/>
              </a:lnSpc>
            </a:pPr>
            <a:r>
              <a:rPr lang="de-DE" sz="1000" b="0" spc="50" dirty="0">
                <a:solidFill>
                  <a:srgbClr val="003677"/>
                </a:solidFill>
                <a:latin typeface="Arial" charset="0"/>
                <a:ea typeface="Arial" charset="0"/>
                <a:cs typeface="Arial" charset="0"/>
              </a:rPr>
              <a:t>− Hochschule Braunschweig/Wolfenbüttel </a:t>
            </a:r>
          </a:p>
          <a:p>
            <a:pPr>
              <a:lnSpc>
                <a:spcPts val="1260"/>
              </a:lnSpc>
            </a:pPr>
            <a:r>
              <a:rPr lang="de-DE" sz="1000" b="0" spc="50" dirty="0" err="1">
                <a:solidFill>
                  <a:srgbClr val="003677"/>
                </a:solidFill>
                <a:latin typeface="Arial" charset="0"/>
                <a:ea typeface="Arial" charset="0"/>
                <a:cs typeface="Arial" charset="0"/>
              </a:rPr>
              <a:t>Salzdahlumer</a:t>
            </a:r>
            <a:r>
              <a:rPr lang="de-DE" sz="1000" b="0" spc="50" dirty="0">
                <a:solidFill>
                  <a:srgbClr val="003677"/>
                </a:solidFill>
                <a:latin typeface="Arial" charset="0"/>
                <a:ea typeface="Arial" charset="0"/>
                <a:cs typeface="Arial" charset="0"/>
              </a:rPr>
              <a:t> Str. 46/48 · 38302 Wolfenbüttel</a:t>
            </a:r>
          </a:p>
          <a:p>
            <a:pPr>
              <a:lnSpc>
                <a:spcPts val="1260"/>
              </a:lnSpc>
            </a:pPr>
            <a:endParaRPr lang="de-DE" sz="1000" b="0" spc="50" dirty="0">
              <a:solidFill>
                <a:srgbClr val="0036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4507706"/>
            <a:ext cx="4213225" cy="11668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00" b="1">
                <a:solidFill>
                  <a:srgbClr val="003677"/>
                </a:solidFill>
              </a:defRPr>
            </a:lvl1pPr>
          </a:lstStyle>
          <a:p>
            <a:r>
              <a:rPr lang="de-DE" dirty="0"/>
              <a:t>Fakultät Maschinenbau – Institut für Mechatronik</a:t>
            </a:r>
          </a:p>
          <a:p>
            <a:r>
              <a:rPr lang="de-DE" dirty="0"/>
              <a:t>Fachgruppe Regelungstechnik und Fahrzeugmechatronik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3" pos="642">
          <p15:clr>
            <a:srgbClr val="FBAE40"/>
          </p15:clr>
        </p15:guide>
        <p15:guide id="6" orient="horz" pos="214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4b | W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6" b="102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1085700"/>
            <a:ext cx="8424000" cy="36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1499700"/>
            <a:ext cx="8424000" cy="252000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B4B5B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0" y="3886200"/>
            <a:ext cx="4572000" cy="903200"/>
          </a:xfrm>
          <a:prstGeom prst="rect">
            <a:avLst/>
          </a:prstGeom>
          <a:noFill/>
        </p:spPr>
        <p:txBody>
          <a:bodyPr vert="horz" wrap="square" lIns="360000" tIns="108000" rIns="360000" bIns="0" rtlCol="0" anchor="t" anchorCtr="0">
            <a:noAutofit/>
          </a:bodyPr>
          <a:lstStyle/>
          <a:p>
            <a:pPr>
              <a:lnSpc>
                <a:spcPts val="1260"/>
              </a:lnSpc>
            </a:pPr>
            <a:r>
              <a:rPr lang="de-DE" sz="1000" b="1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Ostfalia Hochschule für angewandte Wissenschaften</a:t>
            </a:r>
          </a:p>
          <a:p>
            <a:pPr>
              <a:lnSpc>
                <a:spcPts val="1260"/>
              </a:lnSpc>
            </a:pP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−</a:t>
            </a:r>
            <a:r>
              <a:rPr lang="de-DE" sz="1000" b="0" spc="5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Hochschule Braunschweig/Wolfenbüttel </a:t>
            </a:r>
          </a:p>
          <a:p>
            <a:pPr>
              <a:lnSpc>
                <a:spcPts val="1260"/>
              </a:lnSpc>
            </a:pPr>
            <a:r>
              <a:rPr lang="de-DE" sz="1000" b="0" spc="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Salzdahlumer</a:t>
            </a:r>
            <a:r>
              <a:rPr lang="de-DE" sz="1000" b="0" spc="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Str. 46/48 · 38302 Wolfenbüttel</a:t>
            </a:r>
          </a:p>
          <a:p>
            <a:pPr>
              <a:lnSpc>
                <a:spcPts val="1260"/>
              </a:lnSpc>
            </a:pPr>
            <a:endParaRPr lang="de-DE" sz="1000" b="0" spc="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4507706"/>
            <a:ext cx="4213225" cy="11668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Fakultät Maschinenbau – Institut für Mechatronik</a:t>
            </a:r>
          </a:p>
          <a:p>
            <a:r>
              <a:rPr lang="de-DE" dirty="0"/>
              <a:t>Fachgruppe Regelungstechnik und Fahrzeugmechatronik</a:t>
            </a:r>
          </a:p>
        </p:txBody>
      </p:sp>
      <p:pic>
        <p:nvPicPr>
          <p:cNvPr id="9" name="Bild 8"/>
          <p:cNvPicPr preferRelativeResize="0"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2" t="35196"/>
          <a:stretch/>
        </p:blipFill>
        <p:spPr>
          <a:xfrm>
            <a:off x="358775" y="361950"/>
            <a:ext cx="2571990" cy="58737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3" pos="642">
          <p15:clr>
            <a:srgbClr val="FBAE40"/>
          </p15:clr>
        </p15:guide>
        <p15:guide id="6" orient="horz" pos="214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2571750"/>
            <a:ext cx="8424000" cy="205424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358775" y="1340175"/>
            <a:ext cx="8426450" cy="1050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50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1" y="360001"/>
            <a:ext cx="1699838" cy="360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328738"/>
            <a:ext cx="8424000" cy="32972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Titelplatzhalter 7"/>
          <p:cNvSpPr>
            <a:spLocks noGrp="1"/>
          </p:cNvSpPr>
          <p:nvPr>
            <p:ph type="title"/>
          </p:nvPr>
        </p:nvSpPr>
        <p:spPr>
          <a:xfrm>
            <a:off x="342000" y="861973"/>
            <a:ext cx="8442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360001" y="4738476"/>
            <a:ext cx="842399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24.-28. April 2023 | </a:t>
            </a:r>
            <a:r>
              <a:rPr lang="en-US" sz="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Decentralized Cooperative Intersection Management Based on Connected Autonomous Vehicles for Urban Unsignalized Intersections                                 </a:t>
            </a:r>
            <a:r>
              <a:rPr lang="de-DE" sz="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</a:t>
            </a:r>
            <a:r>
              <a:rPr lang="de-DE" sz="8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54091A06-E49E-4F45-A4ED-27B9A60B04AE}" type="slidenum">
              <a:rPr lang="de-DE" sz="800" baseline="0" smtClean="0">
                <a:latin typeface="Arial" panose="020B0604020202020204" pitchFamily="34" charset="0"/>
                <a:cs typeface="Arial" panose="020B0604020202020204" pitchFamily="34" charset="0"/>
              </a:rPr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Gerader Verbinder 3"/>
          <p:cNvCxnSpPr/>
          <p:nvPr userDrawn="1"/>
        </p:nvCxnSpPr>
        <p:spPr>
          <a:xfrm>
            <a:off x="3" y="4721591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19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2" r:id="rId2"/>
    <p:sldLayoutId id="2147483673" r:id="rId3"/>
    <p:sldLayoutId id="2147483694" r:id="rId4"/>
    <p:sldLayoutId id="2147483693" r:id="rId5"/>
    <p:sldLayoutId id="2147483695" r:id="rId6"/>
    <p:sldLayoutId id="2147483708" r:id="rId7"/>
    <p:sldLayoutId id="2147483709" r:id="rId8"/>
    <p:sldLayoutId id="2147483716" r:id="rId9"/>
    <p:sldLayoutId id="2147483662" r:id="rId10"/>
    <p:sldLayoutId id="2147483677" r:id="rId11"/>
    <p:sldLayoutId id="2147483678" r:id="rId12"/>
    <p:sldLayoutId id="2147483664" r:id="rId13"/>
    <p:sldLayoutId id="2147483666" r:id="rId14"/>
    <p:sldLayoutId id="2147483717" r:id="rId15"/>
  </p:sldLayoutIdLst>
  <p:hf hdr="0"/>
  <p:txStyles>
    <p:titleStyle>
      <a:lvl1pPr algn="l" defTabSz="685800" rtl="0" eaLnBrk="1" latinLnBrk="0" hangingPunct="1">
        <a:lnSpc>
          <a:spcPts val="3400"/>
        </a:lnSpc>
        <a:spcBef>
          <a:spcPct val="0"/>
        </a:spcBef>
        <a:buNone/>
        <a:defRPr sz="2800" kern="1200">
          <a:solidFill>
            <a:srgbClr val="003677"/>
          </a:solidFill>
          <a:latin typeface="Arial" charset="0"/>
          <a:ea typeface="Arial" charset="0"/>
          <a:cs typeface="Arial" charset="0"/>
        </a:defRPr>
      </a:lvl1pPr>
    </p:titleStyle>
    <p:bodyStyle>
      <a:lvl1pPr marL="243450" indent="-243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86350" indent="-243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29250" indent="-243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28800" indent="-243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928800" indent="-243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880">
          <p15:clr>
            <a:srgbClr val="F26B43"/>
          </p15:clr>
        </p15:guide>
        <p15:guide id="2" orient="horz" pos="228">
          <p15:clr>
            <a:srgbClr val="F26B43"/>
          </p15:clr>
        </p15:guide>
        <p15:guide id="3" pos="226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3015">
          <p15:clr>
            <a:srgbClr val="F26B43"/>
          </p15:clr>
        </p15:guide>
        <p15:guide id="7" orient="horz" pos="726">
          <p15:clr>
            <a:srgbClr val="F26B43"/>
          </p15:clr>
        </p15:guide>
        <p15:guide id="8" orient="horz" pos="837">
          <p15:clr>
            <a:srgbClr val="F26B43"/>
          </p15:clr>
        </p15:guide>
        <p15:guide id="9" orient="horz" pos="450">
          <p15:clr>
            <a:srgbClr val="F26B43"/>
          </p15:clr>
        </p15:guide>
        <p15:guide id="10" orient="horz" pos="2913">
          <p15:clr>
            <a:srgbClr val="F26B43"/>
          </p15:clr>
        </p15:guide>
        <p15:guide id="11" orient="horz" pos="554">
          <p15:clr>
            <a:srgbClr val="F26B43"/>
          </p15:clr>
        </p15:guide>
        <p15:guide id="12" orient="horz" pos="690">
          <p15:clr>
            <a:srgbClr val="F26B43"/>
          </p15:clr>
        </p15:guide>
        <p15:guide id="15" orient="horz" pos="16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11" Type="http://schemas.openxmlformats.org/officeDocument/2006/relationships/image" Target="../media/image210.png"/><Relationship Id="rId5" Type="http://schemas.openxmlformats.org/officeDocument/2006/relationships/image" Target="../media/image26.png"/><Relationship Id="rId10" Type="http://schemas.openxmlformats.org/officeDocument/2006/relationships/image" Target="../media/image200.png"/><Relationship Id="rId4" Type="http://schemas.openxmlformats.org/officeDocument/2006/relationships/image" Target="../media/image23.png"/><Relationship Id="rId9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37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6.mp4"/><Relationship Id="rId7" Type="http://schemas.openxmlformats.org/officeDocument/2006/relationships/image" Target="../media/image3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6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ctrTitle"/>
          </p:nvPr>
        </p:nvSpPr>
        <p:spPr>
          <a:xfrm>
            <a:off x="357550" y="3305592"/>
            <a:ext cx="8424000" cy="5492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+mn-lt"/>
              </a:rPr>
              <a:t>Decentralized Cooperative Intersection Management Based on Connected Autonomous Vehicles for Urban Unsignalized Intersections</a:t>
            </a:r>
            <a:endParaRPr lang="de-DE" sz="2000" b="1" dirty="0">
              <a:latin typeface="+mn-lt"/>
            </a:endParaRPr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8732" b="28732"/>
          <a:stretch/>
        </p:blipFill>
        <p:spPr>
          <a:xfrm>
            <a:off x="360000" y="1095375"/>
            <a:ext cx="8426450" cy="2016125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xmlns="" id="{18B230BB-87D6-43EC-80A4-1B7991AE950E}"/>
              </a:ext>
            </a:extLst>
          </p:cNvPr>
          <p:cNvGrpSpPr/>
          <p:nvPr/>
        </p:nvGrpSpPr>
        <p:grpSpPr>
          <a:xfrm>
            <a:off x="6613147" y="267153"/>
            <a:ext cx="2196207" cy="504000"/>
            <a:chOff x="3779640" y="266940"/>
            <a:chExt cx="2196207" cy="504000"/>
          </a:xfrm>
          <a:solidFill>
            <a:srgbClr val="073B84"/>
          </a:solidFill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xmlns="" id="{DAEF076A-1FAE-42FA-8ECF-6DF655A2D408}"/>
                </a:ext>
              </a:extLst>
            </p:cNvPr>
            <p:cNvSpPr/>
            <p:nvPr/>
          </p:nvSpPr>
          <p:spPr>
            <a:xfrm>
              <a:off x="3923640" y="266940"/>
              <a:ext cx="2052207" cy="50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de-DE" altLang="zh-CN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International Academy, Research, and Industry </a:t>
              </a:r>
              <a:r>
                <a:rPr lang="de-DE" altLang="zh-CN" sz="9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Association</a:t>
              </a:r>
              <a:endParaRPr lang="de-DE" altLang="zh-CN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24.-28. April</a:t>
              </a:r>
              <a:endParaRPr lang="de-DE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htwinkliges Dreieck 13">
              <a:extLst>
                <a:ext uri="{FF2B5EF4-FFF2-40B4-BE49-F238E27FC236}">
                  <a16:creationId xmlns:a16="http://schemas.microsoft.com/office/drawing/2014/main" xmlns="" id="{B92C356C-D7B2-4C87-95C4-1C59E22D18B8}"/>
                </a:ext>
              </a:extLst>
            </p:cNvPr>
            <p:cNvSpPr/>
            <p:nvPr/>
          </p:nvSpPr>
          <p:spPr>
            <a:xfrm flipH="1" flipV="1">
              <a:off x="3779640" y="267536"/>
              <a:ext cx="144000" cy="50340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" name="Untertitel 2">
            <a:extLst>
              <a:ext uri="{FF2B5EF4-FFF2-40B4-BE49-F238E27FC236}">
                <a16:creationId xmlns:a16="http://schemas.microsoft.com/office/drawing/2014/main" xmlns="" id="{96CCAE4D-E131-4D28-BE2D-838B15D71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4048959"/>
            <a:ext cx="8496944" cy="252000"/>
          </a:xfrm>
        </p:spPr>
        <p:txBody>
          <a:bodyPr>
            <a:normAutofit/>
          </a:bodyPr>
          <a:lstStyle/>
          <a:p>
            <a:pPr algn="just"/>
            <a:r>
              <a:rPr lang="de-DE" sz="1400" dirty="0">
                <a:latin typeface="+mn-lt"/>
              </a:rPr>
              <a:t>Jie Zhang | Marian Göllner| Xiaobo Liu-Henke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FB5B59A7-F280-4C4B-B0F3-CA89627163AA}"/>
              </a:ext>
            </a:extLst>
          </p:cNvPr>
          <p:cNvGrpSpPr/>
          <p:nvPr/>
        </p:nvGrpSpPr>
        <p:grpSpPr bwMode="auto">
          <a:xfrm>
            <a:off x="7510904" y="845617"/>
            <a:ext cx="1296000" cy="180000"/>
            <a:chOff x="3203848" y="266940"/>
            <a:chExt cx="2771999" cy="504000"/>
          </a:xfrm>
          <a:solidFill>
            <a:srgbClr val="3683C2"/>
          </a:solidFill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xmlns="" id="{3E097914-AF1F-4A6B-B042-4B6DCEA70135}"/>
                </a:ext>
              </a:extLst>
            </p:cNvPr>
            <p:cNvSpPr/>
            <p:nvPr/>
          </p:nvSpPr>
          <p:spPr bwMode="auto">
            <a:xfrm>
              <a:off x="3347847" y="266940"/>
              <a:ext cx="2628000" cy="50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defRPr/>
              </a:pPr>
              <a:r>
                <a:rPr lang="de-DE" sz="1050" b="1" dirty="0">
                  <a:latin typeface="Arial"/>
                  <a:cs typeface="Arial"/>
                </a:rPr>
                <a:t>ICONS 2023</a:t>
              </a:r>
              <a:endParaRPr dirty="0"/>
            </a:p>
          </p:txBody>
        </p:sp>
        <p:sp>
          <p:nvSpPr>
            <p:cNvPr id="10" name="Rechtwinkliges Dreieck 9">
              <a:extLst>
                <a:ext uri="{FF2B5EF4-FFF2-40B4-BE49-F238E27FC236}">
                  <a16:creationId xmlns:a16="http://schemas.microsoft.com/office/drawing/2014/main" xmlns="" id="{FF9AB9AC-7223-4606-A856-CF23E9D53C8F}"/>
                </a:ext>
              </a:extLst>
            </p:cNvPr>
            <p:cNvSpPr/>
            <p:nvPr/>
          </p:nvSpPr>
          <p:spPr bwMode="auto">
            <a:xfrm flipH="1" flipV="1">
              <a:off x="3203848" y="267536"/>
              <a:ext cx="144000" cy="50340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  <p:pic>
        <p:nvPicPr>
          <p:cNvPr id="3" name="Grafik 2" descr="Ein Bild, das Logo enthält.&#10;&#10;Automatisch generierte Beschreibung">
            <a:extLst>
              <a:ext uri="{FF2B5EF4-FFF2-40B4-BE49-F238E27FC236}">
                <a16:creationId xmlns:a16="http://schemas.microsoft.com/office/drawing/2014/main" xmlns="" id="{ABF56F02-7B1C-DE57-E762-2FD36894E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646" y="157916"/>
            <a:ext cx="789217" cy="789217"/>
          </a:xfrm>
          <a:prstGeom prst="rect">
            <a:avLst/>
          </a:prstGeom>
        </p:spPr>
      </p:pic>
      <p:sp>
        <p:nvSpPr>
          <p:cNvPr id="4" name="Untertitel 2">
            <a:extLst>
              <a:ext uri="{FF2B5EF4-FFF2-40B4-BE49-F238E27FC236}">
                <a16:creationId xmlns:a16="http://schemas.microsoft.com/office/drawing/2014/main" xmlns="" id="{A164AC1A-BFA6-4273-AB12-7AEB98217B46}"/>
              </a:ext>
            </a:extLst>
          </p:cNvPr>
          <p:cNvSpPr txBox="1">
            <a:spLocks/>
          </p:cNvSpPr>
          <p:nvPr/>
        </p:nvSpPr>
        <p:spPr>
          <a:xfrm>
            <a:off x="5546912" y="4032771"/>
            <a:ext cx="3186154" cy="25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777776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dirty="0">
                <a:latin typeface="+mn-lt"/>
              </a:rPr>
              <a:t>jie.zhang@ostfalia.de</a:t>
            </a:r>
          </a:p>
        </p:txBody>
      </p:sp>
    </p:spTree>
    <p:extLst>
      <p:ext uri="{BB962C8B-B14F-4D97-AF65-F5344CB8AC3E}">
        <p14:creationId xmlns:p14="http://schemas.microsoft.com/office/powerpoint/2010/main" val="3876622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xmlns="" id="{B8619A74-81B8-A624-D895-B0D1C5EA3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0" y="1612276"/>
            <a:ext cx="5726319" cy="3078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xmlns="" id="{1249CA21-5D13-00E0-0F1D-EF28CDFA6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871" y="2248091"/>
            <a:ext cx="2476453" cy="1853882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8A5F46BE-0333-4305-A813-6C1B61CAD7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Function validation via </a:t>
            </a:r>
            <a:r>
              <a:rPr lang="en-US" dirty="0" err="1">
                <a:latin typeface="+mn-lt"/>
              </a:rPr>
              <a:t>MiL</a:t>
            </a:r>
            <a:r>
              <a:rPr lang="en-US" dirty="0">
                <a:latin typeface="+mn-lt"/>
              </a:rPr>
              <a:t>-Simulations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xmlns="" id="{33863E67-903C-3320-BB09-6B95A89DC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71550"/>
            <a:ext cx="8496944" cy="360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Analysis of the simulation results</a:t>
            </a:r>
            <a:endParaRPr lang="de-DE" dirty="0">
              <a:latin typeface="+mn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125C8A30-EE69-EB7F-178A-52C832B63BD1}"/>
              </a:ext>
            </a:extLst>
          </p:cNvPr>
          <p:cNvSpPr txBox="1"/>
          <p:nvPr/>
        </p:nvSpPr>
        <p:spPr>
          <a:xfrm>
            <a:off x="196347" y="1229302"/>
            <a:ext cx="6359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Test case 1: Single intersection with regular traffic volume in all entry directions</a:t>
            </a:r>
            <a:endParaRPr lang="de-DE" sz="12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FAD66D34-94EC-0B02-F056-8F7FDCBF4D74}"/>
              </a:ext>
            </a:extLst>
          </p:cNvPr>
          <p:cNvSpPr txBox="1"/>
          <p:nvPr/>
        </p:nvSpPr>
        <p:spPr>
          <a:xfrm>
            <a:off x="684350" y="1465553"/>
            <a:ext cx="4687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200" b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Speed of vehicles crossing the intersection</a:t>
            </a:r>
            <a:endParaRPr lang="de-DE" sz="1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xmlns="" id="{933933CD-C38A-B6EA-D126-5E4FCA288249}"/>
                  </a:ext>
                </a:extLst>
              </p:cNvPr>
              <p:cNvSpPr txBox="1"/>
              <p:nvPr/>
            </p:nvSpPr>
            <p:spPr>
              <a:xfrm>
                <a:off x="1340795" y="1644543"/>
                <a:ext cx="54167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1" i="1" smtClean="0">
                              <a:effectLst/>
                              <a:latin typeface="Cambria Math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de-DE" sz="1200" b="1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de-DE" sz="1200" b="1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𝒊𝒏𝒊𝒕</m:t>
                          </m:r>
                        </m:sub>
                      </m:sSub>
                    </m:oMath>
                  </m:oMathPara>
                </a14:m>
                <a:endParaRPr lang="de-DE" sz="1200" b="1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933933CD-C38A-B6EA-D126-5E4FCA288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795" y="1644543"/>
                <a:ext cx="541670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xmlns="" id="{7452E351-3EFF-66D2-23E6-3C864A6991E7}"/>
                  </a:ext>
                </a:extLst>
              </p:cNvPr>
              <p:cNvSpPr txBox="1"/>
              <p:nvPr/>
            </p:nvSpPr>
            <p:spPr>
              <a:xfrm>
                <a:off x="2757246" y="1836510"/>
                <a:ext cx="541670" cy="283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1" i="1" smtClean="0">
                              <a:effectLst/>
                              <a:latin typeface="Cambria Math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de-DE" sz="1200" b="1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de-DE" sz="1200" b="1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𝒊</m:t>
                          </m:r>
                          <m:r>
                            <a:rPr lang="de-DE" sz="1200" b="1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_</m:t>
                          </m:r>
                          <m:r>
                            <a:rPr lang="de-DE" sz="1200" b="1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𝒌</m:t>
                          </m:r>
                        </m:sub>
                      </m:sSub>
                    </m:oMath>
                  </m:oMathPara>
                </a14:m>
                <a:endParaRPr lang="de-DE" sz="1200" b="1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452E351-3EFF-66D2-23E6-3C864A699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246" y="1836510"/>
                <a:ext cx="541670" cy="2832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xmlns="" id="{2F9BB20E-ACB9-7E78-47EC-BACE5409FC93}"/>
                  </a:ext>
                </a:extLst>
              </p:cNvPr>
              <p:cNvSpPr txBox="1"/>
              <p:nvPr/>
            </p:nvSpPr>
            <p:spPr>
              <a:xfrm>
                <a:off x="5389975" y="1836509"/>
                <a:ext cx="541670" cy="283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1" i="1" smtClean="0">
                              <a:effectLst/>
                              <a:latin typeface="Cambria Math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de-DE" sz="1200" b="1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de-DE" sz="1200" b="1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𝒐</m:t>
                          </m:r>
                          <m:r>
                            <a:rPr lang="de-DE" sz="1200" b="1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_</m:t>
                          </m:r>
                          <m:r>
                            <a:rPr lang="de-DE" sz="1200" b="1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𝒌</m:t>
                          </m:r>
                        </m:sub>
                      </m:sSub>
                    </m:oMath>
                  </m:oMathPara>
                </a14:m>
                <a:endParaRPr lang="de-DE" sz="1200" b="1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2F9BB20E-ACB9-7E78-47EC-BACE5409FC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975" y="1836509"/>
                <a:ext cx="541670" cy="2832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xmlns="" id="{02499893-21A2-8E30-74BB-235F6E57D146}"/>
                  </a:ext>
                </a:extLst>
              </p:cNvPr>
              <p:cNvSpPr txBox="1"/>
              <p:nvPr/>
            </p:nvSpPr>
            <p:spPr>
              <a:xfrm>
                <a:off x="5237749" y="1644531"/>
                <a:ext cx="54167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1" i="1" smtClean="0">
                              <a:effectLst/>
                              <a:latin typeface="Cambria Math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de-DE" sz="1200" b="1" i="1" smtClean="0">
                                  <a:effectLst/>
                                  <a:latin typeface="Cambria Math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barPr>
                            <m:e>
                              <m:r>
                                <a:rPr lang="de-DE" sz="1200" b="1" i="1" smtClean="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𝒗</m:t>
                              </m:r>
                            </m:e>
                          </m:bar>
                        </m:e>
                        <m:sub>
                          <m:r>
                            <a:rPr lang="de-DE" sz="1200" b="1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𝒌</m:t>
                          </m:r>
                        </m:sub>
                      </m:sSub>
                    </m:oMath>
                  </m:oMathPara>
                </a14:m>
                <a:endParaRPr lang="de-DE" sz="1200" b="1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02499893-21A2-8E30-74BB-235F6E57D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749" y="1644531"/>
                <a:ext cx="541670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uppieren 12">
            <a:extLst>
              <a:ext uri="{FF2B5EF4-FFF2-40B4-BE49-F238E27FC236}">
                <a16:creationId xmlns:a16="http://schemas.microsoft.com/office/drawing/2014/main" xmlns="" id="{FAC3EEB4-2361-7964-2C41-06E95F3DAE51}"/>
              </a:ext>
            </a:extLst>
          </p:cNvPr>
          <p:cNvGrpSpPr/>
          <p:nvPr/>
        </p:nvGrpSpPr>
        <p:grpSpPr>
          <a:xfrm>
            <a:off x="5988374" y="2452623"/>
            <a:ext cx="541670" cy="700208"/>
            <a:chOff x="6697907" y="2571750"/>
            <a:chExt cx="541670" cy="7002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xmlns="" id="{945398A4-198C-5934-6816-D7A2E87243DD}"/>
                    </a:ext>
                  </a:extLst>
                </p:cNvPr>
                <p:cNvSpPr txBox="1"/>
                <p:nvPr/>
              </p:nvSpPr>
              <p:spPr>
                <a:xfrm>
                  <a:off x="6697907" y="2571750"/>
                  <a:ext cx="54167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1" i="1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1" i="1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de-DE" sz="1200" b="1" i="1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𝒊𝒏𝒊𝒕</m:t>
                            </m:r>
                          </m:sub>
                        </m:sSub>
                      </m:oMath>
                    </m:oMathPara>
                  </a14:m>
                  <a:endParaRPr lang="de-DE" sz="12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8830FD5E-16C7-9E67-DAA0-116AA82684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7907" y="2571750"/>
                  <a:ext cx="541670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xmlns="" id="{7D6A3D8E-5704-2FD0-0276-F064E1DDDE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9173" y="2850304"/>
              <a:ext cx="139569" cy="42165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xmlns="" id="{2D546D32-BB7B-DE09-8446-6DD615D51317}"/>
              </a:ext>
            </a:extLst>
          </p:cNvPr>
          <p:cNvGrpSpPr/>
          <p:nvPr/>
        </p:nvGrpSpPr>
        <p:grpSpPr>
          <a:xfrm>
            <a:off x="6241999" y="2272558"/>
            <a:ext cx="541670" cy="878718"/>
            <a:chOff x="6951532" y="2391685"/>
            <a:chExt cx="541670" cy="8787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xmlns="" id="{94B95EF6-7D06-716C-0EF5-B26215F88AAB}"/>
                    </a:ext>
                  </a:extLst>
                </p:cNvPr>
                <p:cNvSpPr txBox="1"/>
                <p:nvPr/>
              </p:nvSpPr>
              <p:spPr>
                <a:xfrm>
                  <a:off x="6951532" y="2391685"/>
                  <a:ext cx="541670" cy="2832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1" i="1" smtClean="0">
                                <a:solidFill>
                                  <a:schemeClr val="accent1">
                                    <a:lumMod val="50000"/>
                                    <a:lumOff val="50000"/>
                                  </a:schemeClr>
                                </a:solidFill>
                                <a:effectLst/>
                                <a:latin typeface="Cambria Math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1" i="1" smtClean="0">
                                <a:solidFill>
                                  <a:schemeClr val="accent1">
                                    <a:lumMod val="50000"/>
                                    <a:lumOff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de-DE" sz="1200" b="1" i="1" smtClean="0">
                                <a:solidFill>
                                  <a:schemeClr val="accent1">
                                    <a:lumMod val="50000"/>
                                    <a:lumOff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𝒊</m:t>
                            </m:r>
                            <m:r>
                              <a:rPr lang="de-DE" sz="1200" b="1" i="1" smtClean="0">
                                <a:solidFill>
                                  <a:schemeClr val="accent1">
                                    <a:lumMod val="50000"/>
                                    <a:lumOff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_</m:t>
                            </m:r>
                            <m:r>
                              <a:rPr lang="de-DE" sz="1200" b="1" i="1" smtClean="0">
                                <a:solidFill>
                                  <a:schemeClr val="accent1">
                                    <a:lumMod val="50000"/>
                                    <a:lumOff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𝒌</m:t>
                            </m:r>
                          </m:sub>
                        </m:sSub>
                      </m:oMath>
                    </m:oMathPara>
                  </a14:m>
                  <a:endParaRPr lang="de-DE" sz="1200" b="1" dirty="0"/>
                </a:p>
              </p:txBody>
            </p:sp>
          </mc:Choice>
          <mc:Fallback xmlns=""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F145BD92-D4A8-AED8-5701-35DF3566F6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1532" y="2391685"/>
                  <a:ext cx="541670" cy="2832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xmlns="" id="{FAD3A135-7D9C-B9BB-B3ED-88EFAAA3EB73}"/>
                </a:ext>
              </a:extLst>
            </p:cNvPr>
            <p:cNvCxnSpPr>
              <a:cxnSpLocks/>
            </p:cNvCxnSpPr>
            <p:nvPr/>
          </p:nvCxnSpPr>
          <p:spPr>
            <a:xfrm>
              <a:off x="7264847" y="2639485"/>
              <a:ext cx="48534" cy="630918"/>
            </a:xfrm>
            <a:prstGeom prst="straightConnector1">
              <a:avLst/>
            </a:prstGeom>
            <a:ln>
              <a:solidFill>
                <a:schemeClr val="accent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xmlns="" id="{8C1EBC3A-0F04-C61A-91A6-F59BFBAFC113}"/>
              </a:ext>
            </a:extLst>
          </p:cNvPr>
          <p:cNvGrpSpPr/>
          <p:nvPr/>
        </p:nvGrpSpPr>
        <p:grpSpPr>
          <a:xfrm>
            <a:off x="7113952" y="3371559"/>
            <a:ext cx="749816" cy="545239"/>
            <a:chOff x="7823485" y="3490686"/>
            <a:chExt cx="749816" cy="5452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xmlns="" id="{531A9783-876C-0F27-77A6-662E0D47E665}"/>
                    </a:ext>
                  </a:extLst>
                </p:cNvPr>
                <p:cNvSpPr txBox="1"/>
                <p:nvPr/>
              </p:nvSpPr>
              <p:spPr>
                <a:xfrm>
                  <a:off x="8031631" y="3758926"/>
                  <a:ext cx="54167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1" i="1" smtClean="0">
                                <a:solidFill>
                                  <a:srgbClr val="7030A0"/>
                                </a:solidFill>
                                <a:effectLst/>
                                <a:latin typeface="Cambria Math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de-DE" sz="1200" b="1" i="1" smtClean="0">
                                    <a:solidFill>
                                      <a:srgbClr val="7030A0"/>
                                    </a:solidFill>
                                    <a:effectLst/>
                                    <a:latin typeface="Cambria Math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de-DE" sz="1200" b="1" i="1" smtClean="0">
                                    <a:solidFill>
                                      <a:srgbClr val="7030A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𝒗</m:t>
                                </m:r>
                              </m:e>
                            </m:bar>
                          </m:e>
                          <m:sub>
                            <m:r>
                              <a:rPr lang="de-DE" sz="1200" b="1" i="1" smtClean="0">
                                <a:solidFill>
                                  <a:srgbClr val="7030A0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𝒌</m:t>
                            </m:r>
                          </m:sub>
                        </m:sSub>
                      </m:oMath>
                    </m:oMathPara>
                  </a14:m>
                  <a:endParaRPr lang="de-DE" sz="1200" b="1" dirty="0"/>
                </a:p>
              </p:txBody>
            </p:sp>
          </mc:Choice>
          <mc:Fallback xmlns="">
            <p:sp>
              <p:nvSpPr>
                <p:cNvPr id="18" name="Textfeld 17">
                  <a:extLst>
                    <a:ext uri="{FF2B5EF4-FFF2-40B4-BE49-F238E27FC236}">
                      <a16:creationId xmlns:a16="http://schemas.microsoft.com/office/drawing/2014/main" id="{C3A4F3F5-78EF-02A8-1198-11C49369EE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1631" y="3758926"/>
                  <a:ext cx="541670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xmlns="" id="{4FB5779C-06C8-C865-67A0-701DFDAB17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3485" y="3490686"/>
              <a:ext cx="398858" cy="406739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xmlns="" id="{DA319BD9-98E2-2AE4-F93E-3D9842DC03B5}"/>
              </a:ext>
            </a:extLst>
          </p:cNvPr>
          <p:cNvGrpSpPr/>
          <p:nvPr/>
        </p:nvGrpSpPr>
        <p:grpSpPr>
          <a:xfrm>
            <a:off x="7447496" y="3181074"/>
            <a:ext cx="841440" cy="597224"/>
            <a:chOff x="8157029" y="3300201"/>
            <a:chExt cx="841440" cy="5972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xmlns="" id="{B6056B96-218B-FC8E-434C-FDDA8B98B521}"/>
                    </a:ext>
                  </a:extLst>
                </p:cNvPr>
                <p:cNvSpPr txBox="1"/>
                <p:nvPr/>
              </p:nvSpPr>
              <p:spPr>
                <a:xfrm>
                  <a:off x="8456799" y="3614206"/>
                  <a:ext cx="541670" cy="2832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1" i="1" smtClean="0">
                                <a:effectLst/>
                                <a:latin typeface="Cambria Math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1" i="1" smtClean="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de-DE" sz="1200" b="1" i="1" smtClean="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𝒐</m:t>
                            </m:r>
                            <m:r>
                              <a:rPr lang="de-DE" sz="1200" b="1" i="1" smtClean="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_</m:t>
                            </m:r>
                            <m:r>
                              <a:rPr lang="de-DE" sz="1200" b="1" i="1" smtClean="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𝒌</m:t>
                            </m:r>
                          </m:sub>
                        </m:sSub>
                      </m:oMath>
                    </m:oMathPara>
                  </a14:m>
                  <a:endParaRPr lang="de-DE" sz="1200" b="1" dirty="0"/>
                </a:p>
              </p:txBody>
            </p:sp>
          </mc:Choice>
          <mc:Fallback xmlns=""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48620B9D-3ACF-CE06-299D-1B55B9337D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6799" y="3614206"/>
                  <a:ext cx="541670" cy="28321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xmlns="" id="{30B31077-D4E8-FB1C-F8CB-74E0F2552E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57029" y="3300201"/>
              <a:ext cx="416272" cy="3938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924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8A5F46BE-0333-4305-A813-6C1B61CAD7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Function validation via </a:t>
            </a:r>
            <a:r>
              <a:rPr lang="en-US" dirty="0" err="1">
                <a:latin typeface="+mn-lt"/>
              </a:rPr>
              <a:t>MiL</a:t>
            </a:r>
            <a:r>
              <a:rPr lang="en-US" dirty="0">
                <a:latin typeface="+mn-lt"/>
              </a:rPr>
              <a:t>-Simulations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xmlns="" id="{33863E67-903C-3320-BB09-6B95A89DC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71550"/>
            <a:ext cx="8496944" cy="360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Analysis of the simulation results</a:t>
            </a:r>
            <a:endParaRPr lang="de-DE" dirty="0">
              <a:latin typeface="+mn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125C8A30-EE69-EB7F-178A-52C832B63BD1}"/>
              </a:ext>
            </a:extLst>
          </p:cNvPr>
          <p:cNvSpPr txBox="1"/>
          <p:nvPr/>
        </p:nvSpPr>
        <p:spPr>
          <a:xfrm>
            <a:off x="196347" y="1229302"/>
            <a:ext cx="6359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Test case 1: Single intersection with regular traffic volume in all entry directions</a:t>
            </a:r>
            <a:endParaRPr lang="de-DE" sz="1200" b="1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xmlns="" id="{FE880E26-5ED6-18CA-E1CD-3B5264785259}"/>
              </a:ext>
            </a:extLst>
          </p:cNvPr>
          <p:cNvSpPr txBox="1"/>
          <p:nvPr/>
        </p:nvSpPr>
        <p:spPr>
          <a:xfrm>
            <a:off x="124537" y="4100509"/>
            <a:ext cx="4575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Speed of vehicles crossing the intersection with traffic volume of </a:t>
            </a:r>
            <a:r>
              <a:rPr lang="en-GB" sz="1200" b="1" dirty="0">
                <a:solidFill>
                  <a:srgbClr val="FF0000"/>
                </a:solidFill>
              </a:rPr>
              <a:t>3600</a:t>
            </a:r>
            <a:r>
              <a:rPr lang="en-GB" sz="1200" b="1" dirty="0"/>
              <a:t> vehicles/h.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xmlns="" id="{C8288A57-C193-AE53-9A72-5790AD465CD1}"/>
              </a:ext>
            </a:extLst>
          </p:cNvPr>
          <p:cNvSpPr txBox="1"/>
          <p:nvPr/>
        </p:nvSpPr>
        <p:spPr>
          <a:xfrm>
            <a:off x="4699949" y="4109338"/>
            <a:ext cx="4575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Speed of vehicles crossing the intersection with traffic volume of </a:t>
            </a:r>
            <a:r>
              <a:rPr lang="en-GB" sz="1200" b="1" dirty="0">
                <a:solidFill>
                  <a:srgbClr val="FF0000"/>
                </a:solidFill>
              </a:rPr>
              <a:t>7200</a:t>
            </a:r>
            <a:r>
              <a:rPr lang="en-GB" sz="1200" b="1" dirty="0"/>
              <a:t> vehicles/h.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xmlns="" id="{8E412104-C3C8-FC01-D223-A75E34F49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8" y="1626831"/>
            <a:ext cx="4621241" cy="2484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xmlns="" id="{EA943880-97D1-2AAD-45BB-9058627BD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549" y="1645983"/>
            <a:ext cx="4627451" cy="2484000"/>
          </a:xfrm>
          <a:prstGeom prst="rect">
            <a:avLst/>
          </a:prstGeom>
        </p:spPr>
      </p:pic>
      <p:sp>
        <p:nvSpPr>
          <p:cNvPr id="52" name="Rechteck 51">
            <a:extLst>
              <a:ext uri="{FF2B5EF4-FFF2-40B4-BE49-F238E27FC236}">
                <a16:creationId xmlns:a16="http://schemas.microsoft.com/office/drawing/2014/main" xmlns="" id="{DF73C49F-B207-1E8C-4079-6F30B1DE8BF9}"/>
              </a:ext>
            </a:extLst>
          </p:cNvPr>
          <p:cNvSpPr/>
          <p:nvPr/>
        </p:nvSpPr>
        <p:spPr>
          <a:xfrm>
            <a:off x="4862292" y="3102229"/>
            <a:ext cx="315567" cy="53771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xmlns="" id="{F6EACC16-0CA9-FE2E-573E-37CC0E426763}"/>
              </a:ext>
            </a:extLst>
          </p:cNvPr>
          <p:cNvSpPr/>
          <p:nvPr/>
        </p:nvSpPr>
        <p:spPr>
          <a:xfrm>
            <a:off x="7762567" y="3256944"/>
            <a:ext cx="315567" cy="53771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908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8A5F46BE-0333-4305-A813-6C1B61CAD7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Function validation via </a:t>
            </a:r>
            <a:r>
              <a:rPr lang="en-US" dirty="0" err="1">
                <a:latin typeface="+mn-lt"/>
              </a:rPr>
              <a:t>MiL</a:t>
            </a:r>
            <a:r>
              <a:rPr lang="en-US" dirty="0">
                <a:latin typeface="+mn-lt"/>
              </a:rPr>
              <a:t>-Simulations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xmlns="" id="{33863E67-903C-3320-BB09-6B95A89DC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71550"/>
            <a:ext cx="8496944" cy="360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Analysis of the simulation results</a:t>
            </a:r>
            <a:endParaRPr lang="de-DE" dirty="0">
              <a:latin typeface="+mn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125C8A30-EE69-EB7F-178A-52C832B63BD1}"/>
              </a:ext>
            </a:extLst>
          </p:cNvPr>
          <p:cNvSpPr txBox="1"/>
          <p:nvPr/>
        </p:nvSpPr>
        <p:spPr>
          <a:xfrm>
            <a:off x="196347" y="1229302"/>
            <a:ext cx="6359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Test case 1: Single intersection with regular traffic volume in all entry directions</a:t>
            </a:r>
            <a:endParaRPr lang="de-DE" sz="1200" b="1" dirty="0"/>
          </a:p>
        </p:txBody>
      </p:sp>
      <p:pic>
        <p:nvPicPr>
          <p:cNvPr id="5" name="Einzelkreuzung1s_Beschleunigung32">
            <a:hlinkClick r:id="" action="ppaction://media"/>
            <a:extLst>
              <a:ext uri="{FF2B5EF4-FFF2-40B4-BE49-F238E27FC236}">
                <a16:creationId xmlns:a16="http://schemas.microsoft.com/office/drawing/2014/main" xmlns="" id="{D7A527DB-04D2-9EB5-856C-609D6BEBC4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7783" t="7575" r="18018" b="-679"/>
          <a:stretch/>
        </p:blipFill>
        <p:spPr>
          <a:xfrm>
            <a:off x="4569143" y="1506301"/>
            <a:ext cx="3891654" cy="3174736"/>
          </a:xfrm>
          <a:prstGeom prst="rect">
            <a:avLst/>
          </a:prstGeom>
        </p:spPr>
      </p:pic>
      <p:pic>
        <p:nvPicPr>
          <p:cNvPr id="12" name="Einzelkreuzung2s_Beschleunigung8">
            <a:hlinkClick r:id="" action="ppaction://media"/>
            <a:extLst>
              <a:ext uri="{FF2B5EF4-FFF2-40B4-BE49-F238E27FC236}">
                <a16:creationId xmlns:a16="http://schemas.microsoft.com/office/drawing/2014/main" xmlns="" id="{3EF64E42-98C0-3A16-293F-BEEA654308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7694" t="8562" r="18132"/>
          <a:stretch/>
        </p:blipFill>
        <p:spPr>
          <a:xfrm>
            <a:off x="420008" y="1535357"/>
            <a:ext cx="3864610" cy="3097394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3F071BAA-7959-796A-BD31-6A758506BF84}"/>
              </a:ext>
            </a:extLst>
          </p:cNvPr>
          <p:cNvSpPr txBox="1"/>
          <p:nvPr/>
        </p:nvSpPr>
        <p:spPr>
          <a:xfrm>
            <a:off x="688710" y="1837395"/>
            <a:ext cx="147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Traffic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3600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vehicles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/h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xmlns="" id="{C179BC87-5BC9-4B05-E722-03A26DC5D294}"/>
              </a:ext>
            </a:extLst>
          </p:cNvPr>
          <p:cNvSpPr txBox="1"/>
          <p:nvPr/>
        </p:nvSpPr>
        <p:spPr>
          <a:xfrm>
            <a:off x="4835541" y="1837395"/>
            <a:ext cx="1439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Traffic Intensity: </a:t>
            </a:r>
          </a:p>
          <a:p>
            <a:pPr algn="l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7200 vehicles/h</a:t>
            </a:r>
          </a:p>
        </p:txBody>
      </p:sp>
    </p:spTree>
    <p:extLst>
      <p:ext uri="{BB962C8B-B14F-4D97-AF65-F5344CB8AC3E}">
        <p14:creationId xmlns:p14="http://schemas.microsoft.com/office/powerpoint/2010/main" val="99355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9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46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8A5F46BE-0333-4305-A813-6C1B61CAD7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Function validation via </a:t>
            </a:r>
            <a:r>
              <a:rPr lang="en-US" dirty="0" err="1">
                <a:latin typeface="+mn-lt"/>
              </a:rPr>
              <a:t>MiL</a:t>
            </a:r>
            <a:r>
              <a:rPr lang="en-US" dirty="0">
                <a:latin typeface="+mn-lt"/>
              </a:rPr>
              <a:t>-Simulations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xmlns="" id="{33863E67-903C-3320-BB09-6B95A89DC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71550"/>
            <a:ext cx="8496944" cy="360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Analysis of the simulation results</a:t>
            </a:r>
            <a:endParaRPr lang="de-DE" dirty="0">
              <a:latin typeface="+mn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125C8A30-EE69-EB7F-178A-52C832B63BD1}"/>
              </a:ext>
            </a:extLst>
          </p:cNvPr>
          <p:cNvSpPr txBox="1"/>
          <p:nvPr/>
        </p:nvSpPr>
        <p:spPr>
          <a:xfrm>
            <a:off x="196347" y="1229302"/>
            <a:ext cx="6359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Test case 2: Single intersection with irregular traffic volume in entry directions</a:t>
            </a:r>
            <a:endParaRPr lang="de-DE" sz="1200" b="1" dirty="0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xmlns="" id="{95387FB3-73CF-4A24-E452-86147191523D}"/>
              </a:ext>
            </a:extLst>
          </p:cNvPr>
          <p:cNvGrpSpPr/>
          <p:nvPr/>
        </p:nvGrpSpPr>
        <p:grpSpPr>
          <a:xfrm>
            <a:off x="4499052" y="1653916"/>
            <a:ext cx="4321420" cy="2698796"/>
            <a:chOff x="4499052" y="1506301"/>
            <a:chExt cx="4321420" cy="2698796"/>
          </a:xfrm>
        </p:grpSpPr>
        <p:pic>
          <p:nvPicPr>
            <p:cNvPr id="10" name="Grafik 9" descr="Ein Bild, das Diagramm enthält.&#10;&#10;Automatisch generierte Beschreibung">
              <a:extLst>
                <a:ext uri="{FF2B5EF4-FFF2-40B4-BE49-F238E27FC236}">
                  <a16:creationId xmlns:a16="http://schemas.microsoft.com/office/drawing/2014/main" xmlns="" id="{004551AA-6AC2-CCAC-4642-501998A60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8" r="6539"/>
            <a:stretch/>
          </p:blipFill>
          <p:spPr>
            <a:xfrm>
              <a:off x="4687330" y="1604053"/>
              <a:ext cx="4133142" cy="237600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xmlns="" id="{45FDEA9C-043A-6A5C-8773-59247AFB19BA}"/>
                </a:ext>
              </a:extLst>
            </p:cNvPr>
            <p:cNvSpPr txBox="1"/>
            <p:nvPr/>
          </p:nvSpPr>
          <p:spPr>
            <a:xfrm>
              <a:off x="5626443" y="3928098"/>
              <a:ext cx="24054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/>
                <a:t>Traffic </a:t>
              </a:r>
              <a:r>
                <a:rPr lang="en-US" sz="1200" dirty="0"/>
                <a:t>Intensity [vehicles/h]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xmlns="" id="{86A82506-3AE6-1D46-5BEA-2B0F80EA6C73}"/>
                    </a:ext>
                  </a:extLst>
                </p:cNvPr>
                <p:cNvSpPr txBox="1"/>
                <p:nvPr/>
              </p:nvSpPr>
              <p:spPr>
                <a:xfrm rot="16200000">
                  <a:off x="3437938" y="2567415"/>
                  <a:ext cx="2405448" cy="283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00" dirty="0"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Zeit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effectLst/>
                              <a:latin typeface="Cambria Math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sz="1200" b="0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r>
                    <a:rPr lang="de-DE" sz="1200" dirty="0"/>
                    <a:t> </a:t>
                  </a:r>
                  <a:r>
                    <a:rPr lang="en-US" sz="1200" dirty="0"/>
                    <a:t>[s]</a:t>
                  </a:r>
                </a:p>
              </p:txBody>
            </p:sp>
          </mc:Choice>
          <mc:Fallback xmlns="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86A82506-3AE6-1D46-5BEA-2B0F80EA6C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437938" y="2567415"/>
                  <a:ext cx="2405448" cy="283219"/>
                </a:xfrm>
                <a:prstGeom prst="rect">
                  <a:avLst/>
                </a:prstGeom>
                <a:blipFill>
                  <a:blip r:embed="rId4"/>
                  <a:stretch>
                    <a:fillRect r="-1521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xmlns="" id="{FBCF0DF8-BAC8-9DB1-7BA2-877BE4A1CD81}"/>
                </a:ext>
              </a:extLst>
            </p:cNvPr>
            <p:cNvCxnSpPr/>
            <p:nvPr/>
          </p:nvCxnSpPr>
          <p:spPr>
            <a:xfrm>
              <a:off x="5083500" y="1991350"/>
              <a:ext cx="360000" cy="0"/>
            </a:xfrm>
            <a:prstGeom prst="line">
              <a:avLst/>
            </a:prstGeom>
            <a:ln w="25400">
              <a:solidFill>
                <a:srgbClr val="393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xmlns="" id="{8012F26A-78B5-A590-C113-5694DA650706}"/>
                </a:ext>
              </a:extLst>
            </p:cNvPr>
            <p:cNvCxnSpPr/>
            <p:nvPr/>
          </p:nvCxnSpPr>
          <p:spPr>
            <a:xfrm>
              <a:off x="5083500" y="2196048"/>
              <a:ext cx="3600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xmlns="" id="{4F116399-7CE7-BBDF-0509-22D388D93667}"/>
                </a:ext>
              </a:extLst>
            </p:cNvPr>
            <p:cNvSpPr txBox="1"/>
            <p:nvPr/>
          </p:nvSpPr>
          <p:spPr>
            <a:xfrm>
              <a:off x="5434857" y="1840304"/>
              <a:ext cx="16662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/>
                <a:t>Regular Traffic </a:t>
              </a:r>
              <a:r>
                <a:rPr lang="en-US" sz="1200" dirty="0"/>
                <a:t>Intensity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xmlns="" id="{449D551D-655A-AA7B-963F-DC4E0BAD889D}"/>
                </a:ext>
              </a:extLst>
            </p:cNvPr>
            <p:cNvSpPr txBox="1"/>
            <p:nvPr/>
          </p:nvSpPr>
          <p:spPr>
            <a:xfrm>
              <a:off x="5434857" y="2038556"/>
              <a:ext cx="17524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Irregular</a:t>
              </a:r>
              <a:r>
                <a:rPr lang="de-DE" sz="1200" dirty="0"/>
                <a:t> Traffic </a:t>
              </a:r>
              <a:r>
                <a:rPr lang="en-US" sz="1200" dirty="0"/>
                <a:t>Intensity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xmlns="" id="{B95C5998-177E-5D43-5A8D-CD0E8C89F570}"/>
              </a:ext>
            </a:extLst>
          </p:cNvPr>
          <p:cNvGrpSpPr/>
          <p:nvPr/>
        </p:nvGrpSpPr>
        <p:grpSpPr>
          <a:xfrm>
            <a:off x="152490" y="1750689"/>
            <a:ext cx="4260324" cy="2587144"/>
            <a:chOff x="196347" y="1604053"/>
            <a:chExt cx="4260324" cy="2587144"/>
          </a:xfrm>
        </p:grpSpPr>
        <p:pic>
          <p:nvPicPr>
            <p:cNvPr id="8" name="Grafik 7" descr="Ein Bild, das Diagramm enthält.&#10;&#10;Automatisch generierte Beschreibung">
              <a:extLst>
                <a:ext uri="{FF2B5EF4-FFF2-40B4-BE49-F238E27FC236}">
                  <a16:creationId xmlns:a16="http://schemas.microsoft.com/office/drawing/2014/main" xmlns="" id="{639807E0-5C6C-0B70-5862-216E9CC1E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003" r="6334"/>
            <a:stretch/>
          </p:blipFill>
          <p:spPr>
            <a:xfrm>
              <a:off x="428368" y="1604053"/>
              <a:ext cx="4028303" cy="2376000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xmlns="" id="{BA0704B8-CA79-F96B-8A59-15FA6B799D35}"/>
                </a:ext>
              </a:extLst>
            </p:cNvPr>
            <p:cNvSpPr txBox="1"/>
            <p:nvPr/>
          </p:nvSpPr>
          <p:spPr>
            <a:xfrm>
              <a:off x="1239795" y="3914198"/>
              <a:ext cx="24054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/>
                <a:t>Traffic </a:t>
              </a:r>
              <a:r>
                <a:rPr lang="en-US" sz="1200" dirty="0"/>
                <a:t>Intensity [vehicles/h]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xmlns="" id="{16F17382-F59B-3D38-A872-14E3860B6054}"/>
                    </a:ext>
                  </a:extLst>
                </p:cNvPr>
                <p:cNvSpPr txBox="1"/>
                <p:nvPr/>
              </p:nvSpPr>
              <p:spPr>
                <a:xfrm rot="16200000">
                  <a:off x="-864767" y="2747689"/>
                  <a:ext cx="2405448" cy="283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00" dirty="0"/>
                    <a:t>Velocity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200" b="1" i="1" smtClean="0">
                              <a:effectLst/>
                              <a:latin typeface="Cambria Math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de-DE" sz="1200" b="1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de-DE" sz="1200" b="1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𝒊</m:t>
                          </m:r>
                          <m:r>
                            <a:rPr lang="de-DE" sz="1200" b="1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_</m:t>
                          </m:r>
                          <m:r>
                            <a:rPr lang="de-DE" sz="1200" b="1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𝒌</m:t>
                          </m:r>
                        </m:sub>
                      </m:sSub>
                    </m:oMath>
                  </a14:m>
                  <a:r>
                    <a:rPr lang="de-DE" sz="1200" dirty="0"/>
                    <a:t> </a:t>
                  </a:r>
                  <a:r>
                    <a:rPr lang="en-US" sz="1200" dirty="0"/>
                    <a:t>[km/h]</a:t>
                  </a:r>
                </a:p>
              </p:txBody>
            </p:sp>
          </mc:Choice>
          <mc:Fallback xmlns="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16F17382-F59B-3D38-A872-14E3860B60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864767" y="2747689"/>
                  <a:ext cx="2405448" cy="283219"/>
                </a:xfrm>
                <a:prstGeom prst="rect">
                  <a:avLst/>
                </a:prstGeom>
                <a:blipFill>
                  <a:blip r:embed="rId6"/>
                  <a:stretch>
                    <a:fillRect r="-1739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xmlns="" id="{636CC34B-C7DF-8E96-EE49-21296A945D80}"/>
                </a:ext>
              </a:extLst>
            </p:cNvPr>
            <p:cNvCxnSpPr/>
            <p:nvPr/>
          </p:nvCxnSpPr>
          <p:spPr>
            <a:xfrm>
              <a:off x="778200" y="3367941"/>
              <a:ext cx="360000" cy="0"/>
            </a:xfrm>
            <a:prstGeom prst="line">
              <a:avLst/>
            </a:prstGeom>
            <a:ln w="25400">
              <a:solidFill>
                <a:srgbClr val="393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xmlns="" id="{1E389CFE-7356-D498-E4C3-9DC624F96EBB}"/>
                </a:ext>
              </a:extLst>
            </p:cNvPr>
            <p:cNvCxnSpPr/>
            <p:nvPr/>
          </p:nvCxnSpPr>
          <p:spPr>
            <a:xfrm>
              <a:off x="778200" y="3572639"/>
              <a:ext cx="3600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xmlns="" id="{81B49398-99D1-7BBB-07B5-D688284F6DDF}"/>
                </a:ext>
              </a:extLst>
            </p:cNvPr>
            <p:cNvSpPr txBox="1"/>
            <p:nvPr/>
          </p:nvSpPr>
          <p:spPr>
            <a:xfrm>
              <a:off x="1129557" y="3216895"/>
              <a:ext cx="16662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/>
                <a:t>Regular Traffic </a:t>
              </a:r>
              <a:r>
                <a:rPr lang="en-US" sz="1200" dirty="0"/>
                <a:t>Intensity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xmlns="" id="{BE58FBED-2059-9A7C-7998-AA0776D92654}"/>
                </a:ext>
              </a:extLst>
            </p:cNvPr>
            <p:cNvSpPr txBox="1"/>
            <p:nvPr/>
          </p:nvSpPr>
          <p:spPr>
            <a:xfrm>
              <a:off x="1129557" y="3415147"/>
              <a:ext cx="17524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Irregular</a:t>
              </a:r>
              <a:r>
                <a:rPr lang="de-DE" sz="1200" dirty="0"/>
                <a:t> Traffic </a:t>
              </a:r>
              <a:r>
                <a:rPr lang="en-US" sz="1200" dirty="0"/>
                <a:t>Intensity</a:t>
              </a:r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D4D6F419-B005-6A87-BB61-B3D030EB75A2}"/>
              </a:ext>
            </a:extLst>
          </p:cNvPr>
          <p:cNvSpPr txBox="1"/>
          <p:nvPr/>
        </p:nvSpPr>
        <p:spPr>
          <a:xfrm>
            <a:off x="196347" y="1472552"/>
            <a:ext cx="5430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Traffic intensity in east-west direction </a:t>
            </a:r>
            <a:r>
              <a:rPr lang="de-DE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= </a:t>
            </a:r>
            <a:r>
              <a:rPr lang="de-DE" sz="1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de-DE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* </a:t>
            </a:r>
            <a:r>
              <a:rPr lang="en-US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Traffic intensity in north-south direction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887457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8A5F46BE-0333-4305-A813-6C1B61CAD7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Function validation via </a:t>
            </a:r>
            <a:r>
              <a:rPr lang="en-US" dirty="0" err="1">
                <a:latin typeface="+mn-lt"/>
              </a:rPr>
              <a:t>MiL</a:t>
            </a:r>
            <a:r>
              <a:rPr lang="en-US" dirty="0">
                <a:latin typeface="+mn-lt"/>
              </a:rPr>
              <a:t>-Simulations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xmlns="" id="{33863E67-903C-3320-BB09-6B95A89DC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71550"/>
            <a:ext cx="8496944" cy="360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Analysis of the simulation results</a:t>
            </a:r>
            <a:endParaRPr lang="de-DE" dirty="0">
              <a:latin typeface="+mn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125C8A30-EE69-EB7F-178A-52C832B63BD1}"/>
              </a:ext>
            </a:extLst>
          </p:cNvPr>
          <p:cNvSpPr txBox="1"/>
          <p:nvPr/>
        </p:nvSpPr>
        <p:spPr>
          <a:xfrm>
            <a:off x="196347" y="1229302"/>
            <a:ext cx="6359735" cy="281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Test case 3: Road network with four intersections</a:t>
            </a:r>
            <a:endParaRPr lang="de-DE" sz="12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0.5s5m60s">
            <a:hlinkClick r:id="" action="ppaction://media"/>
            <a:extLst>
              <a:ext uri="{FF2B5EF4-FFF2-40B4-BE49-F238E27FC236}">
                <a16:creationId xmlns:a16="http://schemas.microsoft.com/office/drawing/2014/main" xmlns="" id="{4CEF2FA2-F4E3-E0E0-95BA-D6A44220E3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"/>
                </p14:media>
              </p:ext>
            </p:extLst>
          </p:nvPr>
        </p:nvPicPr>
        <p:blipFill rotWithShape="1">
          <a:blip r:embed="rId6"/>
          <a:srcRect l="14641" r="14795"/>
          <a:stretch>
            <a:fillRect/>
          </a:stretch>
        </p:blipFill>
        <p:spPr>
          <a:xfrm>
            <a:off x="4705238" y="1510533"/>
            <a:ext cx="3956050" cy="3153592"/>
          </a:xfrm>
          <a:prstGeom prst="rect">
            <a:avLst/>
          </a:prstGeom>
        </p:spPr>
      </p:pic>
      <p:pic>
        <p:nvPicPr>
          <p:cNvPr id="9" name="1s5m120s">
            <a:hlinkClick r:id="" action="ppaction://media"/>
            <a:extLst>
              <a:ext uri="{FF2B5EF4-FFF2-40B4-BE49-F238E27FC236}">
                <a16:creationId xmlns:a16="http://schemas.microsoft.com/office/drawing/2014/main" xmlns="" id="{752E77B2-06E1-0788-11F1-55A5AEEEBC4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32"/>
                </p14:media>
              </p:ext>
            </p:extLst>
          </p:nvPr>
        </p:nvPicPr>
        <p:blipFill rotWithShape="1">
          <a:blip r:embed="rId7"/>
          <a:srcRect l="14767" r="14769"/>
          <a:stretch>
            <a:fillRect/>
          </a:stretch>
        </p:blipFill>
        <p:spPr>
          <a:xfrm>
            <a:off x="323528" y="1510533"/>
            <a:ext cx="3950467" cy="31536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624522D0-2D1D-8AA4-E568-5C7E81DC3D37}"/>
              </a:ext>
            </a:extLst>
          </p:cNvPr>
          <p:cNvSpPr txBox="1"/>
          <p:nvPr/>
        </p:nvSpPr>
        <p:spPr>
          <a:xfrm>
            <a:off x="1170510" y="2968772"/>
            <a:ext cx="225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Traffic intensity</a:t>
            </a:r>
            <a:r>
              <a:rPr lang="de-DE" sz="12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de-DE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7200 </a:t>
            </a:r>
            <a:r>
              <a:rPr lang="en-US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vehicles/h</a:t>
            </a:r>
          </a:p>
          <a:p>
            <a:pPr algn="l"/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E5A559C3-73F9-84D6-B1A1-7A4912643394}"/>
              </a:ext>
            </a:extLst>
          </p:cNvPr>
          <p:cNvSpPr txBox="1"/>
          <p:nvPr/>
        </p:nvSpPr>
        <p:spPr>
          <a:xfrm>
            <a:off x="5503863" y="2968771"/>
            <a:ext cx="235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Traffic intensity</a:t>
            </a:r>
            <a:r>
              <a:rPr lang="de-DE" sz="12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de-DE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14400 </a:t>
            </a:r>
            <a:r>
              <a:rPr lang="en-US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vehicles/h</a:t>
            </a:r>
          </a:p>
          <a:p>
            <a:pPr algn="l"/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58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5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8A5F46BE-0333-4305-A813-6C1B61CAD7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GB" dirty="0">
                <a:latin typeface="+mn-lt"/>
              </a:rPr>
              <a:t>Conclusion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D7D40AA5-9A4F-937D-665C-1F670946FE49}"/>
              </a:ext>
            </a:extLst>
          </p:cNvPr>
          <p:cNvSpPr txBox="1"/>
          <p:nvPr/>
        </p:nvSpPr>
        <p:spPr>
          <a:xfrm>
            <a:off x="597486" y="1731907"/>
            <a:ext cx="7824059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Development of the decentralized cooperative intersection management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Creation of the system and functional structure of the CPS based on the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Validation of the </a:t>
            </a:r>
            <a:r>
              <a:rPr lang="en-GB" dirty="0"/>
              <a:t>functionality through </a:t>
            </a:r>
            <a:r>
              <a:rPr lang="en-US" dirty="0"/>
              <a:t>Simulation in virtual test bench with different traffic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Application in intersections with different topological characteristics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Evaluation of the performance of centralized and decentralized intersection management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52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ctrTitle"/>
          </p:nvPr>
        </p:nvSpPr>
        <p:spPr>
          <a:xfrm>
            <a:off x="357550" y="3305592"/>
            <a:ext cx="8424000" cy="5492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+mn-lt"/>
              </a:rPr>
              <a:t>Decentralized Cooperative Intersection Management Based on Connected Autonomous Vehicles for Urban Unsignalized Intersections</a:t>
            </a:r>
            <a:endParaRPr lang="de-DE" sz="2000" b="1" dirty="0">
              <a:latin typeface="+mn-lt"/>
            </a:endParaRPr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8732" b="28732"/>
          <a:stretch/>
        </p:blipFill>
        <p:spPr>
          <a:xfrm>
            <a:off x="360000" y="1095375"/>
            <a:ext cx="8426450" cy="2016125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xmlns="" id="{18B230BB-87D6-43EC-80A4-1B7991AE950E}"/>
              </a:ext>
            </a:extLst>
          </p:cNvPr>
          <p:cNvGrpSpPr/>
          <p:nvPr/>
        </p:nvGrpSpPr>
        <p:grpSpPr>
          <a:xfrm>
            <a:off x="6613147" y="267153"/>
            <a:ext cx="2196207" cy="504000"/>
            <a:chOff x="3779640" y="266940"/>
            <a:chExt cx="2196207" cy="504000"/>
          </a:xfrm>
          <a:solidFill>
            <a:srgbClr val="073B84"/>
          </a:solidFill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xmlns="" id="{DAEF076A-1FAE-42FA-8ECF-6DF655A2D408}"/>
                </a:ext>
              </a:extLst>
            </p:cNvPr>
            <p:cNvSpPr/>
            <p:nvPr/>
          </p:nvSpPr>
          <p:spPr>
            <a:xfrm>
              <a:off x="3923640" y="266940"/>
              <a:ext cx="2052207" cy="50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de-DE" altLang="zh-CN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International Academy, Research, and Industry </a:t>
              </a:r>
              <a:r>
                <a:rPr lang="de-DE" altLang="zh-CN" sz="9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Association</a:t>
              </a:r>
              <a:endParaRPr lang="de-DE" altLang="zh-CN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24.-28. April</a:t>
              </a:r>
              <a:endParaRPr lang="de-DE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htwinkliges Dreieck 13">
              <a:extLst>
                <a:ext uri="{FF2B5EF4-FFF2-40B4-BE49-F238E27FC236}">
                  <a16:creationId xmlns:a16="http://schemas.microsoft.com/office/drawing/2014/main" xmlns="" id="{B92C356C-D7B2-4C87-95C4-1C59E22D18B8}"/>
                </a:ext>
              </a:extLst>
            </p:cNvPr>
            <p:cNvSpPr/>
            <p:nvPr/>
          </p:nvSpPr>
          <p:spPr>
            <a:xfrm flipH="1" flipV="1">
              <a:off x="3779640" y="267536"/>
              <a:ext cx="144000" cy="50340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" name="Untertitel 2">
            <a:extLst>
              <a:ext uri="{FF2B5EF4-FFF2-40B4-BE49-F238E27FC236}">
                <a16:creationId xmlns:a16="http://schemas.microsoft.com/office/drawing/2014/main" xmlns="" id="{96CCAE4D-E131-4D28-BE2D-838B15D71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4048959"/>
            <a:ext cx="8496944" cy="252000"/>
          </a:xfrm>
        </p:spPr>
        <p:txBody>
          <a:bodyPr>
            <a:normAutofit/>
          </a:bodyPr>
          <a:lstStyle/>
          <a:p>
            <a:pPr algn="just"/>
            <a:r>
              <a:rPr lang="de-DE" sz="1400" dirty="0">
                <a:latin typeface="+mn-lt"/>
              </a:rPr>
              <a:t>Jie Zhang | Marian Göllner| Xiaobo Liu-Henke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FB5B59A7-F280-4C4B-B0F3-CA89627163AA}"/>
              </a:ext>
            </a:extLst>
          </p:cNvPr>
          <p:cNvGrpSpPr/>
          <p:nvPr/>
        </p:nvGrpSpPr>
        <p:grpSpPr bwMode="auto">
          <a:xfrm>
            <a:off x="7510904" y="845617"/>
            <a:ext cx="1296000" cy="180000"/>
            <a:chOff x="3203848" y="266940"/>
            <a:chExt cx="2771999" cy="504000"/>
          </a:xfrm>
          <a:solidFill>
            <a:srgbClr val="3683C2"/>
          </a:solidFill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xmlns="" id="{3E097914-AF1F-4A6B-B042-4B6DCEA70135}"/>
                </a:ext>
              </a:extLst>
            </p:cNvPr>
            <p:cNvSpPr/>
            <p:nvPr/>
          </p:nvSpPr>
          <p:spPr bwMode="auto">
            <a:xfrm>
              <a:off x="3347847" y="266940"/>
              <a:ext cx="2628000" cy="50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defRPr/>
              </a:pPr>
              <a:r>
                <a:rPr lang="de-DE" sz="1050" b="1" dirty="0">
                  <a:latin typeface="Arial"/>
                  <a:cs typeface="Arial"/>
                </a:rPr>
                <a:t>ICONS 2023</a:t>
              </a:r>
              <a:endParaRPr dirty="0"/>
            </a:p>
          </p:txBody>
        </p:sp>
        <p:sp>
          <p:nvSpPr>
            <p:cNvPr id="10" name="Rechtwinkliges Dreieck 9">
              <a:extLst>
                <a:ext uri="{FF2B5EF4-FFF2-40B4-BE49-F238E27FC236}">
                  <a16:creationId xmlns:a16="http://schemas.microsoft.com/office/drawing/2014/main" xmlns="" id="{FF9AB9AC-7223-4606-A856-CF23E9D53C8F}"/>
                </a:ext>
              </a:extLst>
            </p:cNvPr>
            <p:cNvSpPr/>
            <p:nvPr/>
          </p:nvSpPr>
          <p:spPr bwMode="auto">
            <a:xfrm flipH="1" flipV="1">
              <a:off x="3203848" y="267536"/>
              <a:ext cx="144000" cy="50340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  <p:pic>
        <p:nvPicPr>
          <p:cNvPr id="3" name="Grafik 2" descr="Ein Bild, das Logo enthält.&#10;&#10;Automatisch generierte Beschreibung">
            <a:extLst>
              <a:ext uri="{FF2B5EF4-FFF2-40B4-BE49-F238E27FC236}">
                <a16:creationId xmlns:a16="http://schemas.microsoft.com/office/drawing/2014/main" xmlns="" id="{ABF56F02-7B1C-DE57-E762-2FD36894E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646" y="157916"/>
            <a:ext cx="789217" cy="789217"/>
          </a:xfrm>
          <a:prstGeom prst="rect">
            <a:avLst/>
          </a:prstGeom>
        </p:spPr>
      </p:pic>
      <p:sp>
        <p:nvSpPr>
          <p:cNvPr id="4" name="Untertitel 2">
            <a:extLst>
              <a:ext uri="{FF2B5EF4-FFF2-40B4-BE49-F238E27FC236}">
                <a16:creationId xmlns:a16="http://schemas.microsoft.com/office/drawing/2014/main" xmlns="" id="{A164AC1A-BFA6-4273-AB12-7AEB98217B46}"/>
              </a:ext>
            </a:extLst>
          </p:cNvPr>
          <p:cNvSpPr txBox="1">
            <a:spLocks/>
          </p:cNvSpPr>
          <p:nvPr/>
        </p:nvSpPr>
        <p:spPr>
          <a:xfrm>
            <a:off x="5546912" y="4032771"/>
            <a:ext cx="3186154" cy="25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777776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dirty="0">
                <a:latin typeface="+mn-lt"/>
              </a:rPr>
              <a:t>jie.zhang@ostfalia.de</a:t>
            </a:r>
          </a:p>
        </p:txBody>
      </p:sp>
    </p:spTree>
    <p:extLst>
      <p:ext uri="{BB962C8B-B14F-4D97-AF65-F5344CB8AC3E}">
        <p14:creationId xmlns:p14="http://schemas.microsoft.com/office/powerpoint/2010/main" val="16832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8A5F46BE-0333-4305-A813-6C1B61CAD7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Function validation via </a:t>
            </a:r>
            <a:r>
              <a:rPr lang="en-US" dirty="0" err="1">
                <a:latin typeface="+mn-lt"/>
              </a:rPr>
              <a:t>MiL</a:t>
            </a:r>
            <a:r>
              <a:rPr lang="en-US" dirty="0">
                <a:latin typeface="+mn-lt"/>
              </a:rPr>
              <a:t>-Simulations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xmlns="" id="{33863E67-903C-3320-BB09-6B95A89DC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71550"/>
            <a:ext cx="8496944" cy="360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Analysis of the simulation results</a:t>
            </a:r>
            <a:endParaRPr lang="de-DE" dirty="0">
              <a:latin typeface="+mn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125C8A30-EE69-EB7F-178A-52C832B63BD1}"/>
              </a:ext>
            </a:extLst>
          </p:cNvPr>
          <p:cNvSpPr txBox="1"/>
          <p:nvPr/>
        </p:nvSpPr>
        <p:spPr>
          <a:xfrm>
            <a:off x="196347" y="1229302"/>
            <a:ext cx="6359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Test case 2: Single intersection with irregular traffic volume in entry directions</a:t>
            </a:r>
            <a:endParaRPr lang="de-DE" sz="1200" b="1" dirty="0"/>
          </a:p>
        </p:txBody>
      </p:sp>
      <p:pic>
        <p:nvPicPr>
          <p:cNvPr id="5" name="Einzelkreuzung_unreg_1s_Faktor64">
            <a:hlinkClick r:id="" action="ppaction://media"/>
            <a:extLst>
              <a:ext uri="{FF2B5EF4-FFF2-40B4-BE49-F238E27FC236}">
                <a16:creationId xmlns:a16="http://schemas.microsoft.com/office/drawing/2014/main" xmlns="" id="{72A0D788-989A-C381-DDC0-05F8D543F4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7825" t="8160" r="17482" b="-1778"/>
          <a:stretch/>
        </p:blipFill>
        <p:spPr>
          <a:xfrm>
            <a:off x="4571999" y="1506301"/>
            <a:ext cx="3996813" cy="3253434"/>
          </a:xfrm>
          <a:prstGeom prst="rect">
            <a:avLst/>
          </a:prstGeom>
        </p:spPr>
      </p:pic>
      <p:pic>
        <p:nvPicPr>
          <p:cNvPr id="6" name="Einzelkreuzung_unreg_2s_Faktor16">
            <a:hlinkClick r:id="" action="ppaction://media"/>
            <a:extLst>
              <a:ext uri="{FF2B5EF4-FFF2-40B4-BE49-F238E27FC236}">
                <a16:creationId xmlns:a16="http://schemas.microsoft.com/office/drawing/2014/main" xmlns="" id="{3A206958-89C0-E98C-C47D-CAEDD5323DB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8168" t="7552" r="17601"/>
          <a:stretch/>
        </p:blipFill>
        <p:spPr>
          <a:xfrm>
            <a:off x="469078" y="1506301"/>
            <a:ext cx="3918055" cy="317211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DEA1EEBD-12DA-7A47-8622-F041F178862C}"/>
              </a:ext>
            </a:extLst>
          </p:cNvPr>
          <p:cNvSpPr txBox="1"/>
          <p:nvPr/>
        </p:nvSpPr>
        <p:spPr>
          <a:xfrm>
            <a:off x="575189" y="1609523"/>
            <a:ext cx="1268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Traffic intensity</a:t>
            </a:r>
            <a:r>
              <a:rPr lang="de-DE" sz="12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: </a:t>
            </a:r>
          </a:p>
          <a:p>
            <a:pPr lvl="0"/>
            <a:r>
              <a:rPr lang="en-US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EW-Direction</a:t>
            </a:r>
            <a:r>
              <a:rPr lang="de-DE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: 2880 </a:t>
            </a:r>
            <a:r>
              <a:rPr lang="en-US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vehicles/h</a:t>
            </a:r>
          </a:p>
          <a:p>
            <a:r>
              <a:rPr lang="en-GB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NS-Direction</a:t>
            </a:r>
            <a:r>
              <a:rPr lang="de-DE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r>
              <a:rPr lang="de-DE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1440 </a:t>
            </a:r>
            <a:r>
              <a:rPr lang="en-US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vehicles/h</a:t>
            </a:r>
          </a:p>
          <a:p>
            <a:pPr algn="l"/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87254136-BD1B-0B7A-5810-AA8EFD882FAF}"/>
              </a:ext>
            </a:extLst>
          </p:cNvPr>
          <p:cNvSpPr txBox="1"/>
          <p:nvPr/>
        </p:nvSpPr>
        <p:spPr>
          <a:xfrm>
            <a:off x="4717028" y="1609522"/>
            <a:ext cx="1268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Traffic intensity</a:t>
            </a:r>
            <a:r>
              <a:rPr lang="de-DE" sz="12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: </a:t>
            </a:r>
          </a:p>
          <a:p>
            <a:pPr lvl="0"/>
            <a:r>
              <a:rPr lang="en-US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EW-Direction</a:t>
            </a:r>
            <a:r>
              <a:rPr lang="de-DE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: 5760 </a:t>
            </a:r>
            <a:r>
              <a:rPr lang="en-US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vehicles/h</a:t>
            </a:r>
          </a:p>
          <a:p>
            <a:r>
              <a:rPr lang="en-GB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NS-Direction</a:t>
            </a:r>
            <a:r>
              <a:rPr lang="de-DE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r>
              <a:rPr lang="de-DE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2880 </a:t>
            </a:r>
            <a:r>
              <a:rPr lang="en-US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vehicles/h</a:t>
            </a:r>
          </a:p>
          <a:p>
            <a:pPr algn="l"/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96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2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E8CBBF20-AEED-512C-B6FC-E2A7537E0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60" y="1666237"/>
            <a:ext cx="1571415" cy="1571415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229DF967-4857-3C30-2F1F-C71B063FA4F0}"/>
              </a:ext>
            </a:extLst>
          </p:cNvPr>
          <p:cNvSpPr txBox="1"/>
          <p:nvPr/>
        </p:nvSpPr>
        <p:spPr>
          <a:xfrm>
            <a:off x="2174240" y="1523997"/>
            <a:ext cx="6343281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Model-based design of vehicle mechatronic systems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Development of the virtual test bench for modelling and simulation of the cyber-physical production systems with integrated Industry 4.0 solutions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Networking of smart home, smart traffic, and smart grid to stabilize the energy grid and increase energy efficiency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Development of cooperative driving functions to realize autonomous driving for AGVs in intralogistics and for vehicles in public road traffic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3685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000" y="2508602"/>
            <a:ext cx="8424000" cy="2054249"/>
          </a:xfrm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Introduction and motivation</a:t>
            </a:r>
          </a:p>
          <a:p>
            <a:r>
              <a:rPr lang="en-GB" dirty="0">
                <a:latin typeface="+mn-lt"/>
              </a:rPr>
              <a:t>State of the art</a:t>
            </a:r>
          </a:p>
          <a:p>
            <a:r>
              <a:rPr lang="en-GB" dirty="0">
                <a:latin typeface="+mn-lt"/>
              </a:rPr>
              <a:t>Methodology</a:t>
            </a:r>
          </a:p>
          <a:p>
            <a:r>
              <a:rPr lang="en-GB" dirty="0">
                <a:latin typeface="+mn-lt"/>
              </a:rPr>
              <a:t>Development of the decentralized cooperative intersection management </a:t>
            </a:r>
          </a:p>
          <a:p>
            <a:r>
              <a:rPr lang="en-GB" dirty="0">
                <a:latin typeface="+mn-lt"/>
              </a:rPr>
              <a:t>Function validation via </a:t>
            </a:r>
            <a:r>
              <a:rPr lang="en-GB" dirty="0" err="1">
                <a:latin typeface="+mn-lt"/>
              </a:rPr>
              <a:t>MiL</a:t>
            </a:r>
            <a:r>
              <a:rPr lang="en-GB" dirty="0">
                <a:latin typeface="+mn-lt"/>
              </a:rPr>
              <a:t>-Simulations</a:t>
            </a:r>
          </a:p>
          <a:p>
            <a:r>
              <a:rPr lang="en-GB" dirty="0">
                <a:latin typeface="+mn-lt"/>
              </a:rPr>
              <a:t>Conclusion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latin typeface="+mn-lt"/>
              </a:rPr>
              <a:t>Agenda</a:t>
            </a:r>
          </a:p>
        </p:txBody>
      </p:sp>
      <p:pic>
        <p:nvPicPr>
          <p:cNvPr id="8" name="Bildplatzhalter 11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8914" b="38914"/>
          <a:stretch/>
        </p:blipFill>
        <p:spPr/>
      </p:pic>
    </p:spTree>
    <p:extLst>
      <p:ext uri="{BB962C8B-B14F-4D97-AF65-F5344CB8AC3E}">
        <p14:creationId xmlns:p14="http://schemas.microsoft.com/office/powerpoint/2010/main" val="45485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8A5F46BE-0333-4305-A813-6C1B61CAD7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State of the art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644D331C-19EB-4166-4728-0CD3D3D90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05554"/>
            <a:ext cx="5031527" cy="285539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B49F82F4-F1CB-0DF0-1FDA-7EE14C7E00AB}"/>
              </a:ext>
            </a:extLst>
          </p:cNvPr>
          <p:cNvSpPr txBox="1"/>
          <p:nvPr/>
        </p:nvSpPr>
        <p:spPr>
          <a:xfrm>
            <a:off x="240304" y="4273397"/>
            <a:ext cx="50315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Source: https://www.next-mobility.de/wie-intelligente-kreuzungen-smart-cities-sicherer-machen-a-672908/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89C6C611-12E9-4DEC-FBFC-38418DD2DEB9}"/>
              </a:ext>
            </a:extLst>
          </p:cNvPr>
          <p:cNvSpPr txBox="1"/>
          <p:nvPr/>
        </p:nvSpPr>
        <p:spPr>
          <a:xfrm>
            <a:off x="5472099" y="1425725"/>
            <a:ext cx="3348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/>
              <a:t>Community Database of the European Union “CARE”:  20% of traffic fatalities are attributable to road traffic at intersections </a:t>
            </a:r>
            <a:endParaRPr lang="de-DE" sz="12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ACC2B6C3-4351-032C-A5E8-101E02589D34}"/>
              </a:ext>
            </a:extLst>
          </p:cNvPr>
          <p:cNvSpPr txBox="1"/>
          <p:nvPr/>
        </p:nvSpPr>
        <p:spPr>
          <a:xfrm>
            <a:off x="5472099" y="2076875"/>
            <a:ext cx="334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/>
              <a:t>In USA</a:t>
            </a:r>
            <a:r>
              <a:rPr lang="de-DE" sz="1200" dirty="0"/>
              <a:t>: </a:t>
            </a:r>
            <a:r>
              <a:rPr lang="en-US" sz="1200" dirty="0"/>
              <a:t>40% of accidents and 21.5% of traffic fatalities occur at intersections </a:t>
            </a:r>
            <a:endParaRPr lang="de-DE" sz="12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0140D882-EC86-6DAC-2F23-3E4D41C63AAD}"/>
              </a:ext>
            </a:extLst>
          </p:cNvPr>
          <p:cNvSpPr txBox="1"/>
          <p:nvPr/>
        </p:nvSpPr>
        <p:spPr>
          <a:xfrm>
            <a:off x="5472099" y="2609780"/>
            <a:ext cx="3348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/>
              <a:t>In Germany</a:t>
            </a:r>
            <a:r>
              <a:rPr lang="de-DE" sz="1200" dirty="0"/>
              <a:t>: </a:t>
            </a:r>
            <a:r>
              <a:rPr lang="en-GB" sz="1200" dirty="0"/>
              <a:t>about two-thirds of all cyclist accidents with personal injury recorded by the police in urban areas occurred at intersections</a:t>
            </a:r>
            <a:endParaRPr lang="de-DE" sz="12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xmlns="" id="{A2F80B0A-00E5-5BFA-9DBD-ACA3BF00561B}"/>
              </a:ext>
            </a:extLst>
          </p:cNvPr>
          <p:cNvSpPr txBox="1"/>
          <p:nvPr/>
        </p:nvSpPr>
        <p:spPr>
          <a:xfrm>
            <a:off x="5555323" y="3658019"/>
            <a:ext cx="3348373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intersection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optimize traffic throughput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ensure proactive safety</a:t>
            </a:r>
            <a:endParaRPr lang="de-DE" dirty="0"/>
          </a:p>
        </p:txBody>
      </p:sp>
      <p:sp>
        <p:nvSpPr>
          <p:cNvPr id="21" name="Pfeil: nach unten 20">
            <a:extLst>
              <a:ext uri="{FF2B5EF4-FFF2-40B4-BE49-F238E27FC236}">
                <a16:creationId xmlns:a16="http://schemas.microsoft.com/office/drawing/2014/main" xmlns="" id="{953714DA-25A3-C1F1-D078-04C8949D5150}"/>
              </a:ext>
            </a:extLst>
          </p:cNvPr>
          <p:cNvSpPr/>
          <p:nvPr/>
        </p:nvSpPr>
        <p:spPr>
          <a:xfrm>
            <a:off x="6905064" y="3359724"/>
            <a:ext cx="437029" cy="307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99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20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8A5F46BE-0333-4305-A813-6C1B61CAD7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Introduction and motivation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xmlns="" id="{A7304A93-9637-B92F-F7FF-477159131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71550"/>
            <a:ext cx="8496944" cy="360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Cooperative i</a:t>
            </a:r>
            <a:r>
              <a:rPr lang="en-US" sz="1800" b="1" u="none" strike="noStrike" dirty="0">
                <a:ln>
                  <a:noFill/>
                </a:ln>
                <a:latin typeface="+mn-lt"/>
              </a:rPr>
              <a:t>ntersection management</a:t>
            </a:r>
            <a:endParaRPr lang="de-DE" dirty="0"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D857C04B-5FB9-B131-47CE-33412EF90B13}"/>
              </a:ext>
            </a:extLst>
          </p:cNvPr>
          <p:cNvSpPr txBox="1"/>
          <p:nvPr/>
        </p:nvSpPr>
        <p:spPr>
          <a:xfrm>
            <a:off x="323528" y="1304365"/>
            <a:ext cx="4665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ea typeface="SimSun" panose="02010600030101010101" pitchFamily="2" charset="-122"/>
              </a:rPr>
              <a:t>based on networked autonomous vehicles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creating and executing a (global) optimal sequence for road users</a:t>
            </a:r>
            <a:endParaRPr lang="de-DE" sz="12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E5C825B3-03C6-638D-A359-2A3A244EA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140" y="1936472"/>
            <a:ext cx="2242571" cy="224257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8C3137A8-4153-0768-B453-155B33A15F1D}"/>
              </a:ext>
            </a:extLst>
          </p:cNvPr>
          <p:cNvSpPr txBox="1"/>
          <p:nvPr/>
        </p:nvSpPr>
        <p:spPr>
          <a:xfrm>
            <a:off x="171803" y="4123701"/>
            <a:ext cx="266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Central cooperative intersection management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E784149E-F39A-0609-622C-81D1E049E5CF}"/>
              </a:ext>
            </a:extLst>
          </p:cNvPr>
          <p:cNvSpPr txBox="1"/>
          <p:nvPr/>
        </p:nvSpPr>
        <p:spPr>
          <a:xfrm>
            <a:off x="4601107" y="4123700"/>
            <a:ext cx="2748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Decentralized cooperative intersection management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556E3B74-0AD2-8DFB-5F64-90ECA90DF29A}"/>
              </a:ext>
            </a:extLst>
          </p:cNvPr>
          <p:cNvSpPr txBox="1"/>
          <p:nvPr/>
        </p:nvSpPr>
        <p:spPr>
          <a:xfrm>
            <a:off x="2441154" y="2102343"/>
            <a:ext cx="24747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Central control system </a:t>
            </a:r>
            <a:r>
              <a:rPr lang="en-US" sz="1200" dirty="0">
                <a:sym typeface="Wingdings" panose="05000000000000000000" pitchFamily="2" charset="2"/>
              </a:rPr>
              <a:t>for </a:t>
            </a:r>
            <a:r>
              <a:rPr lang="en-US" sz="1200" dirty="0"/>
              <a:t>dispatching  the passing vehicles and determining their speed and sequence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commands from higher hierarchical level  to automated vehicles through V2I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Global optimization of traffic flow </a:t>
            </a:r>
            <a:endParaRPr lang="de-DE" sz="1200" dirty="0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xmlns="" id="{F7B9C5A1-A287-4335-C99C-F2DA459ABC70}"/>
              </a:ext>
            </a:extLst>
          </p:cNvPr>
          <p:cNvGrpSpPr/>
          <p:nvPr/>
        </p:nvGrpSpPr>
        <p:grpSpPr>
          <a:xfrm>
            <a:off x="406235" y="1757046"/>
            <a:ext cx="2117535" cy="2373974"/>
            <a:chOff x="354514" y="1819764"/>
            <a:chExt cx="2301679" cy="2671479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xmlns="" id="{0C963754-D83F-B122-6571-A104955C1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514" y="1819764"/>
              <a:ext cx="2301679" cy="2671479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xmlns="" id="{4322D4EE-A2B0-889E-5413-17FDCC6E5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436" t="26718" r="14169" b="14526"/>
            <a:stretch/>
          </p:blipFill>
          <p:spPr>
            <a:xfrm>
              <a:off x="388134" y="2117269"/>
              <a:ext cx="700777" cy="222091"/>
            </a:xfrm>
            <a:prstGeom prst="rect">
              <a:avLst/>
            </a:prstGeom>
          </p:spPr>
        </p:pic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xmlns="" id="{B514BBC5-F65E-6F4F-6C95-EB876F00CBB9}"/>
              </a:ext>
            </a:extLst>
          </p:cNvPr>
          <p:cNvSpPr txBox="1"/>
          <p:nvPr/>
        </p:nvSpPr>
        <p:spPr>
          <a:xfrm>
            <a:off x="6994775" y="2157037"/>
            <a:ext cx="2117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Decentralized negotiation between vehicles to coordinate speed and sequence through V2V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No commands from higher hierarchical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Suboptimal </a:t>
            </a:r>
            <a:r>
              <a:rPr lang="en-GB" sz="1200" dirty="0"/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207928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8A5F46BE-0333-4305-A813-6C1B61CAD7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Introduction and motivation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xmlns="" id="{A7304A93-9637-B92F-F7FF-477159131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71550"/>
            <a:ext cx="8496944" cy="360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Cooperative i</a:t>
            </a:r>
            <a:r>
              <a:rPr lang="en-US" sz="1800" b="1" u="none" strike="noStrike" dirty="0">
                <a:ln>
                  <a:noFill/>
                </a:ln>
                <a:latin typeface="+mn-lt"/>
              </a:rPr>
              <a:t>ntersection management</a:t>
            </a:r>
            <a:endParaRPr lang="de-DE" dirty="0"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D857C04B-5FB9-B131-47CE-33412EF90B13}"/>
              </a:ext>
            </a:extLst>
          </p:cNvPr>
          <p:cNvSpPr txBox="1"/>
          <p:nvPr/>
        </p:nvSpPr>
        <p:spPr>
          <a:xfrm>
            <a:off x="323528" y="1304365"/>
            <a:ext cx="51628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ea typeface="SimSun" panose="02010600030101010101" pitchFamily="2" charset="-122"/>
              </a:rPr>
              <a:t>based on networked autonomous vehicles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creating and executing a (global) optimal sequence for road users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ABFD19DA-60C0-0D9E-D6AA-E6CF31B77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994" y="1203012"/>
            <a:ext cx="1114799" cy="11987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F33E7EBE-78E4-FD7C-66F6-FC62F4E9E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677" y="1289220"/>
            <a:ext cx="1099341" cy="107496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EAC20966-3047-D7B0-4934-D43C91A131C6}"/>
              </a:ext>
            </a:extLst>
          </p:cNvPr>
          <p:cNvSpPr txBox="1"/>
          <p:nvPr/>
        </p:nvSpPr>
        <p:spPr>
          <a:xfrm>
            <a:off x="468674" y="1869842"/>
            <a:ext cx="392990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Deficits of the current research: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 on </a:t>
            </a:r>
            <a:r>
              <a:rPr lang="en-GB" dirty="0"/>
              <a:t>the isolated single intersection</a:t>
            </a:r>
            <a:endParaRPr lang="de-DE" dirty="0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xmlns="" id="{154E3177-1496-E630-4DF3-7F5E4D05D0D7}"/>
              </a:ext>
            </a:extLst>
          </p:cNvPr>
          <p:cNvSpPr/>
          <p:nvPr/>
        </p:nvSpPr>
        <p:spPr>
          <a:xfrm>
            <a:off x="6332881" y="3163114"/>
            <a:ext cx="262218" cy="3832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xmlns="" id="{A2E40FA5-3700-C37B-6F91-B7A0CDA12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318" y="2511137"/>
            <a:ext cx="1865154" cy="182345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CB821A3D-B392-D7BF-056F-837D5F226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508" y="2437487"/>
            <a:ext cx="1865154" cy="1834496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40EB7769-483D-DF56-8274-6E6938DF0B03}"/>
              </a:ext>
            </a:extLst>
          </p:cNvPr>
          <p:cNvSpPr txBox="1"/>
          <p:nvPr/>
        </p:nvSpPr>
        <p:spPr>
          <a:xfrm>
            <a:off x="3854825" y="4258585"/>
            <a:ext cx="23705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area-wide cooperative intersection management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BB14F104-D252-898D-9F1E-5FAD12982E08}"/>
              </a:ext>
            </a:extLst>
          </p:cNvPr>
          <p:cNvSpPr txBox="1"/>
          <p:nvPr/>
        </p:nvSpPr>
        <p:spPr>
          <a:xfrm>
            <a:off x="6702635" y="4271983"/>
            <a:ext cx="23705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network-wide cooperative intersection management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xmlns="" id="{3C300FBA-31BB-D9EF-3890-C6B23E543424}"/>
              </a:ext>
            </a:extLst>
          </p:cNvPr>
          <p:cNvSpPr txBox="1"/>
          <p:nvPr/>
        </p:nvSpPr>
        <p:spPr>
          <a:xfrm>
            <a:off x="785475" y="2571750"/>
            <a:ext cx="324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vehicle's behaviors at the single intersection are interdependent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causality loops in the trajectory planning of the vehicles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resulting in no reasonable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developed under certain constraints and for specific application scenarios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0" name="Pfeil: nach oben gebogen 29">
            <a:extLst>
              <a:ext uri="{FF2B5EF4-FFF2-40B4-BE49-F238E27FC236}">
                <a16:creationId xmlns:a16="http://schemas.microsoft.com/office/drawing/2014/main" xmlns="" id="{3A64A4B4-E4C1-85A4-4676-B8B2A02685AF}"/>
              </a:ext>
            </a:extLst>
          </p:cNvPr>
          <p:cNvSpPr/>
          <p:nvPr/>
        </p:nvSpPr>
        <p:spPr>
          <a:xfrm rot="5400000">
            <a:off x="494114" y="2945318"/>
            <a:ext cx="330040" cy="415582"/>
          </a:xfrm>
          <a:prstGeom prst="bentUpArrow">
            <a:avLst>
              <a:gd name="adj1" fmla="val 26915"/>
              <a:gd name="adj2" fmla="val 26443"/>
              <a:gd name="adj3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35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25" grpId="0"/>
      <p:bldP spid="26" grpId="0"/>
      <p:bldP spid="27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8A5F46BE-0333-4305-A813-6C1B61CAD7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Methodology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xmlns="" id="{A7304A93-9637-B92F-F7FF-477159131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71550"/>
            <a:ext cx="8496944" cy="360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Mechatronic structuring</a:t>
            </a:r>
            <a:endParaRPr lang="de-DE" dirty="0"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315EF23C-3AFB-F0B9-5E00-45E41F481E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518" y="1218571"/>
            <a:ext cx="3843655" cy="3363404"/>
          </a:xfrm>
          <a:prstGeom prst="rect">
            <a:avLst/>
          </a:prstGeom>
          <a:noFill/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42B650A9-88D6-C00E-4EA2-8CA2D62B6DA7}"/>
              </a:ext>
            </a:extLst>
          </p:cNvPr>
          <p:cNvSpPr txBox="1"/>
          <p:nvPr/>
        </p:nvSpPr>
        <p:spPr>
          <a:xfrm>
            <a:off x="1772827" y="4161547"/>
            <a:ext cx="236934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</a:t>
            </a:r>
            <a:r>
              <a:rPr lang="en-GB" sz="12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echatronic</a:t>
            </a:r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F</a:t>
            </a:r>
            <a:r>
              <a:rPr lang="en-GB" sz="12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unction </a:t>
            </a:r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</a:t>
            </a:r>
            <a:r>
              <a:rPr lang="en-GB" sz="12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odule  </a:t>
            </a:r>
            <a:r>
              <a:rPr lang="de-DE" sz="1200" spc="-5" dirty="0">
                <a:latin typeface="Times New Roman" panose="02020603050405020304" pitchFamily="18" charset="0"/>
                <a:ea typeface="SimSun" panose="02010600030101010101" pitchFamily="2" charset="-122"/>
              </a:rPr>
              <a:t>(MFM)</a:t>
            </a:r>
            <a:endParaRPr lang="de-DE" sz="12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C4D0E3CF-D63E-862F-1539-3DF50E08350B}"/>
              </a:ext>
            </a:extLst>
          </p:cNvPr>
          <p:cNvSpPr txBox="1"/>
          <p:nvPr/>
        </p:nvSpPr>
        <p:spPr>
          <a:xfrm>
            <a:off x="1772827" y="3628420"/>
            <a:ext cx="236934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</a:t>
            </a:r>
            <a:r>
              <a:rPr lang="en-GB" sz="12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echatronic</a:t>
            </a:r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F</a:t>
            </a:r>
            <a:r>
              <a:rPr lang="en-GB" sz="12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unction </a:t>
            </a:r>
            <a:r>
              <a:rPr lang="en-GB" sz="1200" b="1" spc="-5" dirty="0">
                <a:latin typeface="Times New Roman" panose="02020603050405020304" pitchFamily="18" charset="0"/>
                <a:ea typeface="SimSun" panose="02010600030101010101" pitchFamily="2" charset="-122"/>
              </a:rPr>
              <a:t>G</a:t>
            </a:r>
            <a:r>
              <a:rPr lang="en-GB" sz="1200" spc="-5" dirty="0">
                <a:latin typeface="Times New Roman" panose="02020603050405020304" pitchFamily="18" charset="0"/>
                <a:ea typeface="SimSun" panose="02010600030101010101" pitchFamily="2" charset="-122"/>
              </a:rPr>
              <a:t>roup</a:t>
            </a:r>
            <a:r>
              <a:rPr lang="en-GB" sz="12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de-DE" sz="1200" spc="-5" dirty="0">
                <a:latin typeface="Times New Roman" panose="02020603050405020304" pitchFamily="18" charset="0"/>
                <a:ea typeface="SimSun" panose="02010600030101010101" pitchFamily="2" charset="-122"/>
              </a:rPr>
              <a:t>(MFG)</a:t>
            </a:r>
            <a:endParaRPr lang="de-DE" sz="12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C0FBC5F6-C482-8726-38AE-AAA795677728}"/>
              </a:ext>
            </a:extLst>
          </p:cNvPr>
          <p:cNvSpPr txBox="1"/>
          <p:nvPr/>
        </p:nvSpPr>
        <p:spPr>
          <a:xfrm>
            <a:off x="1772827" y="3125496"/>
            <a:ext cx="236934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</a:t>
            </a:r>
            <a:r>
              <a:rPr lang="en-GB" sz="12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utonomous</a:t>
            </a:r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M</a:t>
            </a:r>
            <a:r>
              <a:rPr lang="en-GB" sz="12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echatronic</a:t>
            </a:r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S</a:t>
            </a:r>
            <a:r>
              <a:rPr lang="en-GB" sz="12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ystem</a:t>
            </a:r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de-DE" sz="1200" spc="-5" dirty="0">
                <a:latin typeface="Times New Roman" panose="02020603050405020304" pitchFamily="18" charset="0"/>
                <a:ea typeface="SimSun" panose="02010600030101010101" pitchFamily="2" charset="-122"/>
              </a:rPr>
              <a:t>(AMS)</a:t>
            </a:r>
            <a:endParaRPr lang="de-DE" sz="12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DC37B7EC-4BD5-8B33-E76A-AAC086150613}"/>
              </a:ext>
            </a:extLst>
          </p:cNvPr>
          <p:cNvSpPr txBox="1"/>
          <p:nvPr/>
        </p:nvSpPr>
        <p:spPr>
          <a:xfrm>
            <a:off x="1772827" y="2544471"/>
            <a:ext cx="236934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</a:t>
            </a:r>
            <a:r>
              <a:rPr lang="en-GB" sz="12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ross-linked </a:t>
            </a:r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</a:t>
            </a:r>
            <a:r>
              <a:rPr lang="en-GB" sz="12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echatronic</a:t>
            </a:r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S</a:t>
            </a:r>
            <a:r>
              <a:rPr lang="en-GB" sz="12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ystem</a:t>
            </a:r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de-DE" sz="1200" spc="-5" dirty="0">
                <a:latin typeface="Times New Roman" panose="02020603050405020304" pitchFamily="18" charset="0"/>
                <a:ea typeface="SimSun" panose="02010600030101010101" pitchFamily="2" charset="-122"/>
              </a:rPr>
              <a:t>(CMS)</a:t>
            </a:r>
            <a:endParaRPr lang="de-DE" sz="12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8ABA5689-C1B7-8D20-05BD-D12424DF0F41}"/>
              </a:ext>
            </a:extLst>
          </p:cNvPr>
          <p:cNvSpPr txBox="1"/>
          <p:nvPr/>
        </p:nvSpPr>
        <p:spPr>
          <a:xfrm>
            <a:off x="1772827" y="1831344"/>
            <a:ext cx="236934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</a:t>
            </a:r>
            <a:r>
              <a:rPr lang="en-GB" sz="12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utonomous</a:t>
            </a:r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F</a:t>
            </a:r>
            <a:r>
              <a:rPr lang="en-GB" sz="12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unction</a:t>
            </a:r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G</a:t>
            </a:r>
            <a:r>
              <a:rPr lang="en-GB" sz="12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roup</a:t>
            </a:r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de-DE" sz="1200" spc="-5" dirty="0">
                <a:latin typeface="Times New Roman" panose="02020603050405020304" pitchFamily="18" charset="0"/>
                <a:ea typeface="SimSun" panose="02010600030101010101" pitchFamily="2" charset="-122"/>
              </a:rPr>
              <a:t>(AFG)</a:t>
            </a:r>
            <a:endParaRPr lang="de-DE" sz="12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7A549344-F864-7147-039D-CB2EBC6C93F9}"/>
              </a:ext>
            </a:extLst>
          </p:cNvPr>
          <p:cNvSpPr txBox="1"/>
          <p:nvPr/>
        </p:nvSpPr>
        <p:spPr>
          <a:xfrm>
            <a:off x="1772827" y="1246500"/>
            <a:ext cx="236934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</a:t>
            </a:r>
            <a:r>
              <a:rPr lang="en-GB" sz="12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ross-linked </a:t>
            </a:r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</a:t>
            </a:r>
            <a:r>
              <a:rPr lang="en-GB" sz="12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unction</a:t>
            </a:r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G</a:t>
            </a:r>
            <a:r>
              <a:rPr lang="en-GB" sz="12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roup</a:t>
            </a:r>
            <a:r>
              <a:rPr lang="en-GB" sz="1200" b="1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de-DE" sz="1200" spc="-5" dirty="0">
                <a:latin typeface="Times New Roman" panose="02020603050405020304" pitchFamily="18" charset="0"/>
                <a:ea typeface="SimSun" panose="02010600030101010101" pitchFamily="2" charset="-122"/>
              </a:rPr>
              <a:t>(CFG)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034451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8A5F46BE-0333-4305-A813-6C1B61CAD7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Development of the decentralized cooperative intersection management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C431A60B-66FD-C4EF-E147-F39313E441BA}"/>
              </a:ext>
            </a:extLst>
          </p:cNvPr>
          <p:cNvSpPr txBox="1"/>
          <p:nvPr/>
        </p:nvSpPr>
        <p:spPr>
          <a:xfrm>
            <a:off x="315345" y="1230808"/>
            <a:ext cx="55806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Definition of the general 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Optimization traffic throughput </a:t>
            </a:r>
            <a:r>
              <a:rPr lang="de-DE" dirty="0"/>
              <a:t>and </a:t>
            </a:r>
            <a:r>
              <a:rPr lang="en-US" dirty="0"/>
              <a:t>guarantee  proactive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universality of the intersection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real-time capability and reliability of the intersection management 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xmlns="" id="{A1FBA860-4787-FFBE-BCC4-D5E4E3AD1300}"/>
              </a:ext>
            </a:extLst>
          </p:cNvPr>
          <p:cNvSpPr/>
          <p:nvPr/>
        </p:nvSpPr>
        <p:spPr>
          <a:xfrm>
            <a:off x="576772" y="2404418"/>
            <a:ext cx="323850" cy="361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A0B47D5A-C524-558F-A0E2-9D142B259832}"/>
              </a:ext>
            </a:extLst>
          </p:cNvPr>
          <p:cNvSpPr txBox="1"/>
          <p:nvPr/>
        </p:nvSpPr>
        <p:spPr>
          <a:xfrm>
            <a:off x="999862" y="2232416"/>
            <a:ext cx="500062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Derivation the specific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potential conflicts must be identified early and avoided.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technical constraints regarding the dynamic and kinetic driving behaviors and legal limitations must be observed.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data structure of the information must be uniform.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  <a:endParaRPr lang="de-DE" dirty="0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xmlns="" id="{82D0BF73-930A-6F59-D8D6-B8C457634436}"/>
              </a:ext>
            </a:extLst>
          </p:cNvPr>
          <p:cNvGrpSpPr/>
          <p:nvPr/>
        </p:nvGrpSpPr>
        <p:grpSpPr>
          <a:xfrm>
            <a:off x="405572" y="1306399"/>
            <a:ext cx="7738566" cy="3190862"/>
            <a:chOff x="315346" y="1468560"/>
            <a:chExt cx="8342880" cy="3452503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xmlns="" id="{E4E8C539-0943-23EE-C286-26E1AE1D7904}"/>
                </a:ext>
              </a:extLst>
            </p:cNvPr>
            <p:cNvSpPr/>
            <p:nvPr/>
          </p:nvSpPr>
          <p:spPr>
            <a:xfrm>
              <a:off x="315346" y="1475096"/>
              <a:ext cx="8342880" cy="34459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xmlns="" id="{AD921300-5926-0695-B130-A14CC6493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355" y="1468560"/>
              <a:ext cx="6459990" cy="345250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4620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8A5F46BE-0333-4305-A813-6C1B61CAD7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Function validation via </a:t>
            </a:r>
            <a:r>
              <a:rPr lang="en-US" dirty="0" err="1">
                <a:latin typeface="+mn-lt"/>
              </a:rPr>
              <a:t>MiL</a:t>
            </a:r>
            <a:r>
              <a:rPr lang="en-US" dirty="0">
                <a:latin typeface="+mn-lt"/>
              </a:rPr>
              <a:t>-Simulations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xmlns="" id="{33863E67-903C-3320-BB09-6B95A89DC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71550"/>
            <a:ext cx="8496944" cy="360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Simulation scenario</a:t>
            </a:r>
            <a:endParaRPr lang="de-DE" dirty="0"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B5D392AA-5A2F-E8B0-64A3-BCEACDFC0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387" y="1229302"/>
            <a:ext cx="2180941" cy="16386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le 6">
                <a:extLst>
                  <a:ext uri="{FF2B5EF4-FFF2-40B4-BE49-F238E27FC236}">
                    <a16:creationId xmlns:a16="http://schemas.microsoft.com/office/drawing/2014/main" xmlns="" id="{4A928136-3BC6-4AB3-E6A1-68539E71AE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073307"/>
                  </p:ext>
                </p:extLst>
              </p:nvPr>
            </p:nvGraphicFramePr>
            <p:xfrm>
              <a:off x="5322627" y="2965753"/>
              <a:ext cx="3773606" cy="1645920"/>
            </p:xfrm>
            <a:graphic>
              <a:graphicData uri="http://schemas.openxmlformats.org/drawingml/2006/table">
                <a:tbl>
                  <a:tblPr firstRow="1" firstCol="1" bandRow="1">
                    <a:tableStyleId>{3B4B98B0-60AC-42C2-AFA5-B58CD77FA1E5}</a:tableStyleId>
                  </a:tblPr>
                  <a:tblGrid>
                    <a:gridCol w="2827091">
                      <a:extLst>
                        <a:ext uri="{9D8B030D-6E8A-4147-A177-3AD203B41FA5}">
                          <a16:colId xmlns:a16="http://schemas.microsoft.com/office/drawing/2014/main" xmlns="" val="2327205422"/>
                        </a:ext>
                      </a:extLst>
                    </a:gridCol>
                    <a:gridCol w="946515">
                      <a:extLst>
                        <a:ext uri="{9D8B030D-6E8A-4147-A177-3AD203B41FA5}">
                          <a16:colId xmlns:a16="http://schemas.microsoft.com/office/drawing/2014/main" xmlns="" val="2200913337"/>
                        </a:ext>
                      </a:extLst>
                    </a:gridCol>
                  </a:tblGrid>
                  <a:tr h="12213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effectLst/>
                            </a:rPr>
                            <a:t>Intersection</a:t>
                          </a:r>
                          <a:endParaRPr lang="de-DE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717571653"/>
                      </a:ext>
                    </a:extLst>
                  </a:tr>
                  <a:tr h="12213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effectLst/>
                            </a:rPr>
                            <a:t>Width of the lane [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]</a:t>
                          </a:r>
                          <a:endParaRPr lang="de-DE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effectLst/>
                            </a:rPr>
                            <a:t>4 </a:t>
                          </a:r>
                          <a:endParaRPr lang="de-DE" sz="12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3850844581"/>
                      </a:ext>
                    </a:extLst>
                  </a:tr>
                  <a:tr h="12213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effectLst/>
                            </a:rPr>
                            <a:t>Width of the conflict zone [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]</a:t>
                          </a:r>
                          <a:endParaRPr lang="de-DE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effectLst/>
                            </a:rPr>
                            <a:t>24</a:t>
                          </a:r>
                          <a:endParaRPr lang="de-DE" sz="12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97267340"/>
                      </a:ext>
                    </a:extLst>
                  </a:tr>
                  <a:tr h="12213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effectLst/>
                            </a:rPr>
                            <a:t>Vehicle model</a:t>
                          </a:r>
                          <a:endParaRPr lang="de-DE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4139614768"/>
                      </a:ext>
                    </a:extLst>
                  </a:tr>
                  <a:tr h="12213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effectLst/>
                            </a:rPr>
                            <a:t>Vehicle length [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]</a:t>
                          </a:r>
                          <a:endParaRPr lang="de-DE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effectLst/>
                            </a:rPr>
                            <a:t>4 </a:t>
                          </a:r>
                          <a:endParaRPr lang="de-DE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3467401484"/>
                      </a:ext>
                    </a:extLst>
                  </a:tr>
                  <a:tr h="12213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effectLst/>
                            </a:rPr>
                            <a:t>Width of the vehicle [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]</a:t>
                          </a:r>
                          <a:endParaRPr lang="de-DE" sz="12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effectLst/>
                            </a:rPr>
                            <a:t>1,9 </a:t>
                          </a:r>
                          <a:endParaRPr lang="de-DE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552958631"/>
                      </a:ext>
                    </a:extLst>
                  </a:tr>
                  <a:tr h="12487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effectLst/>
                            </a:rPr>
                            <a:t>Max. Acceleration [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de-DE" sz="1200" i="1"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]</a:t>
                          </a:r>
                          <a:endParaRPr lang="de-DE" sz="12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effectLst/>
                            </a:rPr>
                            <a:t>4,5</a:t>
                          </a:r>
                          <a:endParaRPr lang="de-DE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805862157"/>
                      </a:ext>
                    </a:extLst>
                  </a:tr>
                  <a:tr h="12487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effectLst/>
                            </a:rPr>
                            <a:t>Max. Brake [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de-DE" sz="1200" i="1"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]</a:t>
                          </a:r>
                          <a:endParaRPr lang="de-DE" sz="12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effectLst/>
                            </a:rPr>
                            <a:t>10 </a:t>
                          </a:r>
                          <a:endParaRPr lang="de-DE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4272471787"/>
                      </a:ext>
                    </a:extLst>
                  </a:tr>
                  <a:tr h="12213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effectLst/>
                            </a:rPr>
                            <a:t>Max. Velocity [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km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]</a:t>
                          </a:r>
                          <a:endParaRPr lang="de-DE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effectLst/>
                            </a:rPr>
                            <a:t>50</a:t>
                          </a:r>
                          <a:endParaRPr lang="de-DE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30568192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le 6">
                <a:extLst>
                  <a:ext uri="{FF2B5EF4-FFF2-40B4-BE49-F238E27FC236}">
                    <a16:creationId xmlns:a16="http://schemas.microsoft.com/office/drawing/2014/main" id="{4A928136-3BC6-4AB3-E6A1-68539E71AE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073307"/>
                  </p:ext>
                </p:extLst>
              </p:nvPr>
            </p:nvGraphicFramePr>
            <p:xfrm>
              <a:off x="5322627" y="2965753"/>
              <a:ext cx="3773606" cy="1654176"/>
            </p:xfrm>
            <a:graphic>
              <a:graphicData uri="http://schemas.openxmlformats.org/drawingml/2006/table">
                <a:tbl>
                  <a:tblPr firstRow="1" firstCol="1" bandRow="1">
                    <a:tableStyleId>{3B4B98B0-60AC-42C2-AFA5-B58CD77FA1E5}</a:tableStyleId>
                  </a:tblPr>
                  <a:tblGrid>
                    <a:gridCol w="2827091">
                      <a:extLst>
                        <a:ext uri="{9D8B030D-6E8A-4147-A177-3AD203B41FA5}">
                          <a16:colId xmlns:a16="http://schemas.microsoft.com/office/drawing/2014/main" val="2327205422"/>
                        </a:ext>
                      </a:extLst>
                    </a:gridCol>
                    <a:gridCol w="946515">
                      <a:extLst>
                        <a:ext uri="{9D8B030D-6E8A-4147-A177-3AD203B41FA5}">
                          <a16:colId xmlns:a16="http://schemas.microsoft.com/office/drawing/2014/main" val="2200913337"/>
                        </a:ext>
                      </a:extLst>
                    </a:gridCol>
                  </a:tblGrid>
                  <a:tr h="18288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effectLst/>
                            </a:rPr>
                            <a:t>Intersection</a:t>
                          </a:r>
                          <a:endParaRPr lang="de-DE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7571653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t="-120000" r="-33836" b="-7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effectLst/>
                            </a:rPr>
                            <a:t>4 </a:t>
                          </a:r>
                          <a:endParaRPr lang="de-DE" sz="12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50844581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t="-220000" r="-33836" b="-6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effectLst/>
                            </a:rPr>
                            <a:t>24</a:t>
                          </a:r>
                          <a:endParaRPr lang="de-DE" sz="12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7267340"/>
                      </a:ext>
                    </a:extLst>
                  </a:tr>
                  <a:tr h="18288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effectLst/>
                            </a:rPr>
                            <a:t>Vehicle model</a:t>
                          </a:r>
                          <a:endParaRPr lang="de-DE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39614768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t="-420000" r="-33836" b="-4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effectLst/>
                            </a:rPr>
                            <a:t>4 </a:t>
                          </a:r>
                          <a:endParaRPr lang="de-DE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67401484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t="-520000" r="-33836" b="-3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effectLst/>
                            </a:rPr>
                            <a:t>1,9 </a:t>
                          </a:r>
                          <a:endParaRPr lang="de-DE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52958631"/>
                      </a:ext>
                    </a:extLst>
                  </a:tr>
                  <a:tr h="187008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t="-600000" r="-33836" b="-2483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effectLst/>
                            </a:rPr>
                            <a:t>4,5</a:t>
                          </a:r>
                          <a:endParaRPr lang="de-DE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05862157"/>
                      </a:ext>
                    </a:extLst>
                  </a:tr>
                  <a:tr h="187008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t="-700000" r="-33836" b="-1483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effectLst/>
                            </a:rPr>
                            <a:t>10 </a:t>
                          </a:r>
                          <a:endParaRPr lang="de-DE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72471787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t="-826667" r="-33836" b="-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effectLst/>
                            </a:rPr>
                            <a:t>50</a:t>
                          </a:r>
                          <a:endParaRPr lang="de-DE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568192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10D900FA-8A82-01DB-9296-022DA81C7757}"/>
              </a:ext>
            </a:extLst>
          </p:cNvPr>
          <p:cNvSpPr txBox="1"/>
          <p:nvPr/>
        </p:nvSpPr>
        <p:spPr>
          <a:xfrm>
            <a:off x="196347" y="1229302"/>
            <a:ext cx="6359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Test case 1: Single intersection with regular traffic volume in all entry directions</a:t>
            </a:r>
            <a:endParaRPr lang="de-DE" sz="1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xmlns="" id="{7554BCC8-DFDD-B1D6-12E8-7751F6AFC359}"/>
                  </a:ext>
                </a:extLst>
              </p:cNvPr>
              <p:cNvSpPr txBox="1"/>
              <p:nvPr/>
            </p:nvSpPr>
            <p:spPr>
              <a:xfrm>
                <a:off x="208327" y="1450270"/>
                <a:ext cx="516248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Low traffic intensity: </a:t>
                </a:r>
                <a14:m>
                  <m:oMath xmlns:m="http://schemas.openxmlformats.org/officeDocument/2006/math">
                    <m:r>
                      <a:rPr lang="en-US" sz="120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sz="1200" dirty="0"/>
                  <a:t> 1000 vehicles/h</a:t>
                </a: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Medium traffic intensity</a:t>
                </a:r>
                <a:r>
                  <a:rPr lang="en-GB" sz="1200" dirty="0"/>
                  <a:t>: 1000 </a:t>
                </a:r>
                <a:r>
                  <a:rPr lang="en-US" sz="1200" dirty="0"/>
                  <a:t>vehicles/h </a:t>
                </a:r>
                <a:r>
                  <a:rPr lang="en-GB" sz="1200" dirty="0"/>
                  <a:t>-2600 </a:t>
                </a:r>
                <a:r>
                  <a:rPr lang="en-US" sz="1200" dirty="0"/>
                  <a:t>vehicles/h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High traffic intensity: </a:t>
                </a:r>
                <a14:m>
                  <m:oMath xmlns:m="http://schemas.openxmlformats.org/officeDocument/2006/math">
                    <m:r>
                      <a:rPr lang="en-US" sz="120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1200" dirty="0"/>
                  <a:t> 2600 vehicles/h</a:t>
                </a:r>
                <a:endParaRPr lang="de-DE" sz="1200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7554BCC8-DFDD-B1D6-12E8-7751F6AFC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27" y="1450270"/>
                <a:ext cx="5162485" cy="646331"/>
              </a:xfrm>
              <a:prstGeom prst="rect">
                <a:avLst/>
              </a:prstGeom>
              <a:blipFill>
                <a:blip r:embed="rId5"/>
                <a:stretch>
                  <a:fillRect t="-943" b="-66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CA8A588F-2897-AE95-3F40-E54511225092}"/>
              </a:ext>
            </a:extLst>
          </p:cNvPr>
          <p:cNvSpPr txBox="1"/>
          <p:nvPr/>
        </p:nvSpPr>
        <p:spPr>
          <a:xfrm>
            <a:off x="196346" y="2109659"/>
            <a:ext cx="6359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Test case 2: Single intersection with irregular traffic volume in entry directions</a:t>
            </a:r>
            <a:endParaRPr lang="de-DE" sz="12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FECF6779-2FCC-369E-CE6A-7F1F335DD93D}"/>
              </a:ext>
            </a:extLst>
          </p:cNvPr>
          <p:cNvSpPr txBox="1"/>
          <p:nvPr/>
        </p:nvSpPr>
        <p:spPr>
          <a:xfrm>
            <a:off x="381071" y="2386149"/>
            <a:ext cx="58803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Traffic intensity in east-west direction </a:t>
            </a:r>
            <a:r>
              <a:rPr lang="de-DE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= </a:t>
            </a:r>
            <a:r>
              <a:rPr lang="de-DE" sz="1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de-DE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* </a:t>
            </a:r>
            <a:r>
              <a:rPr lang="en-US" sz="1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Traffic intensity in north-south direction</a:t>
            </a:r>
            <a:endParaRPr lang="de-DE" sz="12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5DCA5D71-AD52-1D6D-4717-0B8C68E1FB7F}"/>
              </a:ext>
            </a:extLst>
          </p:cNvPr>
          <p:cNvSpPr txBox="1"/>
          <p:nvPr/>
        </p:nvSpPr>
        <p:spPr>
          <a:xfrm>
            <a:off x="186563" y="2626988"/>
            <a:ext cx="3874327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Test case 3: Road network with four intersections</a:t>
            </a:r>
            <a:endParaRPr lang="de-DE" sz="1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xmlns="" id="{95C7D220-5853-E646-7AA5-231450E46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501" y="2891862"/>
            <a:ext cx="3548849" cy="184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3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-Design">
  <a:themeElements>
    <a:clrScheme name="Ostfali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FF1F7F"/>
      </a:accent2>
      <a:accent3>
        <a:srgbClr val="33CCCC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1042</Words>
  <Application>Microsoft Office PowerPoint</Application>
  <PresentationFormat>On-screen Show (16:9)</PresentationFormat>
  <Paragraphs>185</Paragraphs>
  <Slides>17</Slides>
  <Notes>16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Office-Design</vt:lpstr>
      <vt:lpstr>Decentralized Cooperative Intersection Management Based on Connected Autonomous Vehicles for Urban Unsignalized Intersections</vt:lpstr>
      <vt:lpstr>PowerPoint Presentation</vt:lpstr>
      <vt:lpstr>Agenda</vt:lpstr>
      <vt:lpstr>PowerPoint Presentation</vt:lpstr>
      <vt:lpstr>Cooperative intersection management</vt:lpstr>
      <vt:lpstr>Cooperative intersection management</vt:lpstr>
      <vt:lpstr>Mechatronic structuring</vt:lpstr>
      <vt:lpstr>PowerPoint Presentation</vt:lpstr>
      <vt:lpstr>Simulation scenario</vt:lpstr>
      <vt:lpstr>Analysis of the simulation results</vt:lpstr>
      <vt:lpstr>Analysis of the simulation results</vt:lpstr>
      <vt:lpstr>Analysis of the simulation results</vt:lpstr>
      <vt:lpstr>Analysis of the simulation results</vt:lpstr>
      <vt:lpstr>Analysis of the simulation results</vt:lpstr>
      <vt:lpstr>PowerPoint Presentation</vt:lpstr>
      <vt:lpstr>Decentralized Cooperative Intersection Management Based on Connected Autonomous Vehicles for Urban Unsignalized Intersections</vt:lpstr>
      <vt:lpstr>Analysis of the simulation results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lastModifiedBy>owner</cp:lastModifiedBy>
  <cp:revision>430</cp:revision>
  <dcterms:created xsi:type="dcterms:W3CDTF">2017-03-14T14:25:27Z</dcterms:created>
  <dcterms:modified xsi:type="dcterms:W3CDTF">2023-04-24T03:55:47Z</dcterms:modified>
</cp:coreProperties>
</file>