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92" r:id="rId2"/>
    <p:sldId id="326" r:id="rId3"/>
    <p:sldId id="327" r:id="rId4"/>
    <p:sldId id="277" r:id="rId5"/>
    <p:sldId id="328" r:id="rId6"/>
    <p:sldId id="325" r:id="rId7"/>
    <p:sldId id="288" r:id="rId8"/>
    <p:sldId id="323" r:id="rId9"/>
    <p:sldId id="289" r:id="rId10"/>
    <p:sldId id="318" r:id="rId11"/>
    <p:sldId id="321" r:id="rId12"/>
    <p:sldId id="319" r:id="rId13"/>
    <p:sldId id="306"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u" initials="M" lastIdx="14" clrIdx="0">
    <p:extLst>
      <p:ext uri="{19B8F6BF-5375-455C-9EA6-DF929625EA0E}">
        <p15:presenceInfo xmlns:p15="http://schemas.microsoft.com/office/powerpoint/2012/main" userId="Miku" providerId="None"/>
      </p:ext>
    </p:extLst>
  </p:cmAuthor>
  <p:cmAuthor id="2" name="Amada Chisato" initials="AC" lastIdx="25" clrIdx="1">
    <p:extLst>
      <p:ext uri="{19B8F6BF-5375-455C-9EA6-DF929625EA0E}">
        <p15:presenceInfo xmlns:p15="http://schemas.microsoft.com/office/powerpoint/2012/main" userId="4df779b760cad1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99F2"/>
    <a:srgbClr val="EF6B64"/>
    <a:srgbClr val="70AB73"/>
    <a:srgbClr val="FFA9A9"/>
    <a:srgbClr val="BAC9EF"/>
    <a:srgbClr val="5D82CB"/>
    <a:srgbClr val="F7AC57"/>
    <a:srgbClr val="B163EB"/>
    <a:srgbClr val="F1D47D"/>
    <a:srgbClr val="EFD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88" autoAdjust="0"/>
    <p:restoredTop sz="82398" autoAdjust="0"/>
  </p:normalViewPr>
  <p:slideViewPr>
    <p:cSldViewPr snapToGrid="0">
      <p:cViewPr varScale="1">
        <p:scale>
          <a:sx n="66" d="100"/>
          <a:sy n="66" d="100"/>
        </p:scale>
        <p:origin x="184" y="936"/>
      </p:cViewPr>
      <p:guideLst/>
    </p:cSldViewPr>
  </p:slideViewPr>
  <p:notesTextViewPr>
    <p:cViewPr>
      <p:scale>
        <a:sx n="90" d="100"/>
        <a:sy n="90" d="100"/>
      </p:scale>
      <p:origin x="0" y="0"/>
    </p:cViewPr>
  </p:notesTextViewPr>
  <p:notesViewPr>
    <p:cSldViewPr snapToGrid="0">
      <p:cViewPr varScale="1">
        <p:scale>
          <a:sx n="65" d="100"/>
          <a:sy n="65" d="100"/>
        </p:scale>
        <p:origin x="3154"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0932C-CEE3-4448-9537-6BFB79877938}" type="datetimeFigureOut">
              <a:rPr kumimoji="1" lang="ja-JP" altLang="en-US" smtClean="0"/>
              <a:t>2024/5/28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F6125-0E46-492A-95AF-1D7F393FC9FF}" type="slidenum">
              <a:rPr kumimoji="1" lang="ja-JP" altLang="en-US" smtClean="0"/>
              <a:t>‹#›</a:t>
            </a:fld>
            <a:endParaRPr kumimoji="1" lang="ja-JP" altLang="en-US"/>
          </a:p>
        </p:txBody>
      </p:sp>
    </p:spTree>
    <p:extLst>
      <p:ext uri="{BB962C8B-B14F-4D97-AF65-F5344CB8AC3E}">
        <p14:creationId xmlns:p14="http://schemas.microsoft.com/office/powerpoint/2010/main" val="35972272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Thank you Mr. chair person for my introduction.</a:t>
            </a:r>
          </a:p>
          <a:p>
            <a:r>
              <a:rPr kumimoji="1" lang="en-US" altLang="ja-JP" dirty="0"/>
              <a:t>I’m </a:t>
            </a:r>
            <a:r>
              <a:rPr kumimoji="1" lang="en-US" altLang="ja-JP" dirty="0" err="1"/>
              <a:t>Miku</a:t>
            </a:r>
            <a:r>
              <a:rPr kumimoji="1" lang="en-US" altLang="ja-JP" dirty="0"/>
              <a:t> Shimizu from the university of electro-communications, </a:t>
            </a:r>
          </a:p>
          <a:p>
            <a:endParaRPr kumimoji="1" lang="en-US" altLang="ja-JP" dirty="0"/>
          </a:p>
          <a:p>
            <a:r>
              <a:rPr kumimoji="1" lang="en-US" altLang="ja-JP" dirty="0"/>
              <a:t>In my presentation, I’m going to report on ~</a:t>
            </a:r>
            <a:endParaRPr kumimoji="1" lang="ja-JP" altLang="en-US"/>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1</a:t>
            </a:fld>
            <a:endParaRPr kumimoji="1" lang="ja-JP" altLang="en-US"/>
          </a:p>
        </p:txBody>
      </p:sp>
    </p:spTree>
    <p:extLst>
      <p:ext uri="{BB962C8B-B14F-4D97-AF65-F5344CB8AC3E}">
        <p14:creationId xmlns:p14="http://schemas.microsoft.com/office/powerpoint/2010/main" val="1796408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Thus, the proposed method makes it easier to see the correspondence between the distribution of pixels and the time-series changes in R-B values.</a:t>
            </a:r>
            <a:endParaRPr kumimoji="1" lang="en-US" altLang="ja-JP" dirty="0"/>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10</a:t>
            </a:fld>
            <a:endParaRPr kumimoji="1" lang="ja-JP" altLang="en-US"/>
          </a:p>
        </p:txBody>
      </p:sp>
    </p:spTree>
    <p:extLst>
      <p:ext uri="{BB962C8B-B14F-4D97-AF65-F5344CB8AC3E}">
        <p14:creationId xmlns:p14="http://schemas.microsoft.com/office/powerpoint/2010/main" val="811298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 altLang="ja-JP" dirty="0"/>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11</a:t>
            </a:fld>
            <a:endParaRPr kumimoji="1" lang="ja-JP" altLang="en-US"/>
          </a:p>
        </p:txBody>
      </p:sp>
    </p:spTree>
    <p:extLst>
      <p:ext uri="{BB962C8B-B14F-4D97-AF65-F5344CB8AC3E}">
        <p14:creationId xmlns:p14="http://schemas.microsoft.com/office/powerpoint/2010/main" val="105432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12</a:t>
            </a:fld>
            <a:endParaRPr kumimoji="1" lang="ja-JP" altLang="en-US"/>
          </a:p>
        </p:txBody>
      </p:sp>
    </p:spTree>
    <p:extLst>
      <p:ext uri="{BB962C8B-B14F-4D97-AF65-F5344CB8AC3E}">
        <p14:creationId xmlns:p14="http://schemas.microsoft.com/office/powerpoint/2010/main" val="322866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13</a:t>
            </a:fld>
            <a:endParaRPr kumimoji="1" lang="ja-JP" altLang="en-US"/>
          </a:p>
        </p:txBody>
      </p:sp>
    </p:spTree>
    <p:extLst>
      <p:ext uri="{BB962C8B-B14F-4D97-AF65-F5344CB8AC3E}">
        <p14:creationId xmlns:p14="http://schemas.microsoft.com/office/powerpoint/2010/main" val="311369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2</a:t>
            </a:fld>
            <a:endParaRPr kumimoji="1" lang="ja-JP" altLang="en-US"/>
          </a:p>
        </p:txBody>
      </p:sp>
    </p:spTree>
    <p:extLst>
      <p:ext uri="{BB962C8B-B14F-4D97-AF65-F5344CB8AC3E}">
        <p14:creationId xmlns:p14="http://schemas.microsoft.com/office/powerpoint/2010/main" val="128507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3</a:t>
            </a:fld>
            <a:endParaRPr kumimoji="1" lang="ja-JP" altLang="en-US"/>
          </a:p>
        </p:txBody>
      </p:sp>
    </p:spTree>
    <p:extLst>
      <p:ext uri="{BB962C8B-B14F-4D97-AF65-F5344CB8AC3E}">
        <p14:creationId xmlns:p14="http://schemas.microsoft.com/office/powerpoint/2010/main" val="2807938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In recent years, visualization of fatigue and stress has attracted increasing attention for its usefulness in improving quality of life, such as increasing efficiency in work and personal life.</a:t>
            </a:r>
          </a:p>
          <a:p>
            <a:endParaRPr kumimoji="1" lang="en" altLang="ja-JP" dirty="0"/>
          </a:p>
          <a:p>
            <a:r>
              <a:rPr kumimoji="1" lang="en" altLang="ja-JP" dirty="0"/>
              <a:t>As a method for measuring stress, previous studies have observed autonomic nervous activity derived from peripheral blood vessels, which can be an indicator of stress, by looking at temperature changes in the nasal region during continuity mental workload. This suggested the possibility of autonomic nervous activity estimation by focusing on nasal skin temperature. However, this method uses infrared thermography, which is expensive and difficult for anyone to use easily, making it impractical.</a:t>
            </a:r>
            <a:endParaRPr kumimoji="1" lang="ja-JP" altLang="en-US" dirty="0"/>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4</a:t>
            </a:fld>
            <a:endParaRPr kumimoji="1" lang="ja-JP" altLang="en-US"/>
          </a:p>
        </p:txBody>
      </p:sp>
    </p:spTree>
    <p:extLst>
      <p:ext uri="{BB962C8B-B14F-4D97-AF65-F5344CB8AC3E}">
        <p14:creationId xmlns:p14="http://schemas.microsoft.com/office/powerpoint/2010/main" val="19744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5</a:t>
            </a:fld>
            <a:endParaRPr kumimoji="1" lang="ja-JP" altLang="en-US"/>
          </a:p>
        </p:txBody>
      </p:sp>
    </p:spTree>
    <p:extLst>
      <p:ext uri="{BB962C8B-B14F-4D97-AF65-F5344CB8AC3E}">
        <p14:creationId xmlns:p14="http://schemas.microsoft.com/office/powerpoint/2010/main" val="4209828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6</a:t>
            </a:fld>
            <a:endParaRPr kumimoji="1" lang="ja-JP" altLang="en-US"/>
          </a:p>
        </p:txBody>
      </p:sp>
    </p:spTree>
    <p:extLst>
      <p:ext uri="{BB962C8B-B14F-4D97-AF65-F5344CB8AC3E}">
        <p14:creationId xmlns:p14="http://schemas.microsoft.com/office/powerpoint/2010/main" val="400968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 altLang="ja-JP" dirty="0"/>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7</a:t>
            </a:fld>
            <a:endParaRPr kumimoji="1" lang="ja-JP" altLang="en-US"/>
          </a:p>
        </p:txBody>
      </p:sp>
    </p:spTree>
    <p:extLst>
      <p:ext uri="{BB962C8B-B14F-4D97-AF65-F5344CB8AC3E}">
        <p14:creationId xmlns:p14="http://schemas.microsoft.com/office/powerpoint/2010/main" val="1296579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 altLang="ja-JP" dirty="0"/>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8</a:t>
            </a:fld>
            <a:endParaRPr kumimoji="1" lang="ja-JP" altLang="en-US"/>
          </a:p>
        </p:txBody>
      </p:sp>
    </p:spTree>
    <p:extLst>
      <p:ext uri="{BB962C8B-B14F-4D97-AF65-F5344CB8AC3E}">
        <p14:creationId xmlns:p14="http://schemas.microsoft.com/office/powerpoint/2010/main" val="386356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C34F6125-0E46-492A-95AF-1D7F393FC9FF}" type="slidenum">
              <a:rPr kumimoji="1" lang="ja-JP" altLang="en-US" smtClean="0"/>
              <a:t>9</a:t>
            </a:fld>
            <a:endParaRPr kumimoji="1" lang="ja-JP" altLang="en-US"/>
          </a:p>
        </p:txBody>
      </p:sp>
    </p:spTree>
    <p:extLst>
      <p:ext uri="{BB962C8B-B14F-4D97-AF65-F5344CB8AC3E}">
        <p14:creationId xmlns:p14="http://schemas.microsoft.com/office/powerpoint/2010/main" val="62105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B5C71D2-4F48-45E7-8033-17009B18277D}" type="datetime1">
              <a:rPr kumimoji="1" lang="ja-JP" altLang="en-US" smtClean="0"/>
              <a:t>2024/5/28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2689031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AB09753-1D16-4AE1-AABC-552EA278545D}" type="datetime1">
              <a:rPr kumimoji="1" lang="ja-JP" altLang="en-US" smtClean="0"/>
              <a:t>2024/5/28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14930228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C69B45-A43D-4F9C-BBDF-DBB5E3CB060B}" type="datetime1">
              <a:rPr kumimoji="1" lang="ja-JP" altLang="en-US" smtClean="0"/>
              <a:t>2024/5/28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3326316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0A347D-A850-46B8-8599-DE518EF4CAA9}" type="datetime1">
              <a:rPr kumimoji="1" lang="ja-JP" altLang="en-US" smtClean="0"/>
              <a:t>2024/5/28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338712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0212F0E-3C9F-498B-AB43-4DF25E30DCCE}" type="datetime1">
              <a:rPr kumimoji="1" lang="ja-JP" altLang="en-US" smtClean="0"/>
              <a:t>2024/5/28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397037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0C4C1E5-7337-4C73-A1A0-A587B8DDDA79}" type="datetime1">
              <a:rPr kumimoji="1" lang="ja-JP" altLang="en-US" smtClean="0"/>
              <a:t>2024/5/28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1392961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6B66285-556D-40CB-B8F3-077B8D49F6FC}" type="datetime1">
              <a:rPr kumimoji="1" lang="ja-JP" altLang="en-US" smtClean="0"/>
              <a:t>2024/5/28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3149322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894066D-AA1C-4AF9-A733-EB6B673A9AEC}" type="datetime1">
              <a:rPr kumimoji="1" lang="ja-JP" altLang="en-US" smtClean="0"/>
              <a:t>2024/5/28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642726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157E8B-285D-4C2B-8F06-1E1DD4C98FA5}" type="datetime1">
              <a:rPr kumimoji="1" lang="ja-JP" altLang="en-US" smtClean="0"/>
              <a:t>2024/5/28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425638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AB09753-1D16-4AE1-AABC-552EA278545D}" type="datetime1">
              <a:rPr kumimoji="1" lang="ja-JP" altLang="en-US" smtClean="0"/>
              <a:t>2024/5/28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4811676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28D4FDD-6AB5-4AB8-9833-0C19ED12C8A7}" type="datetime1">
              <a:rPr kumimoji="1" lang="ja-JP" altLang="en-US" smtClean="0"/>
              <a:t>2024/5/28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3945597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09753-1D16-4AE1-AABC-552EA278545D}" type="datetime1">
              <a:rPr kumimoji="1" lang="ja-JP" altLang="en-US" smtClean="0"/>
              <a:t>2024/5/28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C0E0E-8180-4C5B-8305-49E4F44F5916}" type="slidenum">
              <a:rPr kumimoji="1" lang="ja-JP" altLang="en-US" smtClean="0"/>
              <a:t>‹#›</a:t>
            </a:fld>
            <a:endParaRPr kumimoji="1" lang="ja-JP" altLang="en-US"/>
          </a:p>
        </p:txBody>
      </p:sp>
    </p:spTree>
    <p:extLst>
      <p:ext uri="{BB962C8B-B14F-4D97-AF65-F5344CB8AC3E}">
        <p14:creationId xmlns:p14="http://schemas.microsoft.com/office/powerpoint/2010/main" val="3919250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video" Target="../media/media1.mp4"/><Relationship Id="rId7" Type="http://schemas.openxmlformats.org/officeDocument/2006/relationships/notesSlide" Target="../notesSlides/notesSlide10.xml"/><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video" Target="../media/media2.mp4"/><Relationship Id="rId4" Type="http://schemas.microsoft.com/office/2007/relationships/media" Target="../media/media2.mp4"/><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notesSlide" Target="../notesSlides/notesSlide12.xml"/><Relationship Id="rId7" Type="http://schemas.openxmlformats.org/officeDocument/2006/relationships/image" Target="../media/image33.png"/><Relationship Id="rId12"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6.png"/><Relationship Id="rId11" Type="http://schemas.openxmlformats.org/officeDocument/2006/relationships/image" Target="../media/image40.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sv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sv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jpg"/><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svg"/><Relationship Id="rId19" Type="http://schemas.openxmlformats.org/officeDocument/2006/relationships/image" Target="../media/image20.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8.xml"/><Relationship Id="rId7" Type="http://schemas.openxmlformats.org/officeDocument/2006/relationships/image" Target="../media/image30.sv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03A46C-A6BF-4C8C-A102-BAA0FC4BE966}"/>
              </a:ext>
            </a:extLst>
          </p:cNvPr>
          <p:cNvSpPr>
            <a:spLocks noGrp="1"/>
          </p:cNvSpPr>
          <p:nvPr>
            <p:ph type="ctrTitle"/>
          </p:nvPr>
        </p:nvSpPr>
        <p:spPr>
          <a:xfrm>
            <a:off x="293766" y="1382845"/>
            <a:ext cx="8556467" cy="2926680"/>
          </a:xfrm>
        </p:spPr>
        <p:txBody>
          <a:bodyPr>
            <a:noAutofit/>
          </a:bodyPr>
          <a:lstStyle/>
          <a:p>
            <a:r>
              <a:rPr lang="en" altLang="ja-JP" sz="4400" b="1" dirty="0"/>
              <a:t>A Method for Estimating</a:t>
            </a:r>
            <a:br>
              <a:rPr lang="en" altLang="ja-JP" sz="4400" b="1" dirty="0"/>
            </a:br>
            <a:r>
              <a:rPr lang="en" altLang="ja-JP" sz="4400" b="1" dirty="0"/>
              <a:t>Blood Flow Condition</a:t>
            </a:r>
            <a:br>
              <a:rPr lang="en" altLang="ja-JP" sz="4400" b="1" dirty="0"/>
            </a:br>
            <a:r>
              <a:rPr lang="en" altLang="ja-JP" sz="4400" b="1" dirty="0"/>
              <a:t>from Skin Tone Information</a:t>
            </a:r>
            <a:br>
              <a:rPr lang="en" altLang="ja-JP" sz="4400" b="1" dirty="0"/>
            </a:br>
            <a:r>
              <a:rPr lang="en" altLang="ja-JP" sz="4400" b="1" dirty="0"/>
              <a:t>in Real Face Images </a:t>
            </a:r>
            <a:endParaRPr lang="en" altLang="ja-JP" sz="2800" dirty="0"/>
          </a:p>
        </p:txBody>
      </p:sp>
      <p:sp>
        <p:nvSpPr>
          <p:cNvPr id="3" name="字幕 2">
            <a:extLst>
              <a:ext uri="{FF2B5EF4-FFF2-40B4-BE49-F238E27FC236}">
                <a16:creationId xmlns:a16="http://schemas.microsoft.com/office/drawing/2014/main" id="{A571A3D2-47CE-4D74-ACEA-26FDC3B0476B}"/>
              </a:ext>
            </a:extLst>
          </p:cNvPr>
          <p:cNvSpPr>
            <a:spLocks noGrp="1"/>
          </p:cNvSpPr>
          <p:nvPr>
            <p:ph type="subTitle" idx="1"/>
          </p:nvPr>
        </p:nvSpPr>
        <p:spPr>
          <a:xfrm>
            <a:off x="293766" y="4583859"/>
            <a:ext cx="8556466" cy="1955054"/>
          </a:xfrm>
        </p:spPr>
        <p:txBody>
          <a:bodyPr>
            <a:normAutofit/>
          </a:bodyPr>
          <a:lstStyle/>
          <a:p>
            <a:r>
              <a:rPr lang="en-US" altLang="ja-JP" sz="1800" dirty="0">
                <a:ea typeface="メイリオ" panose="020B0604030504040204" pitchFamily="50" charset="-128"/>
              </a:rPr>
              <a:t>The University of Electro-Communications</a:t>
            </a:r>
          </a:p>
          <a:p>
            <a:r>
              <a:rPr lang="en-US" altLang="ja-JP" sz="1800" dirty="0">
                <a:ea typeface="メイリオ" panose="020B0604030504040204" pitchFamily="50" charset="-128"/>
              </a:rPr>
              <a:t>Graduate School of Informatics and Engineering</a:t>
            </a:r>
            <a:r>
              <a:rPr lang="ja-JP" altLang="en-US" sz="1800">
                <a:ea typeface="メイリオ" panose="020B0604030504040204" pitchFamily="50" charset="-128"/>
              </a:rPr>
              <a:t>　</a:t>
            </a:r>
            <a:r>
              <a:rPr lang="en-US" altLang="ja-JP" sz="1800" dirty="0">
                <a:ea typeface="メイリオ" panose="020B0604030504040204" pitchFamily="50" charset="-128"/>
              </a:rPr>
              <a:t>Department of Informatics</a:t>
            </a:r>
          </a:p>
          <a:p>
            <a:r>
              <a:rPr lang="en-US" altLang="ja-JP" sz="1800" dirty="0" err="1">
                <a:ea typeface="メイリオ" panose="020B0604030504040204" pitchFamily="50" charset="-128"/>
              </a:rPr>
              <a:t>Itakura</a:t>
            </a:r>
            <a:r>
              <a:rPr lang="en-US" altLang="ja-JP" sz="1800" dirty="0">
                <a:ea typeface="メイリオ" panose="020B0604030504040204" pitchFamily="50" charset="-128"/>
              </a:rPr>
              <a:t> &amp; Mizuno Lab.</a:t>
            </a:r>
          </a:p>
          <a:p>
            <a:r>
              <a:rPr lang="en-US" altLang="ja-JP" sz="1800" dirty="0" err="1">
                <a:ea typeface="メイリオ" panose="020B0604030504040204" pitchFamily="50" charset="-128"/>
              </a:rPr>
              <a:t>Miku</a:t>
            </a:r>
            <a:r>
              <a:rPr lang="en-US" altLang="ja-JP" sz="1800" dirty="0">
                <a:ea typeface="メイリオ" panose="020B0604030504040204" pitchFamily="50" charset="-128"/>
              </a:rPr>
              <a:t> Shimizu</a:t>
            </a:r>
          </a:p>
          <a:p>
            <a:r>
              <a:rPr lang="en-US" altLang="ja-JP" sz="1800" dirty="0">
                <a:ea typeface="メイリオ" panose="020B0604030504040204" pitchFamily="50" charset="-128"/>
              </a:rPr>
              <a:t>m.shimizu.0320@gmail.com</a:t>
            </a:r>
          </a:p>
        </p:txBody>
      </p:sp>
      <p:sp>
        <p:nvSpPr>
          <p:cNvPr id="4" name="スライド番号プレースホルダー 3">
            <a:extLst>
              <a:ext uri="{FF2B5EF4-FFF2-40B4-BE49-F238E27FC236}">
                <a16:creationId xmlns:a16="http://schemas.microsoft.com/office/drawing/2014/main" id="{DB902903-3264-44B6-8D25-3331659F9669}"/>
              </a:ext>
            </a:extLst>
          </p:cNvPr>
          <p:cNvSpPr>
            <a:spLocks noGrp="1"/>
          </p:cNvSpPr>
          <p:nvPr>
            <p:ph type="sldNum" sz="quarter" idx="12"/>
          </p:nvPr>
        </p:nvSpPr>
        <p:spPr/>
        <p:txBody>
          <a:bodyPr/>
          <a:lstStyle/>
          <a:p>
            <a:fld id="{81BC0E0E-8180-4C5B-8305-49E4F44F5916}" type="slidenum">
              <a:rPr kumimoji="1" lang="ja-JP" altLang="en-US" smtClean="0"/>
              <a:t>1</a:t>
            </a:fld>
            <a:endParaRPr kumimoji="1" lang="ja-JP" altLang="en-US"/>
          </a:p>
        </p:txBody>
      </p:sp>
      <p:pic>
        <p:nvPicPr>
          <p:cNvPr id="6" name="図 5">
            <a:extLst>
              <a:ext uri="{FF2B5EF4-FFF2-40B4-BE49-F238E27FC236}">
                <a16:creationId xmlns:a16="http://schemas.microsoft.com/office/drawing/2014/main" id="{B692902E-73D3-4E55-AAA3-AE34BDACEB31}"/>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031794" y="223223"/>
            <a:ext cx="4112206" cy="849002"/>
          </a:xfrm>
          <a:prstGeom prst="rect">
            <a:avLst/>
          </a:prstGeom>
        </p:spPr>
      </p:pic>
      <p:pic>
        <p:nvPicPr>
          <p:cNvPr id="7" name="図 6">
            <a:extLst>
              <a:ext uri="{FF2B5EF4-FFF2-40B4-BE49-F238E27FC236}">
                <a16:creationId xmlns:a16="http://schemas.microsoft.com/office/drawing/2014/main" id="{D050824A-10CD-7749-BD3F-D86596C0F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24" y="223223"/>
            <a:ext cx="1219200" cy="1219200"/>
          </a:xfrm>
          <a:prstGeom prst="rect">
            <a:avLst/>
          </a:prstGeom>
        </p:spPr>
      </p:pic>
    </p:spTree>
    <p:extLst>
      <p:ext uri="{BB962C8B-B14F-4D97-AF65-F5344CB8AC3E}">
        <p14:creationId xmlns:p14="http://schemas.microsoft.com/office/powerpoint/2010/main" val="456747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1BC0E0E-8180-4C5B-8305-49E4F44F5916}" type="slidenum">
              <a:rPr kumimoji="1" lang="ja-JP" altLang="en-US" smtClean="0"/>
              <a:t>10</a:t>
            </a:fld>
            <a:endParaRPr kumimoji="1" lang="ja-JP" altLang="en-US"/>
          </a:p>
        </p:txBody>
      </p:sp>
      <p:sp>
        <p:nvSpPr>
          <p:cNvPr id="128" name="テキスト ボックス 127">
            <a:extLst>
              <a:ext uri="{FF2B5EF4-FFF2-40B4-BE49-F238E27FC236}">
                <a16:creationId xmlns:a16="http://schemas.microsoft.com/office/drawing/2014/main" id="{98DD86E8-AF21-4B2B-BC45-2CC6610CCFCA}"/>
              </a:ext>
            </a:extLst>
          </p:cNvPr>
          <p:cNvSpPr txBox="1"/>
          <p:nvPr/>
        </p:nvSpPr>
        <p:spPr>
          <a:xfrm>
            <a:off x="360000" y="180000"/>
            <a:ext cx="1740092" cy="707886"/>
          </a:xfrm>
          <a:prstGeom prst="rect">
            <a:avLst/>
          </a:prstGeom>
          <a:noFill/>
        </p:spPr>
        <p:txBody>
          <a:bodyPr wrap="none" rtlCol="0">
            <a:spAutoFit/>
          </a:bodyPr>
          <a:lstStyle/>
          <a:p>
            <a:r>
              <a:rPr kumimoji="1" lang="ja-JP" altLang="en-US" sz="4000" b="1" u="sng">
                <a:solidFill>
                  <a:srgbClr val="70AB73"/>
                </a:solidFill>
                <a:ea typeface="メイリオ" panose="020B0604030504040204" pitchFamily="50" charset="-128"/>
              </a:rPr>
              <a:t> </a:t>
            </a:r>
            <a:r>
              <a:rPr kumimoji="1" lang="en-US" altLang="ja-JP" sz="4000" b="1" u="sng" dirty="0">
                <a:solidFill>
                  <a:srgbClr val="70AB73"/>
                </a:solidFill>
                <a:ea typeface="メイリオ" panose="020B0604030504040204" pitchFamily="50" charset="-128"/>
              </a:rPr>
              <a:t>Result</a:t>
            </a:r>
            <a:r>
              <a:rPr kumimoji="1" lang="ja-JP" altLang="en-US" sz="4000" b="1" u="sng">
                <a:solidFill>
                  <a:srgbClr val="70AB73"/>
                </a:solidFill>
                <a:ea typeface="メイリオ" panose="020B0604030504040204" pitchFamily="50" charset="-128"/>
              </a:rPr>
              <a:t> </a:t>
            </a:r>
            <a:endParaRPr kumimoji="1" lang="ja-JP" altLang="en-US" sz="4000" b="1" u="sng" dirty="0">
              <a:solidFill>
                <a:srgbClr val="70AB73"/>
              </a:solidFill>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FD19E8B2-B398-7041-9709-02688FB18858}"/>
              </a:ext>
            </a:extLst>
          </p:cNvPr>
          <p:cNvSpPr txBox="1"/>
          <p:nvPr/>
        </p:nvSpPr>
        <p:spPr>
          <a:xfrm>
            <a:off x="3893769" y="454653"/>
            <a:ext cx="1356462" cy="461665"/>
          </a:xfrm>
          <a:prstGeom prst="rect">
            <a:avLst/>
          </a:prstGeom>
          <a:noFill/>
        </p:spPr>
        <p:txBody>
          <a:bodyPr wrap="none" rtlCol="0">
            <a:spAutoFit/>
          </a:bodyPr>
          <a:lstStyle/>
          <a:p>
            <a:r>
              <a:rPr kumimoji="1" lang="en-US" altLang="ja-JP" sz="2400" u="sng" dirty="0">
                <a:ea typeface="Meiryo" panose="020B0604030504040204" pitchFamily="34" charset="-128"/>
              </a:rPr>
              <a:t>Subject A</a:t>
            </a:r>
            <a:endParaRPr kumimoji="1" lang="ja-JP" altLang="en-US" sz="2400" u="sng">
              <a:ea typeface="Meiryo" panose="020B0604030504040204" pitchFamily="34" charset="-128"/>
            </a:endParaRPr>
          </a:p>
        </p:txBody>
      </p:sp>
      <p:pic>
        <p:nvPicPr>
          <p:cNvPr id="7" name="hino.mp4">
            <a:hlinkClick r:id="" action="ppaction://media"/>
            <a:extLst>
              <a:ext uri="{FF2B5EF4-FFF2-40B4-BE49-F238E27FC236}">
                <a16:creationId xmlns:a16="http://schemas.microsoft.com/office/drawing/2014/main" id="{31B8E89A-DF74-9A4A-B891-FEA87D85577A}"/>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099630" y="916318"/>
            <a:ext cx="6944740" cy="2604278"/>
          </a:xfrm>
          <a:prstGeom prst="rect">
            <a:avLst/>
          </a:prstGeom>
        </p:spPr>
      </p:pic>
      <p:pic>
        <p:nvPicPr>
          <p:cNvPr id="14" name="itakura.mp4">
            <a:hlinkClick r:id="" action="ppaction://media"/>
            <a:extLst>
              <a:ext uri="{FF2B5EF4-FFF2-40B4-BE49-F238E27FC236}">
                <a16:creationId xmlns:a16="http://schemas.microsoft.com/office/drawing/2014/main" id="{DA976CBE-9534-8B45-AD13-6ADC744D3D62}"/>
              </a:ext>
            </a:extLst>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1099630" y="4117197"/>
            <a:ext cx="6944744" cy="2604279"/>
          </a:xfrm>
          <a:prstGeom prst="rect">
            <a:avLst/>
          </a:prstGeom>
        </p:spPr>
      </p:pic>
      <p:sp>
        <p:nvSpPr>
          <p:cNvPr id="15" name="テキスト ボックス 14">
            <a:extLst>
              <a:ext uri="{FF2B5EF4-FFF2-40B4-BE49-F238E27FC236}">
                <a16:creationId xmlns:a16="http://schemas.microsoft.com/office/drawing/2014/main" id="{353EF137-EC8F-6243-9ED9-90653107D451}"/>
              </a:ext>
            </a:extLst>
          </p:cNvPr>
          <p:cNvSpPr txBox="1"/>
          <p:nvPr/>
        </p:nvSpPr>
        <p:spPr>
          <a:xfrm>
            <a:off x="3893769" y="3549028"/>
            <a:ext cx="1345240" cy="461665"/>
          </a:xfrm>
          <a:prstGeom prst="rect">
            <a:avLst/>
          </a:prstGeom>
          <a:noFill/>
        </p:spPr>
        <p:txBody>
          <a:bodyPr wrap="none" rtlCol="0">
            <a:spAutoFit/>
          </a:bodyPr>
          <a:lstStyle/>
          <a:p>
            <a:r>
              <a:rPr kumimoji="1" lang="en-US" altLang="ja-JP" sz="2400" u="sng" dirty="0">
                <a:ea typeface="Meiryo" panose="020B0604030504040204" pitchFamily="34" charset="-128"/>
              </a:rPr>
              <a:t>Subject B</a:t>
            </a:r>
            <a:endParaRPr kumimoji="1" lang="ja-JP" altLang="en-US" sz="2400" u="sng">
              <a:ea typeface="Meiryo" panose="020B0604030504040204" pitchFamily="34" charset="-128"/>
            </a:endParaRPr>
          </a:p>
        </p:txBody>
      </p:sp>
      <p:graphicFrame>
        <p:nvGraphicFramePr>
          <p:cNvPr id="17" name="表 11">
            <a:extLst>
              <a:ext uri="{FF2B5EF4-FFF2-40B4-BE49-F238E27FC236}">
                <a16:creationId xmlns:a16="http://schemas.microsoft.com/office/drawing/2014/main" id="{0675E069-46A7-BD42-A59A-425CAE0398FA}"/>
              </a:ext>
            </a:extLst>
          </p:cNvPr>
          <p:cNvGraphicFramePr>
            <a:graphicFrameLocks noGrp="1"/>
          </p:cNvGraphicFramePr>
          <p:nvPr>
            <p:extLst>
              <p:ext uri="{D42A27DB-BD31-4B8C-83A1-F6EECF244321}">
                <p14:modId xmlns:p14="http://schemas.microsoft.com/office/powerpoint/2010/main" val="3202471115"/>
              </p:ext>
            </p:extLst>
          </p:nvPr>
        </p:nvGraphicFramePr>
        <p:xfrm>
          <a:off x="5702127" y="136524"/>
          <a:ext cx="3287492" cy="525465"/>
        </p:xfrm>
        <a:graphic>
          <a:graphicData uri="http://schemas.openxmlformats.org/drawingml/2006/table">
            <a:tbl>
              <a:tblPr firstRow="1" bandRow="1">
                <a:tableStyleId>{2A488322-F2BA-4B5B-9748-0D474271808F}</a:tableStyleId>
              </a:tblPr>
              <a:tblGrid>
                <a:gridCol w="662903">
                  <a:extLst>
                    <a:ext uri="{9D8B030D-6E8A-4147-A177-3AD203B41FA5}">
                      <a16:colId xmlns:a16="http://schemas.microsoft.com/office/drawing/2014/main" val="3399042966"/>
                    </a:ext>
                  </a:extLst>
                </a:gridCol>
                <a:gridCol w="1998091">
                  <a:extLst>
                    <a:ext uri="{9D8B030D-6E8A-4147-A177-3AD203B41FA5}">
                      <a16:colId xmlns:a16="http://schemas.microsoft.com/office/drawing/2014/main" val="3413371511"/>
                    </a:ext>
                  </a:extLst>
                </a:gridCol>
                <a:gridCol w="626498">
                  <a:extLst>
                    <a:ext uri="{9D8B030D-6E8A-4147-A177-3AD203B41FA5}">
                      <a16:colId xmlns:a16="http://schemas.microsoft.com/office/drawing/2014/main" val="318405961"/>
                    </a:ext>
                  </a:extLst>
                </a:gridCol>
              </a:tblGrid>
              <a:tr h="525465">
                <a:tc>
                  <a:txBody>
                    <a:bodyPr/>
                    <a:lstStyle/>
                    <a:p>
                      <a:pPr algn="ctr"/>
                      <a:r>
                        <a:rPr kumimoji="1" lang="en-US" altLang="ja-JP" sz="1400" dirty="0">
                          <a:solidFill>
                            <a:schemeClr val="tx1"/>
                          </a:solidFill>
                        </a:rPr>
                        <a:t>Rest</a:t>
                      </a:r>
                      <a:r>
                        <a:rPr kumimoji="1" lang="ja-JP" altLang="en-US" sz="1400">
                          <a:solidFill>
                            <a:schemeClr val="tx1"/>
                          </a:solidFill>
                        </a:rPr>
                        <a:t>　</a:t>
                      </a:r>
                      <a:r>
                        <a:rPr kumimoji="1" lang="en-US" altLang="ja-JP" sz="1400" dirty="0">
                          <a:solidFill>
                            <a:schemeClr val="tx1"/>
                          </a:solidFill>
                        </a:rPr>
                        <a:t>20sec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A9A9"/>
                    </a:solidFill>
                  </a:tcPr>
                </a:tc>
                <a:tc>
                  <a:txBody>
                    <a:bodyPr/>
                    <a:lstStyle/>
                    <a:p>
                      <a:pPr algn="ctr"/>
                      <a:r>
                        <a:rPr kumimoji="1" lang="en-US" altLang="ja-JP" sz="1400" dirty="0">
                          <a:solidFill>
                            <a:schemeClr val="tx1"/>
                          </a:solidFill>
                        </a:rPr>
                        <a:t>Vascular compression experiment</a:t>
                      </a:r>
                      <a:r>
                        <a:rPr kumimoji="1" lang="ja-JP" altLang="en-US" sz="1400">
                          <a:solidFill>
                            <a:schemeClr val="tx1"/>
                          </a:solidFill>
                        </a:rPr>
                        <a:t>　</a:t>
                      </a:r>
                      <a:r>
                        <a:rPr kumimoji="1" lang="en-US" altLang="ja-JP" sz="1400" dirty="0">
                          <a:solidFill>
                            <a:schemeClr val="tx1"/>
                          </a:solidFill>
                        </a:rPr>
                        <a:t>20sec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CD7EE"/>
                    </a:solidFill>
                  </a:tcPr>
                </a:tc>
                <a:tc>
                  <a:txBody>
                    <a:bodyPr/>
                    <a:lstStyle/>
                    <a:p>
                      <a:pPr algn="ctr"/>
                      <a:r>
                        <a:rPr kumimoji="1" lang="en-US" altLang="ja-JP" sz="1400" dirty="0">
                          <a:solidFill>
                            <a:schemeClr val="tx1"/>
                          </a:solidFill>
                        </a:rPr>
                        <a:t>Rest</a:t>
                      </a:r>
                      <a:r>
                        <a:rPr kumimoji="1" lang="ja-JP" altLang="en-US" sz="1400">
                          <a:solidFill>
                            <a:schemeClr val="tx1"/>
                          </a:solidFill>
                        </a:rPr>
                        <a:t>　</a:t>
                      </a:r>
                      <a:r>
                        <a:rPr kumimoji="1" lang="en-US" altLang="ja-JP" sz="1400" dirty="0">
                          <a:solidFill>
                            <a:schemeClr val="tx1"/>
                          </a:solidFill>
                        </a:rPr>
                        <a:t>20sec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A9A9"/>
                    </a:solidFill>
                  </a:tcPr>
                </a:tc>
                <a:extLst>
                  <a:ext uri="{0D108BD9-81ED-4DB2-BD59-A6C34878D82A}">
                    <a16:rowId xmlns:a16="http://schemas.microsoft.com/office/drawing/2014/main" val="4010461451"/>
                  </a:ext>
                </a:extLst>
              </a:tr>
            </a:tbl>
          </a:graphicData>
        </a:graphic>
      </p:graphicFrame>
    </p:spTree>
    <p:custDataLst>
      <p:tags r:id="rId1"/>
    </p:custDataLst>
    <p:extLst>
      <p:ext uri="{BB962C8B-B14F-4D97-AF65-F5344CB8AC3E}">
        <p14:creationId xmlns:p14="http://schemas.microsoft.com/office/powerpoint/2010/main" val="310278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7" fill="hold"/>
                                        <p:tgtEl>
                                          <p:spTgt spid="7"/>
                                        </p:tgtEl>
                                      </p:cBhvr>
                                    </p:cmd>
                                  </p:childTnLst>
                                </p:cTn>
                              </p:par>
                              <p:par>
                                <p:cTn id="7" presetID="1" presetClass="mediacall" presetSubtype="0" fill="hold" nodeType="withEffect">
                                  <p:stCondLst>
                                    <p:cond delay="0"/>
                                  </p:stCondLst>
                                  <p:childTnLst>
                                    <p:cmd type="call" cmd="playFrom(0.0)">
                                      <p:cBhvr>
                                        <p:cTn id="8" dur="19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video>
              <p:cMediaNode vol="80000">
                <p:cTn id="20" fill="hold" display="0">
                  <p:stCondLst>
                    <p:cond delay="indefinite"/>
                  </p:stCondLst>
                </p:cTn>
                <p:tgtEl>
                  <p:spTgt spid="1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1BC0E0E-8180-4C5B-8305-49E4F44F5916}" type="slidenum">
              <a:rPr kumimoji="1" lang="ja-JP" altLang="en-US" smtClean="0"/>
              <a:t>11</a:t>
            </a:fld>
            <a:endParaRPr kumimoji="1" lang="ja-JP" altLang="en-US"/>
          </a:p>
        </p:txBody>
      </p:sp>
      <p:sp>
        <p:nvSpPr>
          <p:cNvPr id="128" name="テキスト ボックス 127">
            <a:extLst>
              <a:ext uri="{FF2B5EF4-FFF2-40B4-BE49-F238E27FC236}">
                <a16:creationId xmlns:a16="http://schemas.microsoft.com/office/drawing/2014/main" id="{98DD86E8-AF21-4B2B-BC45-2CC6610CCFCA}"/>
              </a:ext>
            </a:extLst>
          </p:cNvPr>
          <p:cNvSpPr txBox="1"/>
          <p:nvPr/>
        </p:nvSpPr>
        <p:spPr>
          <a:xfrm>
            <a:off x="360000" y="180000"/>
            <a:ext cx="1740092" cy="707886"/>
          </a:xfrm>
          <a:prstGeom prst="rect">
            <a:avLst/>
          </a:prstGeom>
          <a:noFill/>
        </p:spPr>
        <p:txBody>
          <a:bodyPr wrap="none" rtlCol="0">
            <a:spAutoFit/>
          </a:bodyPr>
          <a:lstStyle/>
          <a:p>
            <a:r>
              <a:rPr kumimoji="1" lang="ja-JP" altLang="en-US" sz="4000" b="1" u="sng">
                <a:solidFill>
                  <a:srgbClr val="70AB73"/>
                </a:solidFill>
                <a:ea typeface="メイリオ" panose="020B0604030504040204" pitchFamily="50" charset="-128"/>
              </a:rPr>
              <a:t> </a:t>
            </a:r>
            <a:r>
              <a:rPr kumimoji="1" lang="en-US" altLang="ja-JP" sz="4000" b="1" u="sng" dirty="0">
                <a:solidFill>
                  <a:srgbClr val="70AB73"/>
                </a:solidFill>
                <a:ea typeface="メイリオ" panose="020B0604030504040204" pitchFamily="50" charset="-128"/>
              </a:rPr>
              <a:t>Result</a:t>
            </a:r>
            <a:r>
              <a:rPr kumimoji="1" lang="ja-JP" altLang="en-US" sz="4000" b="1" u="sng">
                <a:solidFill>
                  <a:srgbClr val="70AB73"/>
                </a:solidFill>
                <a:ea typeface="メイリオ" panose="020B0604030504040204" pitchFamily="50" charset="-128"/>
              </a:rPr>
              <a:t> </a:t>
            </a:r>
            <a:endParaRPr kumimoji="1" lang="ja-JP" altLang="en-US" sz="4000" b="1" u="sng" dirty="0">
              <a:solidFill>
                <a:srgbClr val="70AB73"/>
              </a:solidFill>
              <a:ea typeface="メイリオ" panose="020B0604030504040204" pitchFamily="50" charset="-128"/>
            </a:endParaRPr>
          </a:p>
        </p:txBody>
      </p:sp>
      <p:graphicFrame>
        <p:nvGraphicFramePr>
          <p:cNvPr id="14" name="表 11">
            <a:extLst>
              <a:ext uri="{FF2B5EF4-FFF2-40B4-BE49-F238E27FC236}">
                <a16:creationId xmlns:a16="http://schemas.microsoft.com/office/drawing/2014/main" id="{C6E35460-939C-374A-8A5A-3AE9823D9224}"/>
              </a:ext>
            </a:extLst>
          </p:cNvPr>
          <p:cNvGraphicFramePr>
            <a:graphicFrameLocks noGrp="1"/>
          </p:cNvGraphicFramePr>
          <p:nvPr>
            <p:extLst>
              <p:ext uri="{D42A27DB-BD31-4B8C-83A1-F6EECF244321}">
                <p14:modId xmlns:p14="http://schemas.microsoft.com/office/powerpoint/2010/main" val="2322821260"/>
              </p:ext>
            </p:extLst>
          </p:nvPr>
        </p:nvGraphicFramePr>
        <p:xfrm>
          <a:off x="5466948" y="182144"/>
          <a:ext cx="3287492" cy="525465"/>
        </p:xfrm>
        <a:graphic>
          <a:graphicData uri="http://schemas.openxmlformats.org/drawingml/2006/table">
            <a:tbl>
              <a:tblPr firstRow="1" bandRow="1">
                <a:tableStyleId>{2A488322-F2BA-4B5B-9748-0D474271808F}</a:tableStyleId>
              </a:tblPr>
              <a:tblGrid>
                <a:gridCol w="662903">
                  <a:extLst>
                    <a:ext uri="{9D8B030D-6E8A-4147-A177-3AD203B41FA5}">
                      <a16:colId xmlns:a16="http://schemas.microsoft.com/office/drawing/2014/main" val="3399042966"/>
                    </a:ext>
                  </a:extLst>
                </a:gridCol>
                <a:gridCol w="1998091">
                  <a:extLst>
                    <a:ext uri="{9D8B030D-6E8A-4147-A177-3AD203B41FA5}">
                      <a16:colId xmlns:a16="http://schemas.microsoft.com/office/drawing/2014/main" val="3413371511"/>
                    </a:ext>
                  </a:extLst>
                </a:gridCol>
                <a:gridCol w="626498">
                  <a:extLst>
                    <a:ext uri="{9D8B030D-6E8A-4147-A177-3AD203B41FA5}">
                      <a16:colId xmlns:a16="http://schemas.microsoft.com/office/drawing/2014/main" val="318405961"/>
                    </a:ext>
                  </a:extLst>
                </a:gridCol>
              </a:tblGrid>
              <a:tr h="525465">
                <a:tc>
                  <a:txBody>
                    <a:bodyPr/>
                    <a:lstStyle/>
                    <a:p>
                      <a:pPr algn="ctr"/>
                      <a:r>
                        <a:rPr kumimoji="1" lang="en-US" altLang="ja-JP" sz="1400" dirty="0">
                          <a:solidFill>
                            <a:schemeClr val="tx1"/>
                          </a:solidFill>
                        </a:rPr>
                        <a:t>Rest</a:t>
                      </a:r>
                      <a:r>
                        <a:rPr kumimoji="1" lang="ja-JP" altLang="en-US" sz="1400">
                          <a:solidFill>
                            <a:schemeClr val="tx1"/>
                          </a:solidFill>
                        </a:rPr>
                        <a:t>　</a:t>
                      </a:r>
                      <a:r>
                        <a:rPr kumimoji="1" lang="en-US" altLang="ja-JP" sz="1400" dirty="0">
                          <a:solidFill>
                            <a:schemeClr val="tx1"/>
                          </a:solidFill>
                        </a:rPr>
                        <a:t>20sec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A9A9"/>
                    </a:solidFill>
                  </a:tcPr>
                </a:tc>
                <a:tc>
                  <a:txBody>
                    <a:bodyPr/>
                    <a:lstStyle/>
                    <a:p>
                      <a:pPr algn="ctr"/>
                      <a:r>
                        <a:rPr kumimoji="1" lang="en-US" altLang="ja-JP" sz="1400" dirty="0">
                          <a:solidFill>
                            <a:schemeClr val="tx1"/>
                          </a:solidFill>
                        </a:rPr>
                        <a:t>Vascular compression experiment</a:t>
                      </a:r>
                      <a:r>
                        <a:rPr kumimoji="1" lang="ja-JP" altLang="en-US" sz="1400">
                          <a:solidFill>
                            <a:schemeClr val="tx1"/>
                          </a:solidFill>
                        </a:rPr>
                        <a:t>　</a:t>
                      </a:r>
                      <a:r>
                        <a:rPr kumimoji="1" lang="en-US" altLang="ja-JP" sz="1400" dirty="0">
                          <a:solidFill>
                            <a:schemeClr val="tx1"/>
                          </a:solidFill>
                        </a:rPr>
                        <a:t>20sec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CD7EE"/>
                    </a:solidFill>
                  </a:tcPr>
                </a:tc>
                <a:tc>
                  <a:txBody>
                    <a:bodyPr/>
                    <a:lstStyle/>
                    <a:p>
                      <a:pPr algn="ctr"/>
                      <a:r>
                        <a:rPr kumimoji="1" lang="en-US" altLang="ja-JP" sz="1400" dirty="0">
                          <a:solidFill>
                            <a:schemeClr val="tx1"/>
                          </a:solidFill>
                        </a:rPr>
                        <a:t>Rest</a:t>
                      </a:r>
                      <a:r>
                        <a:rPr kumimoji="1" lang="ja-JP" altLang="en-US" sz="1400">
                          <a:solidFill>
                            <a:schemeClr val="tx1"/>
                          </a:solidFill>
                        </a:rPr>
                        <a:t>　</a:t>
                      </a:r>
                      <a:r>
                        <a:rPr kumimoji="1" lang="en-US" altLang="ja-JP" sz="1400" dirty="0">
                          <a:solidFill>
                            <a:schemeClr val="tx1"/>
                          </a:solidFill>
                        </a:rPr>
                        <a:t>20sec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A9A9"/>
                    </a:solidFill>
                  </a:tcPr>
                </a:tc>
                <a:extLst>
                  <a:ext uri="{0D108BD9-81ED-4DB2-BD59-A6C34878D82A}">
                    <a16:rowId xmlns:a16="http://schemas.microsoft.com/office/drawing/2014/main" val="4010461451"/>
                  </a:ext>
                </a:extLst>
              </a:tr>
            </a:tbl>
          </a:graphicData>
        </a:graphic>
      </p:graphicFrame>
      <p:pic>
        <p:nvPicPr>
          <p:cNvPr id="15" name="図 14">
            <a:extLst>
              <a:ext uri="{FF2B5EF4-FFF2-40B4-BE49-F238E27FC236}">
                <a16:creationId xmlns:a16="http://schemas.microsoft.com/office/drawing/2014/main" id="{0B04CAFA-F8EE-224A-B361-C86F80197CEA}"/>
              </a:ext>
            </a:extLst>
          </p:cNvPr>
          <p:cNvPicPr>
            <a:picLocks noChangeAspect="1"/>
          </p:cNvPicPr>
          <p:nvPr/>
        </p:nvPicPr>
        <p:blipFill rotWithShape="1">
          <a:blip r:embed="rId4">
            <a:extLst>
              <a:ext uri="{28A0092B-C50C-407E-A947-70E740481C1C}">
                <a14:useLocalDpi xmlns:a14="http://schemas.microsoft.com/office/drawing/2010/main" val="0"/>
              </a:ext>
            </a:extLst>
          </a:blip>
          <a:srcRect l="17879" t="14190" r="19546" b="2526"/>
          <a:stretch/>
        </p:blipFill>
        <p:spPr>
          <a:xfrm>
            <a:off x="207600" y="1282016"/>
            <a:ext cx="5721928" cy="4946073"/>
          </a:xfrm>
          <a:prstGeom prst="rect">
            <a:avLst/>
          </a:prstGeom>
        </p:spPr>
      </p:pic>
      <p:sp>
        <p:nvSpPr>
          <p:cNvPr id="17" name="テキスト ボックス 16">
            <a:extLst>
              <a:ext uri="{FF2B5EF4-FFF2-40B4-BE49-F238E27FC236}">
                <a16:creationId xmlns:a16="http://schemas.microsoft.com/office/drawing/2014/main" id="{2964DBEF-90F6-5446-9F39-A9C8A77FFE94}"/>
              </a:ext>
            </a:extLst>
          </p:cNvPr>
          <p:cNvSpPr txBox="1"/>
          <p:nvPr/>
        </p:nvSpPr>
        <p:spPr>
          <a:xfrm>
            <a:off x="2369769" y="820351"/>
            <a:ext cx="1356462" cy="461665"/>
          </a:xfrm>
          <a:prstGeom prst="rect">
            <a:avLst/>
          </a:prstGeom>
          <a:noFill/>
        </p:spPr>
        <p:txBody>
          <a:bodyPr wrap="none" rtlCol="0">
            <a:spAutoFit/>
          </a:bodyPr>
          <a:lstStyle/>
          <a:p>
            <a:r>
              <a:rPr kumimoji="1" lang="en-US" altLang="ja-JP" sz="2400" u="sng" dirty="0">
                <a:ea typeface="Meiryo" panose="020B0604030504040204" pitchFamily="34" charset="-128"/>
              </a:rPr>
              <a:t>Subject A</a:t>
            </a:r>
            <a:endParaRPr kumimoji="1" lang="ja-JP" altLang="en-US" sz="2400" u="sng">
              <a:ea typeface="Meiryo" panose="020B0604030504040204" pitchFamily="34" charset="-128"/>
            </a:endParaRPr>
          </a:p>
        </p:txBody>
      </p:sp>
      <p:sp>
        <p:nvSpPr>
          <p:cNvPr id="16" name="正方形/長方形 15">
            <a:extLst>
              <a:ext uri="{FF2B5EF4-FFF2-40B4-BE49-F238E27FC236}">
                <a16:creationId xmlns:a16="http://schemas.microsoft.com/office/drawing/2014/main" id="{DED9B64E-90C4-2C43-BBA3-22C2C012B970}"/>
              </a:ext>
            </a:extLst>
          </p:cNvPr>
          <p:cNvSpPr/>
          <p:nvPr/>
        </p:nvSpPr>
        <p:spPr>
          <a:xfrm>
            <a:off x="2341418" y="3574473"/>
            <a:ext cx="1413164" cy="374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F28D085A-13FA-464A-8843-6D6E536A8184}"/>
              </a:ext>
            </a:extLst>
          </p:cNvPr>
          <p:cNvSpPr/>
          <p:nvPr/>
        </p:nvSpPr>
        <p:spPr>
          <a:xfrm>
            <a:off x="513708" y="1507913"/>
            <a:ext cx="760288" cy="1728447"/>
          </a:xfrm>
          <a:prstGeom prst="rect">
            <a:avLst/>
          </a:prstGeom>
          <a:solidFill>
            <a:srgbClr val="EF6B64">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B99F2"/>
              </a:solidFill>
            </a:endParaRPr>
          </a:p>
        </p:txBody>
      </p:sp>
      <p:sp>
        <p:nvSpPr>
          <p:cNvPr id="22" name="正方形/長方形 21">
            <a:extLst>
              <a:ext uri="{FF2B5EF4-FFF2-40B4-BE49-F238E27FC236}">
                <a16:creationId xmlns:a16="http://schemas.microsoft.com/office/drawing/2014/main" id="{45CE5F9A-ED86-C643-8F82-95FD7938D27E}"/>
              </a:ext>
            </a:extLst>
          </p:cNvPr>
          <p:cNvSpPr/>
          <p:nvPr/>
        </p:nvSpPr>
        <p:spPr>
          <a:xfrm>
            <a:off x="2038448" y="1505190"/>
            <a:ext cx="760288" cy="1728447"/>
          </a:xfrm>
          <a:prstGeom prst="rect">
            <a:avLst/>
          </a:prstGeom>
          <a:solidFill>
            <a:srgbClr val="EF6B64">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B99F2"/>
              </a:solidFill>
            </a:endParaRPr>
          </a:p>
        </p:txBody>
      </p:sp>
      <p:sp>
        <p:nvSpPr>
          <p:cNvPr id="23" name="正方形/長方形 22">
            <a:extLst>
              <a:ext uri="{FF2B5EF4-FFF2-40B4-BE49-F238E27FC236}">
                <a16:creationId xmlns:a16="http://schemas.microsoft.com/office/drawing/2014/main" id="{9BE3FE42-409A-2340-A728-928BD5A9DCBD}"/>
              </a:ext>
            </a:extLst>
          </p:cNvPr>
          <p:cNvSpPr/>
          <p:nvPr/>
        </p:nvSpPr>
        <p:spPr>
          <a:xfrm>
            <a:off x="513708" y="4287774"/>
            <a:ext cx="760288" cy="1728447"/>
          </a:xfrm>
          <a:prstGeom prst="rect">
            <a:avLst/>
          </a:prstGeom>
          <a:solidFill>
            <a:srgbClr val="EF6B64">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B99F2"/>
              </a:solidFill>
            </a:endParaRPr>
          </a:p>
        </p:txBody>
      </p:sp>
      <p:sp>
        <p:nvSpPr>
          <p:cNvPr id="24" name="正方形/長方形 23">
            <a:extLst>
              <a:ext uri="{FF2B5EF4-FFF2-40B4-BE49-F238E27FC236}">
                <a16:creationId xmlns:a16="http://schemas.microsoft.com/office/drawing/2014/main" id="{03DA7791-EA77-D64B-83D9-F47491076F5C}"/>
              </a:ext>
            </a:extLst>
          </p:cNvPr>
          <p:cNvSpPr/>
          <p:nvPr/>
        </p:nvSpPr>
        <p:spPr>
          <a:xfrm>
            <a:off x="2038448" y="4278380"/>
            <a:ext cx="760288" cy="1728447"/>
          </a:xfrm>
          <a:prstGeom prst="rect">
            <a:avLst/>
          </a:prstGeom>
          <a:solidFill>
            <a:srgbClr val="EF6B64">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B99F2"/>
              </a:solidFill>
            </a:endParaRPr>
          </a:p>
        </p:txBody>
      </p:sp>
      <p:sp>
        <p:nvSpPr>
          <p:cNvPr id="25" name="正方形/長方形 24">
            <a:extLst>
              <a:ext uri="{FF2B5EF4-FFF2-40B4-BE49-F238E27FC236}">
                <a16:creationId xmlns:a16="http://schemas.microsoft.com/office/drawing/2014/main" id="{8E413BD0-A739-474F-A643-B1DD9FBAFB0A}"/>
              </a:ext>
            </a:extLst>
          </p:cNvPr>
          <p:cNvSpPr/>
          <p:nvPr/>
        </p:nvSpPr>
        <p:spPr>
          <a:xfrm>
            <a:off x="1273996" y="4287774"/>
            <a:ext cx="760288" cy="1728447"/>
          </a:xfrm>
          <a:prstGeom prst="rect">
            <a:avLst/>
          </a:prstGeom>
          <a:solidFill>
            <a:srgbClr val="5D82CB">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B99F2"/>
              </a:solidFill>
            </a:endParaRPr>
          </a:p>
        </p:txBody>
      </p:sp>
      <p:sp>
        <p:nvSpPr>
          <p:cNvPr id="26" name="正方形/長方形 25">
            <a:extLst>
              <a:ext uri="{FF2B5EF4-FFF2-40B4-BE49-F238E27FC236}">
                <a16:creationId xmlns:a16="http://schemas.microsoft.com/office/drawing/2014/main" id="{51F689B5-03FF-F744-9669-1EE2F4F9FBA7}"/>
              </a:ext>
            </a:extLst>
          </p:cNvPr>
          <p:cNvSpPr/>
          <p:nvPr/>
        </p:nvSpPr>
        <p:spPr>
          <a:xfrm>
            <a:off x="1273996" y="1508768"/>
            <a:ext cx="760288" cy="1728447"/>
          </a:xfrm>
          <a:prstGeom prst="rect">
            <a:avLst/>
          </a:prstGeom>
          <a:solidFill>
            <a:srgbClr val="5D82CB">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B99F2"/>
              </a:solidFill>
            </a:endParaRPr>
          </a:p>
        </p:txBody>
      </p:sp>
      <p:sp>
        <p:nvSpPr>
          <p:cNvPr id="20" name="テキスト ボックス 19">
            <a:extLst>
              <a:ext uri="{FF2B5EF4-FFF2-40B4-BE49-F238E27FC236}">
                <a16:creationId xmlns:a16="http://schemas.microsoft.com/office/drawing/2014/main" id="{28D02B28-A599-BE4E-9A39-8FB81FA4542D}"/>
              </a:ext>
            </a:extLst>
          </p:cNvPr>
          <p:cNvSpPr txBox="1"/>
          <p:nvPr/>
        </p:nvSpPr>
        <p:spPr>
          <a:xfrm>
            <a:off x="5974026" y="1440377"/>
            <a:ext cx="1593706" cy="400110"/>
          </a:xfrm>
          <a:prstGeom prst="rect">
            <a:avLst/>
          </a:prstGeom>
          <a:noFill/>
        </p:spPr>
        <p:txBody>
          <a:bodyPr wrap="none" rtlCol="0">
            <a:spAutoFit/>
          </a:bodyPr>
          <a:lstStyle/>
          <a:p>
            <a:r>
              <a:rPr kumimoji="1" lang="en" altLang="ja-JP" sz="2000" u="sng" dirty="0"/>
              <a:t>Both subjects</a:t>
            </a:r>
            <a:endParaRPr kumimoji="1" lang="ja-JP" altLang="en-US" sz="2000" u="sng"/>
          </a:p>
        </p:txBody>
      </p:sp>
      <p:sp>
        <p:nvSpPr>
          <p:cNvPr id="27" name="テキスト ボックス 26">
            <a:extLst>
              <a:ext uri="{FF2B5EF4-FFF2-40B4-BE49-F238E27FC236}">
                <a16:creationId xmlns:a16="http://schemas.microsoft.com/office/drawing/2014/main" id="{AEF4C40D-A591-5446-97E1-F150B1F7355D}"/>
              </a:ext>
            </a:extLst>
          </p:cNvPr>
          <p:cNvSpPr txBox="1"/>
          <p:nvPr/>
        </p:nvSpPr>
        <p:spPr>
          <a:xfrm>
            <a:off x="5974026" y="1840487"/>
            <a:ext cx="3041795" cy="1323439"/>
          </a:xfrm>
          <a:prstGeom prst="rect">
            <a:avLst/>
          </a:prstGeom>
          <a:noFill/>
        </p:spPr>
        <p:txBody>
          <a:bodyPr wrap="none" rtlCol="0">
            <a:spAutoFit/>
          </a:bodyPr>
          <a:lstStyle/>
          <a:p>
            <a:r>
              <a:rPr kumimoji="1" lang="en" altLang="ja-JP" sz="2000" dirty="0"/>
              <a:t>Vascular compression</a:t>
            </a:r>
          </a:p>
          <a:p>
            <a:r>
              <a:rPr kumimoji="1" lang="ja-JP" altLang="en-US" sz="2000"/>
              <a:t>→</a:t>
            </a:r>
            <a:r>
              <a:rPr kumimoji="1" lang="en-US" altLang="ja-JP" sz="2000" dirty="0"/>
              <a:t> </a:t>
            </a:r>
            <a:r>
              <a:rPr kumimoji="1" lang="en" altLang="ja-JP" sz="2000" b="1" dirty="0"/>
              <a:t>R-B component value </a:t>
            </a:r>
            <a:r>
              <a:rPr kumimoji="1" lang="ja-JP" altLang="en-US" sz="2000" b="1">
                <a:solidFill>
                  <a:srgbClr val="5D82CB"/>
                </a:solidFill>
              </a:rPr>
              <a:t>↓</a:t>
            </a:r>
            <a:endParaRPr kumimoji="1" lang="en" altLang="ja-JP" sz="2000" b="1" dirty="0">
              <a:solidFill>
                <a:srgbClr val="5D82CB"/>
              </a:solidFill>
            </a:endParaRPr>
          </a:p>
          <a:p>
            <a:r>
              <a:rPr kumimoji="1" lang="en" altLang="ja-JP" sz="2000" dirty="0"/>
              <a:t>Compression release</a:t>
            </a:r>
          </a:p>
          <a:p>
            <a:r>
              <a:rPr kumimoji="1" lang="ja-JP" altLang="en-US" sz="2000"/>
              <a:t>→</a:t>
            </a:r>
            <a:r>
              <a:rPr kumimoji="1" lang="en-US" altLang="ja-JP" sz="2000" dirty="0"/>
              <a:t> </a:t>
            </a:r>
            <a:r>
              <a:rPr kumimoji="1" lang="en-US" altLang="ja-JP" sz="2000" b="1" dirty="0"/>
              <a:t>R-B component value </a:t>
            </a:r>
            <a:r>
              <a:rPr kumimoji="1" lang="ja-JP" altLang="en-US" sz="2000" b="1">
                <a:solidFill>
                  <a:srgbClr val="EF6B64"/>
                </a:solidFill>
              </a:rPr>
              <a:t>↑</a:t>
            </a:r>
          </a:p>
        </p:txBody>
      </p:sp>
      <p:sp>
        <p:nvSpPr>
          <p:cNvPr id="28" name="テキスト ボックス 27">
            <a:extLst>
              <a:ext uri="{FF2B5EF4-FFF2-40B4-BE49-F238E27FC236}">
                <a16:creationId xmlns:a16="http://schemas.microsoft.com/office/drawing/2014/main" id="{62AE2F27-CDA6-B840-8866-511B29381D34}"/>
              </a:ext>
            </a:extLst>
          </p:cNvPr>
          <p:cNvSpPr txBox="1"/>
          <p:nvPr/>
        </p:nvSpPr>
        <p:spPr>
          <a:xfrm>
            <a:off x="6171195" y="3170116"/>
            <a:ext cx="2461507" cy="707886"/>
          </a:xfrm>
          <a:prstGeom prst="rect">
            <a:avLst/>
          </a:prstGeom>
          <a:noFill/>
        </p:spPr>
        <p:txBody>
          <a:bodyPr wrap="none" rtlCol="0">
            <a:spAutoFit/>
          </a:bodyPr>
          <a:lstStyle/>
          <a:p>
            <a:pPr algn="ctr"/>
            <a:r>
              <a:rPr kumimoji="1" lang="en" altLang="ja-JP" sz="2000" b="1" u="sng" dirty="0">
                <a:solidFill>
                  <a:srgbClr val="F7AC57"/>
                </a:solidFill>
              </a:rPr>
              <a:t>R-B component value</a:t>
            </a:r>
          </a:p>
          <a:p>
            <a:pPr algn="ctr"/>
            <a:r>
              <a:rPr kumimoji="1" lang="en" altLang="ja-JP" sz="2000" b="1" u="sng" dirty="0">
                <a:solidFill>
                  <a:srgbClr val="F7AC57"/>
                </a:solidFill>
              </a:rPr>
              <a:t>= Blood flow change</a:t>
            </a:r>
          </a:p>
        </p:txBody>
      </p:sp>
      <p:sp>
        <p:nvSpPr>
          <p:cNvPr id="30" name="テキスト ボックス 29">
            <a:extLst>
              <a:ext uri="{FF2B5EF4-FFF2-40B4-BE49-F238E27FC236}">
                <a16:creationId xmlns:a16="http://schemas.microsoft.com/office/drawing/2014/main" id="{517307A2-65C7-B54B-BD40-70CB84D670EC}"/>
              </a:ext>
            </a:extLst>
          </p:cNvPr>
          <p:cNvSpPr txBox="1"/>
          <p:nvPr/>
        </p:nvSpPr>
        <p:spPr>
          <a:xfrm>
            <a:off x="5974026" y="4139638"/>
            <a:ext cx="1164101" cy="400110"/>
          </a:xfrm>
          <a:prstGeom prst="rect">
            <a:avLst/>
          </a:prstGeom>
          <a:noFill/>
        </p:spPr>
        <p:txBody>
          <a:bodyPr wrap="none" rtlCol="0">
            <a:spAutoFit/>
          </a:bodyPr>
          <a:lstStyle/>
          <a:p>
            <a:r>
              <a:rPr kumimoji="1" lang="en" altLang="ja-JP" sz="2000" u="sng" dirty="0"/>
              <a:t>Subject A</a:t>
            </a:r>
            <a:endParaRPr kumimoji="1" lang="ja-JP" altLang="en-US" sz="2000" u="sng"/>
          </a:p>
        </p:txBody>
      </p:sp>
      <p:sp>
        <p:nvSpPr>
          <p:cNvPr id="29" name="テキスト ボックス 28">
            <a:extLst>
              <a:ext uri="{FF2B5EF4-FFF2-40B4-BE49-F238E27FC236}">
                <a16:creationId xmlns:a16="http://schemas.microsoft.com/office/drawing/2014/main" id="{F7545E4E-3B7A-4346-956B-161FF87D4F5B}"/>
              </a:ext>
            </a:extLst>
          </p:cNvPr>
          <p:cNvSpPr txBox="1"/>
          <p:nvPr/>
        </p:nvSpPr>
        <p:spPr>
          <a:xfrm>
            <a:off x="6171195" y="4485170"/>
            <a:ext cx="1870833" cy="400110"/>
          </a:xfrm>
          <a:prstGeom prst="rect">
            <a:avLst/>
          </a:prstGeom>
          <a:noFill/>
        </p:spPr>
        <p:txBody>
          <a:bodyPr wrap="none" rtlCol="0">
            <a:spAutoFit/>
          </a:bodyPr>
          <a:lstStyle/>
          <a:p>
            <a:r>
              <a:rPr kumimoji="1" lang="en" altLang="ja-JP" sz="2000" b="1" dirty="0">
                <a:solidFill>
                  <a:srgbClr val="B163EB"/>
                </a:solidFill>
              </a:rPr>
              <a:t>Vertically dense</a:t>
            </a:r>
            <a:endParaRPr kumimoji="1" lang="ja-JP" altLang="en-US" sz="2000" b="1">
              <a:solidFill>
                <a:srgbClr val="B163EB"/>
              </a:solidFill>
            </a:endParaRPr>
          </a:p>
        </p:txBody>
      </p:sp>
      <p:sp>
        <p:nvSpPr>
          <p:cNvPr id="31" name="円/楕円 30">
            <a:extLst>
              <a:ext uri="{FF2B5EF4-FFF2-40B4-BE49-F238E27FC236}">
                <a16:creationId xmlns:a16="http://schemas.microsoft.com/office/drawing/2014/main" id="{0513F204-95A8-324C-B0A2-4917F706DA7E}"/>
              </a:ext>
            </a:extLst>
          </p:cNvPr>
          <p:cNvSpPr/>
          <p:nvPr/>
        </p:nvSpPr>
        <p:spPr>
          <a:xfrm>
            <a:off x="5307106" y="1378822"/>
            <a:ext cx="622422" cy="461665"/>
          </a:xfrm>
          <a:prstGeom prst="ellipse">
            <a:avLst/>
          </a:prstGeom>
          <a:noFill/>
          <a:ln w="57150">
            <a:solidFill>
              <a:srgbClr val="B163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2CB327C0-0625-AE41-9161-7B03BE441C50}"/>
              </a:ext>
            </a:extLst>
          </p:cNvPr>
          <p:cNvSpPr txBox="1"/>
          <p:nvPr/>
        </p:nvSpPr>
        <p:spPr>
          <a:xfrm>
            <a:off x="5985949" y="4907800"/>
            <a:ext cx="1154483" cy="400110"/>
          </a:xfrm>
          <a:prstGeom prst="rect">
            <a:avLst/>
          </a:prstGeom>
          <a:noFill/>
        </p:spPr>
        <p:txBody>
          <a:bodyPr wrap="none" rtlCol="0">
            <a:spAutoFit/>
          </a:bodyPr>
          <a:lstStyle/>
          <a:p>
            <a:r>
              <a:rPr kumimoji="1" lang="en" altLang="ja-JP" sz="2000" u="sng" dirty="0"/>
              <a:t>Subject B</a:t>
            </a:r>
            <a:endParaRPr kumimoji="1" lang="ja-JP" altLang="en-US" sz="2000" u="sng"/>
          </a:p>
        </p:txBody>
      </p:sp>
      <p:sp>
        <p:nvSpPr>
          <p:cNvPr id="32" name="テキスト ボックス 31">
            <a:extLst>
              <a:ext uri="{FF2B5EF4-FFF2-40B4-BE49-F238E27FC236}">
                <a16:creationId xmlns:a16="http://schemas.microsoft.com/office/drawing/2014/main" id="{B5F17ACF-16EC-0C4B-9079-A7ED5A40091E}"/>
              </a:ext>
            </a:extLst>
          </p:cNvPr>
          <p:cNvSpPr txBox="1"/>
          <p:nvPr/>
        </p:nvSpPr>
        <p:spPr>
          <a:xfrm>
            <a:off x="6171195" y="5253332"/>
            <a:ext cx="2777235" cy="707886"/>
          </a:xfrm>
          <a:prstGeom prst="rect">
            <a:avLst/>
          </a:prstGeom>
          <a:noFill/>
        </p:spPr>
        <p:txBody>
          <a:bodyPr wrap="none" rtlCol="0">
            <a:spAutoFit/>
          </a:bodyPr>
          <a:lstStyle/>
          <a:p>
            <a:pPr algn="ctr"/>
            <a:r>
              <a:rPr kumimoji="1" lang="en" altLang="ja-JP" sz="2000" dirty="0">
                <a:solidFill>
                  <a:srgbClr val="70AB73"/>
                </a:solidFill>
              </a:rPr>
              <a:t>Scattering both vertically</a:t>
            </a:r>
          </a:p>
          <a:p>
            <a:pPr algn="ctr"/>
            <a:r>
              <a:rPr kumimoji="1" lang="en" altLang="ja-JP" sz="2000" dirty="0">
                <a:solidFill>
                  <a:srgbClr val="70AB73"/>
                </a:solidFill>
              </a:rPr>
              <a:t>and horizontally</a:t>
            </a:r>
            <a:endParaRPr kumimoji="1" lang="ja-JP" altLang="en-US" sz="2000">
              <a:solidFill>
                <a:srgbClr val="70AB73"/>
              </a:solidFill>
            </a:endParaRPr>
          </a:p>
        </p:txBody>
      </p:sp>
      <p:sp>
        <p:nvSpPr>
          <p:cNvPr id="35" name="円/楕円 34">
            <a:extLst>
              <a:ext uri="{FF2B5EF4-FFF2-40B4-BE49-F238E27FC236}">
                <a16:creationId xmlns:a16="http://schemas.microsoft.com/office/drawing/2014/main" id="{2E9D7331-E7FD-1644-864E-7552C7279E19}"/>
              </a:ext>
            </a:extLst>
          </p:cNvPr>
          <p:cNvSpPr/>
          <p:nvPr/>
        </p:nvSpPr>
        <p:spPr>
          <a:xfrm>
            <a:off x="5307106" y="4044421"/>
            <a:ext cx="622422" cy="461665"/>
          </a:xfrm>
          <a:prstGeom prst="ellipse">
            <a:avLst/>
          </a:prstGeom>
          <a:noFill/>
          <a:ln w="57150">
            <a:solidFill>
              <a:srgbClr val="70A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4CC8EA01-E652-3048-8355-264BD9F39A9E}"/>
              </a:ext>
            </a:extLst>
          </p:cNvPr>
          <p:cNvCxnSpPr/>
          <p:nvPr/>
        </p:nvCxnSpPr>
        <p:spPr>
          <a:xfrm flipV="1">
            <a:off x="1273996" y="3233637"/>
            <a:ext cx="0" cy="1054137"/>
          </a:xfrm>
          <a:prstGeom prst="straightConnector1">
            <a:avLst/>
          </a:prstGeom>
          <a:ln w="381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5A7F4B23-40CA-AD44-814C-2CA5E1942E11}"/>
              </a:ext>
            </a:extLst>
          </p:cNvPr>
          <p:cNvSpPr txBox="1"/>
          <p:nvPr/>
        </p:nvSpPr>
        <p:spPr>
          <a:xfrm>
            <a:off x="649782" y="3619511"/>
            <a:ext cx="1112164" cy="523220"/>
          </a:xfrm>
          <a:prstGeom prst="rect">
            <a:avLst/>
          </a:prstGeom>
          <a:solidFill>
            <a:schemeClr val="bg1"/>
          </a:solidFill>
        </p:spPr>
        <p:txBody>
          <a:bodyPr wrap="none" rtlCol="0">
            <a:spAutoFit/>
          </a:bodyPr>
          <a:lstStyle/>
          <a:p>
            <a:pPr algn="ctr"/>
            <a:r>
              <a:rPr kumimoji="1" lang="en-US" altLang="ja-JP" sz="1400" dirty="0">
                <a:solidFill>
                  <a:srgbClr val="70AB73"/>
                </a:solidFill>
              </a:rPr>
              <a:t>Vascular</a:t>
            </a:r>
          </a:p>
          <a:p>
            <a:pPr algn="ctr"/>
            <a:r>
              <a:rPr kumimoji="1" lang="en-US" altLang="ja-JP" sz="1400" dirty="0">
                <a:solidFill>
                  <a:srgbClr val="70AB73"/>
                </a:solidFill>
              </a:rPr>
              <a:t>compression</a:t>
            </a:r>
            <a:endParaRPr kumimoji="1" lang="ja-JP" altLang="en-US" sz="1400">
              <a:solidFill>
                <a:srgbClr val="70AB73"/>
              </a:solidFill>
            </a:endParaRPr>
          </a:p>
        </p:txBody>
      </p:sp>
      <p:cxnSp>
        <p:nvCxnSpPr>
          <p:cNvPr id="34" name="直線矢印コネクタ 33">
            <a:extLst>
              <a:ext uri="{FF2B5EF4-FFF2-40B4-BE49-F238E27FC236}">
                <a16:creationId xmlns:a16="http://schemas.microsoft.com/office/drawing/2014/main" id="{87D6B62C-8262-3543-9E70-641236240D0E}"/>
              </a:ext>
            </a:extLst>
          </p:cNvPr>
          <p:cNvCxnSpPr/>
          <p:nvPr/>
        </p:nvCxnSpPr>
        <p:spPr>
          <a:xfrm flipV="1">
            <a:off x="2028695" y="3257697"/>
            <a:ext cx="0" cy="1054137"/>
          </a:xfrm>
          <a:prstGeom prst="straightConnector1">
            <a:avLst/>
          </a:prstGeom>
          <a:ln w="381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53AA2132-6D39-684B-A366-95D9CF45DCD2}"/>
              </a:ext>
            </a:extLst>
          </p:cNvPr>
          <p:cNvSpPr txBox="1"/>
          <p:nvPr/>
        </p:nvSpPr>
        <p:spPr>
          <a:xfrm>
            <a:off x="1520378" y="3400690"/>
            <a:ext cx="1134477" cy="523220"/>
          </a:xfrm>
          <a:prstGeom prst="rect">
            <a:avLst/>
          </a:prstGeom>
          <a:solidFill>
            <a:schemeClr val="bg1"/>
          </a:solidFill>
        </p:spPr>
        <p:txBody>
          <a:bodyPr wrap="none" rtlCol="0">
            <a:spAutoFit/>
          </a:bodyPr>
          <a:lstStyle/>
          <a:p>
            <a:pPr algn="ctr"/>
            <a:r>
              <a:rPr kumimoji="1" lang="en-US" altLang="ja-JP" sz="1400" dirty="0">
                <a:solidFill>
                  <a:srgbClr val="70AB73"/>
                </a:solidFill>
              </a:rPr>
              <a:t>Compression</a:t>
            </a:r>
          </a:p>
          <a:p>
            <a:pPr algn="ctr"/>
            <a:r>
              <a:rPr kumimoji="1" lang="en-US" altLang="ja-JP" sz="1400" dirty="0">
                <a:solidFill>
                  <a:srgbClr val="70AB73"/>
                </a:solidFill>
              </a:rPr>
              <a:t>release</a:t>
            </a:r>
            <a:endParaRPr kumimoji="1" lang="ja-JP" altLang="en-US" sz="1400">
              <a:solidFill>
                <a:srgbClr val="70AB73"/>
              </a:solidFill>
            </a:endParaRPr>
          </a:p>
        </p:txBody>
      </p:sp>
      <p:sp>
        <p:nvSpPr>
          <p:cNvPr id="19" name="テキスト ボックス 18">
            <a:extLst>
              <a:ext uri="{FF2B5EF4-FFF2-40B4-BE49-F238E27FC236}">
                <a16:creationId xmlns:a16="http://schemas.microsoft.com/office/drawing/2014/main" id="{8815A0CC-FE04-B04B-96BA-739F74EDB7EB}"/>
              </a:ext>
            </a:extLst>
          </p:cNvPr>
          <p:cNvSpPr txBox="1"/>
          <p:nvPr/>
        </p:nvSpPr>
        <p:spPr>
          <a:xfrm>
            <a:off x="2369769" y="3574473"/>
            <a:ext cx="1345240" cy="461665"/>
          </a:xfrm>
          <a:prstGeom prst="rect">
            <a:avLst/>
          </a:prstGeom>
          <a:noFill/>
        </p:spPr>
        <p:txBody>
          <a:bodyPr wrap="none" rtlCol="0">
            <a:spAutoFit/>
          </a:bodyPr>
          <a:lstStyle/>
          <a:p>
            <a:r>
              <a:rPr kumimoji="1" lang="en-US" altLang="ja-JP" sz="2400" u="sng" dirty="0">
                <a:ea typeface="Meiryo" panose="020B0604030504040204" pitchFamily="34" charset="-128"/>
              </a:rPr>
              <a:t>Subject B</a:t>
            </a:r>
            <a:endParaRPr kumimoji="1" lang="ja-JP" altLang="en-US" sz="2400" u="sng">
              <a:ea typeface="Meiryo" panose="020B0604030504040204" pitchFamily="34" charset="-128"/>
            </a:endParaRPr>
          </a:p>
        </p:txBody>
      </p:sp>
      <p:sp>
        <p:nvSpPr>
          <p:cNvPr id="36" name="テキスト ボックス 35">
            <a:extLst>
              <a:ext uri="{FF2B5EF4-FFF2-40B4-BE49-F238E27FC236}">
                <a16:creationId xmlns:a16="http://schemas.microsoft.com/office/drawing/2014/main" id="{5A9B0F94-5D9E-8C44-8C33-B37A4561547E}"/>
              </a:ext>
            </a:extLst>
          </p:cNvPr>
          <p:cNvSpPr txBox="1"/>
          <p:nvPr/>
        </p:nvSpPr>
        <p:spPr>
          <a:xfrm>
            <a:off x="5507346" y="713799"/>
            <a:ext cx="1112164" cy="523220"/>
          </a:xfrm>
          <a:prstGeom prst="rect">
            <a:avLst/>
          </a:prstGeom>
          <a:noFill/>
        </p:spPr>
        <p:txBody>
          <a:bodyPr wrap="none" rtlCol="0">
            <a:spAutoFit/>
          </a:bodyPr>
          <a:lstStyle/>
          <a:p>
            <a:pPr algn="ctr"/>
            <a:r>
              <a:rPr kumimoji="1" lang="en-US" altLang="ja-JP" sz="1400" dirty="0">
                <a:solidFill>
                  <a:srgbClr val="70AB73"/>
                </a:solidFill>
              </a:rPr>
              <a:t>Vascular</a:t>
            </a:r>
          </a:p>
          <a:p>
            <a:pPr algn="ctr"/>
            <a:r>
              <a:rPr kumimoji="1" lang="en-US" altLang="ja-JP" sz="1400" dirty="0">
                <a:solidFill>
                  <a:srgbClr val="70AB73"/>
                </a:solidFill>
              </a:rPr>
              <a:t>compression</a:t>
            </a:r>
            <a:endParaRPr kumimoji="1" lang="ja-JP" altLang="en-US" sz="1400">
              <a:solidFill>
                <a:srgbClr val="70AB73"/>
              </a:solidFill>
            </a:endParaRPr>
          </a:p>
        </p:txBody>
      </p:sp>
      <p:sp>
        <p:nvSpPr>
          <p:cNvPr id="37" name="テキスト ボックス 36">
            <a:extLst>
              <a:ext uri="{FF2B5EF4-FFF2-40B4-BE49-F238E27FC236}">
                <a16:creationId xmlns:a16="http://schemas.microsoft.com/office/drawing/2014/main" id="{41E8C7FB-D0DC-F742-A8C7-F03B5E2D3DD2}"/>
              </a:ext>
            </a:extLst>
          </p:cNvPr>
          <p:cNvSpPr txBox="1"/>
          <p:nvPr/>
        </p:nvSpPr>
        <p:spPr>
          <a:xfrm>
            <a:off x="7498154" y="713799"/>
            <a:ext cx="1134477" cy="523220"/>
          </a:xfrm>
          <a:prstGeom prst="rect">
            <a:avLst/>
          </a:prstGeom>
          <a:noFill/>
        </p:spPr>
        <p:txBody>
          <a:bodyPr wrap="none" rtlCol="0">
            <a:spAutoFit/>
          </a:bodyPr>
          <a:lstStyle/>
          <a:p>
            <a:pPr algn="ctr"/>
            <a:r>
              <a:rPr kumimoji="1" lang="en-US" altLang="ja-JP" sz="1400" dirty="0">
                <a:solidFill>
                  <a:srgbClr val="70AB73"/>
                </a:solidFill>
              </a:rPr>
              <a:t>Compression</a:t>
            </a:r>
          </a:p>
          <a:p>
            <a:pPr algn="ctr"/>
            <a:r>
              <a:rPr kumimoji="1" lang="en-US" altLang="ja-JP" sz="1400" dirty="0">
                <a:solidFill>
                  <a:srgbClr val="70AB73"/>
                </a:solidFill>
              </a:rPr>
              <a:t>release</a:t>
            </a:r>
            <a:endParaRPr kumimoji="1" lang="ja-JP" altLang="en-US" sz="1400">
              <a:solidFill>
                <a:srgbClr val="70AB73"/>
              </a:solidFill>
            </a:endParaRPr>
          </a:p>
        </p:txBody>
      </p:sp>
    </p:spTree>
    <p:custDataLst>
      <p:tags r:id="rId1"/>
    </p:custDataLst>
    <p:extLst>
      <p:ext uri="{BB962C8B-B14F-4D97-AF65-F5344CB8AC3E}">
        <p14:creationId xmlns:p14="http://schemas.microsoft.com/office/powerpoint/2010/main" val="387061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P spid="31" grpId="0" animBg="1"/>
      <p:bldP spid="33" grpId="0"/>
      <p:bldP spid="32" grpId="0"/>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1BC0E0E-8180-4C5B-8305-49E4F44F5916}" type="slidenum">
              <a:rPr kumimoji="1" lang="ja-JP" altLang="en-US" smtClean="0">
                <a:latin typeface="Calibri" panose="020F0502020204030204" pitchFamily="34" charset="0"/>
                <a:cs typeface="Calibri" panose="020F0502020204030204" pitchFamily="34" charset="0"/>
              </a:rPr>
              <a:t>12</a:t>
            </a:fld>
            <a:endParaRPr kumimoji="1" lang="ja-JP" altLang="en-US">
              <a:latin typeface="Calibri" panose="020F0502020204030204" pitchFamily="34" charset="0"/>
              <a:cs typeface="Calibri" panose="020F0502020204030204" pitchFamily="34" charset="0"/>
            </a:endParaRPr>
          </a:p>
        </p:txBody>
      </p:sp>
      <p:sp>
        <p:nvSpPr>
          <p:cNvPr id="24" name="テキスト ボックス 23">
            <a:extLst>
              <a:ext uri="{FF2B5EF4-FFF2-40B4-BE49-F238E27FC236}">
                <a16:creationId xmlns:a16="http://schemas.microsoft.com/office/drawing/2014/main" id="{A27B2FCB-98B2-E749-8120-489AA1E3A9B3}"/>
              </a:ext>
            </a:extLst>
          </p:cNvPr>
          <p:cNvSpPr txBox="1"/>
          <p:nvPr/>
        </p:nvSpPr>
        <p:spPr>
          <a:xfrm>
            <a:off x="360000" y="180000"/>
            <a:ext cx="2650084" cy="707886"/>
          </a:xfrm>
          <a:prstGeom prst="rect">
            <a:avLst/>
          </a:prstGeom>
          <a:noFill/>
        </p:spPr>
        <p:txBody>
          <a:bodyPr wrap="none" rtlCol="0">
            <a:spAutoFit/>
          </a:bodyPr>
          <a:lstStyle/>
          <a:p>
            <a:r>
              <a:rPr kumimoji="1" lang="ja-JP" altLang="en-US" sz="4000" b="1" u="sng">
                <a:solidFill>
                  <a:srgbClr val="70AB73"/>
                </a:solidFill>
                <a:latin typeface="Calibri" panose="020F0502020204030204" pitchFamily="34" charset="0"/>
                <a:ea typeface="メイリオ" panose="020B0604030504040204" pitchFamily="50" charset="-128"/>
                <a:cs typeface="Calibri" panose="020F0502020204030204" pitchFamily="34" charset="0"/>
              </a:rPr>
              <a:t> </a:t>
            </a:r>
            <a:r>
              <a:rPr kumimoji="1" lang="en-US" altLang="ja-JP" sz="4000" b="1" u="sng" dirty="0">
                <a:solidFill>
                  <a:srgbClr val="70AB73"/>
                </a:solidFill>
                <a:latin typeface="Calibri" panose="020F0502020204030204" pitchFamily="34" charset="0"/>
                <a:ea typeface="メイリオ" panose="020B0604030504040204" pitchFamily="50" charset="-128"/>
                <a:cs typeface="Calibri" panose="020F0502020204030204" pitchFamily="34" charset="0"/>
              </a:rPr>
              <a:t>Discussion</a:t>
            </a:r>
            <a:r>
              <a:rPr kumimoji="1" lang="ja-JP" altLang="en-US" sz="4000" b="1" u="sng">
                <a:solidFill>
                  <a:srgbClr val="70AB73"/>
                </a:solidFill>
                <a:latin typeface="Calibri" panose="020F0502020204030204" pitchFamily="34" charset="0"/>
                <a:ea typeface="メイリオ" panose="020B0604030504040204" pitchFamily="50" charset="-128"/>
                <a:cs typeface="Calibri" panose="020F0502020204030204" pitchFamily="34" charset="0"/>
              </a:rPr>
              <a:t> </a:t>
            </a:r>
            <a:endParaRPr kumimoji="1" lang="ja-JP" altLang="en-US" sz="4000" b="1" u="sng" dirty="0">
              <a:solidFill>
                <a:srgbClr val="70AB73"/>
              </a:solidFill>
              <a:latin typeface="Calibri" panose="020F0502020204030204" pitchFamily="34" charset="0"/>
              <a:ea typeface="メイリオ" panose="020B0604030504040204" pitchFamily="50" charset="-128"/>
              <a:cs typeface="Calibri" panose="020F0502020204030204" pitchFamily="34" charset="0"/>
            </a:endParaRPr>
          </a:p>
        </p:txBody>
      </p:sp>
      <p:sp>
        <p:nvSpPr>
          <p:cNvPr id="26" name="テキスト ボックス 25">
            <a:extLst>
              <a:ext uri="{FF2B5EF4-FFF2-40B4-BE49-F238E27FC236}">
                <a16:creationId xmlns:a16="http://schemas.microsoft.com/office/drawing/2014/main" id="{3D0A4C13-BCEE-7943-87C1-4ECD4086BEE2}"/>
              </a:ext>
            </a:extLst>
          </p:cNvPr>
          <p:cNvSpPr txBox="1"/>
          <p:nvPr/>
        </p:nvSpPr>
        <p:spPr>
          <a:xfrm>
            <a:off x="629866" y="887886"/>
            <a:ext cx="1164101" cy="400110"/>
          </a:xfrm>
          <a:prstGeom prst="rect">
            <a:avLst/>
          </a:prstGeom>
          <a:noFill/>
        </p:spPr>
        <p:txBody>
          <a:bodyPr wrap="none" rtlCol="0">
            <a:spAutoFit/>
          </a:bodyPr>
          <a:lstStyle/>
          <a:p>
            <a:r>
              <a:rPr kumimoji="1" lang="en" altLang="ja-JP" sz="2000" u="sng" dirty="0"/>
              <a:t>Subject A</a:t>
            </a:r>
            <a:endParaRPr kumimoji="1" lang="ja-JP" altLang="en-US" sz="2000" u="sng"/>
          </a:p>
        </p:txBody>
      </p:sp>
      <p:sp>
        <p:nvSpPr>
          <p:cNvPr id="42" name="テキスト ボックス 41">
            <a:extLst>
              <a:ext uri="{FF2B5EF4-FFF2-40B4-BE49-F238E27FC236}">
                <a16:creationId xmlns:a16="http://schemas.microsoft.com/office/drawing/2014/main" id="{AE28780D-89FB-554D-A2DD-BEC41BE2C709}"/>
              </a:ext>
            </a:extLst>
          </p:cNvPr>
          <p:cNvSpPr txBox="1"/>
          <p:nvPr/>
        </p:nvSpPr>
        <p:spPr>
          <a:xfrm>
            <a:off x="827035" y="1233418"/>
            <a:ext cx="1870833" cy="400110"/>
          </a:xfrm>
          <a:prstGeom prst="rect">
            <a:avLst/>
          </a:prstGeom>
          <a:noFill/>
        </p:spPr>
        <p:txBody>
          <a:bodyPr wrap="none" rtlCol="0">
            <a:spAutoFit/>
          </a:bodyPr>
          <a:lstStyle/>
          <a:p>
            <a:r>
              <a:rPr kumimoji="1" lang="en" altLang="ja-JP" sz="2000" b="1" dirty="0"/>
              <a:t>Vertically dense</a:t>
            </a:r>
            <a:endParaRPr kumimoji="1" lang="ja-JP" altLang="en-US" sz="2000" b="1"/>
          </a:p>
        </p:txBody>
      </p:sp>
      <p:sp>
        <p:nvSpPr>
          <p:cNvPr id="43" name="テキスト ボックス 42">
            <a:extLst>
              <a:ext uri="{FF2B5EF4-FFF2-40B4-BE49-F238E27FC236}">
                <a16:creationId xmlns:a16="http://schemas.microsoft.com/office/drawing/2014/main" id="{97C33B2F-0CB1-E544-ACD3-293581833122}"/>
              </a:ext>
            </a:extLst>
          </p:cNvPr>
          <p:cNvSpPr txBox="1"/>
          <p:nvPr/>
        </p:nvSpPr>
        <p:spPr>
          <a:xfrm>
            <a:off x="3832029" y="887886"/>
            <a:ext cx="1869322" cy="400110"/>
          </a:xfrm>
          <a:prstGeom prst="rect">
            <a:avLst/>
          </a:prstGeom>
          <a:noFill/>
        </p:spPr>
        <p:txBody>
          <a:bodyPr wrap="square" rtlCol="0">
            <a:spAutoFit/>
          </a:bodyPr>
          <a:lstStyle/>
          <a:p>
            <a:r>
              <a:rPr kumimoji="1" lang="en" altLang="ja-JP" sz="2000" u="sng" dirty="0"/>
              <a:t>Subject B</a:t>
            </a:r>
            <a:endParaRPr kumimoji="1" lang="ja-JP" altLang="en-US" sz="2000" u="sng"/>
          </a:p>
        </p:txBody>
      </p:sp>
      <p:sp>
        <p:nvSpPr>
          <p:cNvPr id="44" name="テキスト ボックス 43">
            <a:extLst>
              <a:ext uri="{FF2B5EF4-FFF2-40B4-BE49-F238E27FC236}">
                <a16:creationId xmlns:a16="http://schemas.microsoft.com/office/drawing/2014/main" id="{F8DACFDF-7388-7349-AD6C-F664FBFAA887}"/>
              </a:ext>
            </a:extLst>
          </p:cNvPr>
          <p:cNvSpPr txBox="1"/>
          <p:nvPr/>
        </p:nvSpPr>
        <p:spPr>
          <a:xfrm>
            <a:off x="4017275" y="1233418"/>
            <a:ext cx="4496859" cy="400110"/>
          </a:xfrm>
          <a:prstGeom prst="rect">
            <a:avLst/>
          </a:prstGeom>
          <a:noFill/>
        </p:spPr>
        <p:txBody>
          <a:bodyPr wrap="square" rtlCol="0">
            <a:spAutoFit/>
          </a:bodyPr>
          <a:lstStyle/>
          <a:p>
            <a:pPr algn="ctr"/>
            <a:r>
              <a:rPr kumimoji="1" lang="en" altLang="ja-JP" sz="2000" dirty="0"/>
              <a:t>Scattering both vertically and horizontally</a:t>
            </a:r>
            <a:endParaRPr kumimoji="1" lang="ja-JP" altLang="en-US" sz="2000"/>
          </a:p>
        </p:txBody>
      </p:sp>
      <p:pic>
        <p:nvPicPr>
          <p:cNvPr id="14" name="図 13">
            <a:extLst>
              <a:ext uri="{FF2B5EF4-FFF2-40B4-BE49-F238E27FC236}">
                <a16:creationId xmlns:a16="http://schemas.microsoft.com/office/drawing/2014/main" id="{9764CFED-41E5-F146-830B-F07A68657780}"/>
              </a:ext>
            </a:extLst>
          </p:cNvPr>
          <p:cNvPicPr>
            <a:picLocks noChangeAspect="1"/>
          </p:cNvPicPr>
          <p:nvPr/>
        </p:nvPicPr>
        <p:blipFill rotWithShape="1">
          <a:blip r:embed="rId4">
            <a:extLst>
              <a:ext uri="{28A0092B-C50C-407E-A947-70E740481C1C}">
                <a14:useLocalDpi xmlns:a14="http://schemas.microsoft.com/office/drawing/2010/main" val="0"/>
              </a:ext>
            </a:extLst>
          </a:blip>
          <a:srcRect l="1" r="3305" b="2874"/>
          <a:stretch/>
        </p:blipFill>
        <p:spPr>
          <a:xfrm>
            <a:off x="73758" y="1917277"/>
            <a:ext cx="1713654" cy="1378880"/>
          </a:xfrm>
          <a:prstGeom prst="rect">
            <a:avLst/>
          </a:prstGeom>
        </p:spPr>
      </p:pic>
      <p:pic>
        <p:nvPicPr>
          <p:cNvPr id="16" name="図 15">
            <a:extLst>
              <a:ext uri="{FF2B5EF4-FFF2-40B4-BE49-F238E27FC236}">
                <a16:creationId xmlns:a16="http://schemas.microsoft.com/office/drawing/2014/main" id="{53917C06-89D3-4A49-9FF5-50F1E9DB499B}"/>
              </a:ext>
            </a:extLst>
          </p:cNvPr>
          <p:cNvPicPr>
            <a:picLocks noChangeAspect="1"/>
          </p:cNvPicPr>
          <p:nvPr/>
        </p:nvPicPr>
        <p:blipFill rotWithShape="1">
          <a:blip r:embed="rId5">
            <a:extLst>
              <a:ext uri="{28A0092B-C50C-407E-A947-70E740481C1C}">
                <a14:useLocalDpi xmlns:a14="http://schemas.microsoft.com/office/drawing/2010/main" val="0"/>
              </a:ext>
            </a:extLst>
          </a:blip>
          <a:srcRect t="1" r="3464" b="2342"/>
          <a:stretch/>
        </p:blipFill>
        <p:spPr>
          <a:xfrm>
            <a:off x="88666" y="3670280"/>
            <a:ext cx="1725704" cy="1381793"/>
          </a:xfrm>
          <a:prstGeom prst="rect">
            <a:avLst/>
          </a:prstGeom>
          <a:ln>
            <a:noFill/>
          </a:ln>
        </p:spPr>
      </p:pic>
      <p:pic>
        <p:nvPicPr>
          <p:cNvPr id="19" name="図 18">
            <a:extLst>
              <a:ext uri="{FF2B5EF4-FFF2-40B4-BE49-F238E27FC236}">
                <a16:creationId xmlns:a16="http://schemas.microsoft.com/office/drawing/2014/main" id="{47038789-EAC8-CE4E-A253-6CD78901FF44}"/>
              </a:ext>
            </a:extLst>
          </p:cNvPr>
          <p:cNvPicPr>
            <a:picLocks noChangeAspect="1"/>
          </p:cNvPicPr>
          <p:nvPr/>
        </p:nvPicPr>
        <p:blipFill rotWithShape="1">
          <a:blip r:embed="rId6">
            <a:extLst>
              <a:ext uri="{28A0092B-C50C-407E-A947-70E740481C1C}">
                <a14:useLocalDpi xmlns:a14="http://schemas.microsoft.com/office/drawing/2010/main" val="0"/>
              </a:ext>
            </a:extLst>
          </a:blip>
          <a:srcRect r="1675" b="2353"/>
          <a:stretch/>
        </p:blipFill>
        <p:spPr>
          <a:xfrm>
            <a:off x="67733" y="5426196"/>
            <a:ext cx="1725704" cy="1388411"/>
          </a:xfrm>
          <a:prstGeom prst="rect">
            <a:avLst/>
          </a:prstGeom>
        </p:spPr>
      </p:pic>
      <p:pic>
        <p:nvPicPr>
          <p:cNvPr id="45" name="図 44">
            <a:extLst>
              <a:ext uri="{FF2B5EF4-FFF2-40B4-BE49-F238E27FC236}">
                <a16:creationId xmlns:a16="http://schemas.microsoft.com/office/drawing/2014/main" id="{10E671C2-9927-EF48-A330-96F16AC1323A}"/>
              </a:ext>
            </a:extLst>
          </p:cNvPr>
          <p:cNvPicPr>
            <a:picLocks noChangeAspect="1"/>
          </p:cNvPicPr>
          <p:nvPr/>
        </p:nvPicPr>
        <p:blipFill rotWithShape="1">
          <a:blip r:embed="rId7">
            <a:extLst>
              <a:ext uri="{28A0092B-C50C-407E-A947-70E740481C1C}">
                <a14:useLocalDpi xmlns:a14="http://schemas.microsoft.com/office/drawing/2010/main" val="0"/>
              </a:ext>
            </a:extLst>
          </a:blip>
          <a:srcRect l="18581" t="15758" r="52724" b="49088"/>
          <a:stretch/>
        </p:blipFill>
        <p:spPr>
          <a:xfrm>
            <a:off x="2078676" y="1705439"/>
            <a:ext cx="2386155" cy="1898500"/>
          </a:xfrm>
          <a:prstGeom prst="rect">
            <a:avLst/>
          </a:prstGeom>
        </p:spPr>
      </p:pic>
      <p:sp>
        <p:nvSpPr>
          <p:cNvPr id="20" name="テキスト ボックス 19">
            <a:extLst>
              <a:ext uri="{FF2B5EF4-FFF2-40B4-BE49-F238E27FC236}">
                <a16:creationId xmlns:a16="http://schemas.microsoft.com/office/drawing/2014/main" id="{99F58A09-2E19-8B41-9A97-FB48715AADF1}"/>
              </a:ext>
            </a:extLst>
          </p:cNvPr>
          <p:cNvSpPr txBox="1"/>
          <p:nvPr/>
        </p:nvSpPr>
        <p:spPr>
          <a:xfrm>
            <a:off x="2416537" y="2472577"/>
            <a:ext cx="441146" cy="400110"/>
          </a:xfrm>
          <a:prstGeom prst="rect">
            <a:avLst/>
          </a:prstGeom>
          <a:noFill/>
        </p:spPr>
        <p:txBody>
          <a:bodyPr wrap="none" rtlCol="0">
            <a:spAutoFit/>
          </a:bodyPr>
          <a:lstStyle/>
          <a:p>
            <a:r>
              <a:rPr kumimoji="1" lang="en-US" altLang="ja-JP" sz="2000" b="1" dirty="0"/>
              <a:t>①</a:t>
            </a:r>
            <a:endParaRPr kumimoji="1" lang="ja-JP" altLang="en-US" sz="2000" b="1"/>
          </a:p>
        </p:txBody>
      </p:sp>
      <p:sp>
        <p:nvSpPr>
          <p:cNvPr id="46" name="テキスト ボックス 45">
            <a:extLst>
              <a:ext uri="{FF2B5EF4-FFF2-40B4-BE49-F238E27FC236}">
                <a16:creationId xmlns:a16="http://schemas.microsoft.com/office/drawing/2014/main" id="{C3C137E0-6A96-6C4D-8B0E-044C298485E3}"/>
              </a:ext>
            </a:extLst>
          </p:cNvPr>
          <p:cNvSpPr txBox="1"/>
          <p:nvPr/>
        </p:nvSpPr>
        <p:spPr>
          <a:xfrm>
            <a:off x="3318487" y="2364720"/>
            <a:ext cx="441146" cy="400110"/>
          </a:xfrm>
          <a:prstGeom prst="rect">
            <a:avLst/>
          </a:prstGeom>
          <a:noFill/>
        </p:spPr>
        <p:txBody>
          <a:bodyPr wrap="none" rtlCol="0">
            <a:spAutoFit/>
          </a:bodyPr>
          <a:lstStyle/>
          <a:p>
            <a:r>
              <a:rPr kumimoji="1" lang="en-US" altLang="ja-JP" sz="2000" b="1" dirty="0"/>
              <a:t>②</a:t>
            </a:r>
            <a:endParaRPr kumimoji="1" lang="ja-JP" altLang="en-US" sz="2000" b="1"/>
          </a:p>
        </p:txBody>
      </p:sp>
      <p:sp>
        <p:nvSpPr>
          <p:cNvPr id="47" name="テキスト ボックス 46">
            <a:extLst>
              <a:ext uri="{FF2B5EF4-FFF2-40B4-BE49-F238E27FC236}">
                <a16:creationId xmlns:a16="http://schemas.microsoft.com/office/drawing/2014/main" id="{2C66E5A8-136C-664F-B834-67A8CA273402}"/>
              </a:ext>
            </a:extLst>
          </p:cNvPr>
          <p:cNvSpPr txBox="1"/>
          <p:nvPr/>
        </p:nvSpPr>
        <p:spPr>
          <a:xfrm>
            <a:off x="3912629" y="2764830"/>
            <a:ext cx="441146" cy="400110"/>
          </a:xfrm>
          <a:prstGeom prst="rect">
            <a:avLst/>
          </a:prstGeom>
          <a:noFill/>
        </p:spPr>
        <p:txBody>
          <a:bodyPr wrap="none" rtlCol="0">
            <a:spAutoFit/>
          </a:bodyPr>
          <a:lstStyle/>
          <a:p>
            <a:r>
              <a:rPr kumimoji="1" lang="en-US" altLang="ja-JP" sz="2000" b="1" dirty="0"/>
              <a:t>③</a:t>
            </a:r>
            <a:endParaRPr kumimoji="1" lang="ja-JP" altLang="en-US" sz="2000" b="1"/>
          </a:p>
        </p:txBody>
      </p:sp>
      <p:sp>
        <p:nvSpPr>
          <p:cNvPr id="48" name="テキスト ボックス 47">
            <a:extLst>
              <a:ext uri="{FF2B5EF4-FFF2-40B4-BE49-F238E27FC236}">
                <a16:creationId xmlns:a16="http://schemas.microsoft.com/office/drawing/2014/main" id="{9AE78EA2-891A-5C46-A5C7-CB626787C472}"/>
              </a:ext>
            </a:extLst>
          </p:cNvPr>
          <p:cNvSpPr txBox="1"/>
          <p:nvPr/>
        </p:nvSpPr>
        <p:spPr>
          <a:xfrm>
            <a:off x="710012" y="1597410"/>
            <a:ext cx="441146" cy="400110"/>
          </a:xfrm>
          <a:prstGeom prst="rect">
            <a:avLst/>
          </a:prstGeom>
          <a:noFill/>
        </p:spPr>
        <p:txBody>
          <a:bodyPr wrap="none" rtlCol="0">
            <a:spAutoFit/>
          </a:bodyPr>
          <a:lstStyle/>
          <a:p>
            <a:r>
              <a:rPr kumimoji="1" lang="en-US" altLang="ja-JP" sz="2000" b="1" dirty="0"/>
              <a:t>①</a:t>
            </a:r>
            <a:endParaRPr kumimoji="1" lang="ja-JP" altLang="en-US" sz="2000" b="1"/>
          </a:p>
        </p:txBody>
      </p:sp>
      <p:sp>
        <p:nvSpPr>
          <p:cNvPr id="49" name="テキスト ボックス 48">
            <a:extLst>
              <a:ext uri="{FF2B5EF4-FFF2-40B4-BE49-F238E27FC236}">
                <a16:creationId xmlns:a16="http://schemas.microsoft.com/office/drawing/2014/main" id="{6CEA553D-552E-BA46-B2F8-D527D923AF2B}"/>
              </a:ext>
            </a:extLst>
          </p:cNvPr>
          <p:cNvSpPr txBox="1"/>
          <p:nvPr/>
        </p:nvSpPr>
        <p:spPr>
          <a:xfrm>
            <a:off x="713751" y="3296157"/>
            <a:ext cx="441146" cy="400110"/>
          </a:xfrm>
          <a:prstGeom prst="rect">
            <a:avLst/>
          </a:prstGeom>
          <a:noFill/>
        </p:spPr>
        <p:txBody>
          <a:bodyPr wrap="none" rtlCol="0">
            <a:spAutoFit/>
          </a:bodyPr>
          <a:lstStyle/>
          <a:p>
            <a:r>
              <a:rPr kumimoji="1" lang="en-US" altLang="ja-JP" sz="2000" b="1" dirty="0"/>
              <a:t>②</a:t>
            </a:r>
            <a:endParaRPr kumimoji="1" lang="ja-JP" altLang="en-US" sz="2000" b="1"/>
          </a:p>
        </p:txBody>
      </p:sp>
      <p:sp>
        <p:nvSpPr>
          <p:cNvPr id="50" name="テキスト ボックス 49">
            <a:extLst>
              <a:ext uri="{FF2B5EF4-FFF2-40B4-BE49-F238E27FC236}">
                <a16:creationId xmlns:a16="http://schemas.microsoft.com/office/drawing/2014/main" id="{EFB312B2-8BC7-C540-9AB0-0C127D86A758}"/>
              </a:ext>
            </a:extLst>
          </p:cNvPr>
          <p:cNvSpPr txBox="1"/>
          <p:nvPr/>
        </p:nvSpPr>
        <p:spPr>
          <a:xfrm>
            <a:off x="710012" y="5084884"/>
            <a:ext cx="441146" cy="400110"/>
          </a:xfrm>
          <a:prstGeom prst="rect">
            <a:avLst/>
          </a:prstGeom>
          <a:noFill/>
        </p:spPr>
        <p:txBody>
          <a:bodyPr wrap="none" rtlCol="0">
            <a:spAutoFit/>
          </a:bodyPr>
          <a:lstStyle/>
          <a:p>
            <a:r>
              <a:rPr kumimoji="1" lang="en-US" altLang="ja-JP" sz="2000" b="1" dirty="0"/>
              <a:t>③</a:t>
            </a:r>
            <a:endParaRPr kumimoji="1" lang="ja-JP" altLang="en-US" sz="2000" b="1"/>
          </a:p>
        </p:txBody>
      </p:sp>
      <p:sp>
        <p:nvSpPr>
          <p:cNvPr id="21" name="円/楕円 20">
            <a:extLst>
              <a:ext uri="{FF2B5EF4-FFF2-40B4-BE49-F238E27FC236}">
                <a16:creationId xmlns:a16="http://schemas.microsoft.com/office/drawing/2014/main" id="{05E87EEF-1444-9446-B187-79A1204271EA}"/>
              </a:ext>
            </a:extLst>
          </p:cNvPr>
          <p:cNvSpPr/>
          <p:nvPr/>
        </p:nvSpPr>
        <p:spPr>
          <a:xfrm>
            <a:off x="638025" y="2380477"/>
            <a:ext cx="441146" cy="292253"/>
          </a:xfrm>
          <a:prstGeom prst="ellipse">
            <a:avLst/>
          </a:prstGeom>
          <a:noFill/>
          <a:ln w="57150">
            <a:solidFill>
              <a:srgbClr val="70A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a:extLst>
              <a:ext uri="{FF2B5EF4-FFF2-40B4-BE49-F238E27FC236}">
                <a16:creationId xmlns:a16="http://schemas.microsoft.com/office/drawing/2014/main" id="{B5E3257F-0FFC-0D4B-88A1-BEA861891BB7}"/>
              </a:ext>
            </a:extLst>
          </p:cNvPr>
          <p:cNvSpPr/>
          <p:nvPr/>
        </p:nvSpPr>
        <p:spPr>
          <a:xfrm>
            <a:off x="628014" y="4330812"/>
            <a:ext cx="441146" cy="292253"/>
          </a:xfrm>
          <a:prstGeom prst="ellipse">
            <a:avLst/>
          </a:prstGeom>
          <a:noFill/>
          <a:ln w="57150">
            <a:solidFill>
              <a:srgbClr val="70A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a:extLst>
              <a:ext uri="{FF2B5EF4-FFF2-40B4-BE49-F238E27FC236}">
                <a16:creationId xmlns:a16="http://schemas.microsoft.com/office/drawing/2014/main" id="{8ADA1325-2E32-7340-882F-3FD60943C6E7}"/>
              </a:ext>
            </a:extLst>
          </p:cNvPr>
          <p:cNvSpPr/>
          <p:nvPr/>
        </p:nvSpPr>
        <p:spPr>
          <a:xfrm>
            <a:off x="628014" y="5879585"/>
            <a:ext cx="441146" cy="292253"/>
          </a:xfrm>
          <a:prstGeom prst="ellipse">
            <a:avLst/>
          </a:prstGeom>
          <a:noFill/>
          <a:ln w="57150">
            <a:solidFill>
              <a:srgbClr val="70A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06DDAFD-36A2-224A-A7DE-440BDBC4DA14}"/>
              </a:ext>
            </a:extLst>
          </p:cNvPr>
          <p:cNvSpPr txBox="1"/>
          <p:nvPr/>
        </p:nvSpPr>
        <p:spPr>
          <a:xfrm>
            <a:off x="1760994" y="3785991"/>
            <a:ext cx="2972930" cy="1200329"/>
          </a:xfrm>
          <a:prstGeom prst="rect">
            <a:avLst/>
          </a:prstGeom>
          <a:noFill/>
        </p:spPr>
        <p:txBody>
          <a:bodyPr wrap="none" rtlCol="0">
            <a:spAutoFit/>
          </a:bodyPr>
          <a:lstStyle/>
          <a:p>
            <a:r>
              <a:rPr kumimoji="1" lang="en" altLang="ja-JP" dirty="0"/>
              <a:t>Vascular compression(</a:t>
            </a:r>
            <a:r>
              <a:rPr kumimoji="1" lang="en-US" altLang="ja-JP" dirty="0"/>
              <a:t>①</a:t>
            </a:r>
            <a:r>
              <a:rPr kumimoji="1" lang="ja-JP" altLang="en-US"/>
              <a:t>②</a:t>
            </a:r>
            <a:r>
              <a:rPr kumimoji="1" lang="en" altLang="ja-JP" dirty="0"/>
              <a:t>)</a:t>
            </a:r>
          </a:p>
          <a:p>
            <a:r>
              <a:rPr kumimoji="1" lang="ja-JP" altLang="en-US"/>
              <a:t>・</a:t>
            </a:r>
            <a:r>
              <a:rPr kumimoji="1" lang="en" altLang="ja-JP" dirty="0"/>
              <a:t>R+G+B values unchanged</a:t>
            </a:r>
          </a:p>
          <a:p>
            <a:r>
              <a:rPr kumimoji="1" lang="ja-JP" altLang="en-US"/>
              <a:t>・</a:t>
            </a:r>
            <a:r>
              <a:rPr kumimoji="1" lang="en" altLang="ja-JP" dirty="0"/>
              <a:t>Only the dense distribution</a:t>
            </a:r>
          </a:p>
          <a:p>
            <a:r>
              <a:rPr kumimoji="1" lang="ja-JP" altLang="en-US" b="1"/>
              <a:t>　</a:t>
            </a:r>
            <a:r>
              <a:rPr kumimoji="1" lang="en" altLang="ja-JP" b="1" dirty="0">
                <a:solidFill>
                  <a:srgbClr val="5D82CB"/>
                </a:solidFill>
              </a:rPr>
              <a:t>goes down</a:t>
            </a:r>
            <a:endParaRPr kumimoji="1" lang="ja-JP" altLang="en-US" b="1">
              <a:solidFill>
                <a:srgbClr val="5D82CB"/>
              </a:solidFill>
            </a:endParaRPr>
          </a:p>
        </p:txBody>
      </p:sp>
      <p:sp>
        <p:nvSpPr>
          <p:cNvPr id="53" name="テキスト ボックス 52">
            <a:extLst>
              <a:ext uri="{FF2B5EF4-FFF2-40B4-BE49-F238E27FC236}">
                <a16:creationId xmlns:a16="http://schemas.microsoft.com/office/drawing/2014/main" id="{A399F696-B72D-E548-A297-E574B264ECE0}"/>
              </a:ext>
            </a:extLst>
          </p:cNvPr>
          <p:cNvSpPr txBox="1"/>
          <p:nvPr/>
        </p:nvSpPr>
        <p:spPr>
          <a:xfrm>
            <a:off x="1777927" y="5260372"/>
            <a:ext cx="2972930" cy="1200329"/>
          </a:xfrm>
          <a:prstGeom prst="rect">
            <a:avLst/>
          </a:prstGeom>
          <a:noFill/>
        </p:spPr>
        <p:txBody>
          <a:bodyPr wrap="none" rtlCol="0">
            <a:spAutoFit/>
          </a:bodyPr>
          <a:lstStyle/>
          <a:p>
            <a:r>
              <a:rPr kumimoji="1" lang="en" altLang="ja-JP" dirty="0"/>
              <a:t>Compression release(</a:t>
            </a:r>
            <a:r>
              <a:rPr kumimoji="1" lang="ja-JP" altLang="en-US"/>
              <a:t>②</a:t>
            </a:r>
            <a:r>
              <a:rPr kumimoji="1" lang="en-US" altLang="ja-JP" dirty="0"/>
              <a:t>③</a:t>
            </a:r>
            <a:r>
              <a:rPr kumimoji="1" lang="en" altLang="ja-JP" dirty="0"/>
              <a:t>)</a:t>
            </a:r>
          </a:p>
          <a:p>
            <a:r>
              <a:rPr kumimoji="1" lang="ja-JP" altLang="en-US"/>
              <a:t>・</a:t>
            </a:r>
            <a:r>
              <a:rPr kumimoji="1" lang="en" altLang="ja-JP" dirty="0"/>
              <a:t>R+G+B values unchanged</a:t>
            </a:r>
          </a:p>
          <a:p>
            <a:r>
              <a:rPr kumimoji="1" lang="ja-JP" altLang="en-US"/>
              <a:t>・</a:t>
            </a:r>
            <a:r>
              <a:rPr kumimoji="1" lang="en" altLang="ja-JP" dirty="0"/>
              <a:t>Only the dense distribution</a:t>
            </a:r>
          </a:p>
          <a:p>
            <a:r>
              <a:rPr kumimoji="1" lang="ja-JP" altLang="en-US" b="1"/>
              <a:t>　</a:t>
            </a:r>
            <a:r>
              <a:rPr kumimoji="1" lang="en" altLang="ja-JP" b="1" dirty="0">
                <a:solidFill>
                  <a:srgbClr val="EF6B64"/>
                </a:solidFill>
              </a:rPr>
              <a:t>goes up</a:t>
            </a:r>
            <a:endParaRPr kumimoji="1" lang="ja-JP" altLang="en-US" b="1">
              <a:solidFill>
                <a:srgbClr val="EF6B64"/>
              </a:solidFill>
            </a:endParaRPr>
          </a:p>
        </p:txBody>
      </p:sp>
      <p:pic>
        <p:nvPicPr>
          <p:cNvPr id="54" name="グラフィックス 53" descr="戻る (RTL)">
            <a:extLst>
              <a:ext uri="{FF2B5EF4-FFF2-40B4-BE49-F238E27FC236}">
                <a16:creationId xmlns:a16="http://schemas.microsoft.com/office/drawing/2014/main" id="{788B3A4D-5EC2-A24A-9952-559E690099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424254">
            <a:off x="1223010" y="3059245"/>
            <a:ext cx="914400" cy="914400"/>
          </a:xfrm>
          <a:prstGeom prst="rect">
            <a:avLst/>
          </a:prstGeom>
        </p:spPr>
      </p:pic>
      <p:pic>
        <p:nvPicPr>
          <p:cNvPr id="55" name="グラフィックス 54" descr="戻る (RTL)">
            <a:extLst>
              <a:ext uri="{FF2B5EF4-FFF2-40B4-BE49-F238E27FC236}">
                <a16:creationId xmlns:a16="http://schemas.microsoft.com/office/drawing/2014/main" id="{8327F3DF-3BAD-E443-813A-180C12B8D5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8424254">
            <a:off x="1172240" y="4843108"/>
            <a:ext cx="914400" cy="914400"/>
          </a:xfrm>
          <a:prstGeom prst="rect">
            <a:avLst/>
          </a:prstGeom>
        </p:spPr>
      </p:pic>
      <p:pic>
        <p:nvPicPr>
          <p:cNvPr id="57" name="図 56">
            <a:extLst>
              <a:ext uri="{FF2B5EF4-FFF2-40B4-BE49-F238E27FC236}">
                <a16:creationId xmlns:a16="http://schemas.microsoft.com/office/drawing/2014/main" id="{812A2DC0-2A78-A842-9038-B26EB62ADD1F}"/>
              </a:ext>
            </a:extLst>
          </p:cNvPr>
          <p:cNvPicPr>
            <a:picLocks noChangeAspect="1"/>
          </p:cNvPicPr>
          <p:nvPr/>
        </p:nvPicPr>
        <p:blipFill rotWithShape="1">
          <a:blip r:embed="rId12">
            <a:extLst>
              <a:ext uri="{28A0092B-C50C-407E-A947-70E740481C1C}">
                <a14:useLocalDpi xmlns:a14="http://schemas.microsoft.com/office/drawing/2010/main" val="0"/>
              </a:ext>
            </a:extLst>
          </a:blip>
          <a:srcRect l="-1" r="289"/>
          <a:stretch/>
        </p:blipFill>
        <p:spPr>
          <a:xfrm>
            <a:off x="4783262" y="1907569"/>
            <a:ext cx="1734114" cy="1378880"/>
          </a:xfrm>
          <a:prstGeom prst="rect">
            <a:avLst/>
          </a:prstGeom>
        </p:spPr>
      </p:pic>
      <p:pic>
        <p:nvPicPr>
          <p:cNvPr id="59" name="図 58">
            <a:extLst>
              <a:ext uri="{FF2B5EF4-FFF2-40B4-BE49-F238E27FC236}">
                <a16:creationId xmlns:a16="http://schemas.microsoft.com/office/drawing/2014/main" id="{B31A3C56-3FB4-0E48-ABBC-848A46775725}"/>
              </a:ext>
            </a:extLst>
          </p:cNvPr>
          <p:cNvPicPr>
            <a:picLocks noChangeAspect="1"/>
          </p:cNvPicPr>
          <p:nvPr/>
        </p:nvPicPr>
        <p:blipFill rotWithShape="1">
          <a:blip r:embed="rId13">
            <a:extLst>
              <a:ext uri="{28A0092B-C50C-407E-A947-70E740481C1C}">
                <a14:useLocalDpi xmlns:a14="http://schemas.microsoft.com/office/drawing/2010/main" val="0"/>
              </a:ext>
            </a:extLst>
          </a:blip>
          <a:srcRect r="178"/>
          <a:stretch/>
        </p:blipFill>
        <p:spPr>
          <a:xfrm>
            <a:off x="4810106" y="3687710"/>
            <a:ext cx="1743054" cy="1378880"/>
          </a:xfrm>
          <a:prstGeom prst="rect">
            <a:avLst/>
          </a:prstGeom>
        </p:spPr>
      </p:pic>
      <p:pic>
        <p:nvPicPr>
          <p:cNvPr id="61" name="図 60">
            <a:extLst>
              <a:ext uri="{FF2B5EF4-FFF2-40B4-BE49-F238E27FC236}">
                <a16:creationId xmlns:a16="http://schemas.microsoft.com/office/drawing/2014/main" id="{CF968083-8E14-ED4D-A2E2-2562F5178017}"/>
              </a:ext>
            </a:extLst>
          </p:cNvPr>
          <p:cNvPicPr>
            <a:picLocks noChangeAspect="1"/>
          </p:cNvPicPr>
          <p:nvPr/>
        </p:nvPicPr>
        <p:blipFill rotWithShape="1">
          <a:blip r:embed="rId14">
            <a:extLst>
              <a:ext uri="{28A0092B-C50C-407E-A947-70E740481C1C}">
                <a14:useLocalDpi xmlns:a14="http://schemas.microsoft.com/office/drawing/2010/main" val="0"/>
              </a:ext>
            </a:extLst>
          </a:blip>
          <a:srcRect l="1107" r="2511"/>
          <a:stretch/>
        </p:blipFill>
        <p:spPr>
          <a:xfrm>
            <a:off x="4810106" y="5407145"/>
            <a:ext cx="1717933" cy="1388411"/>
          </a:xfrm>
          <a:prstGeom prst="rect">
            <a:avLst/>
          </a:prstGeom>
        </p:spPr>
      </p:pic>
      <p:pic>
        <p:nvPicPr>
          <p:cNvPr id="62" name="図 61">
            <a:extLst>
              <a:ext uri="{FF2B5EF4-FFF2-40B4-BE49-F238E27FC236}">
                <a16:creationId xmlns:a16="http://schemas.microsoft.com/office/drawing/2014/main" id="{E64B7476-B716-0846-B646-9D34BC26C347}"/>
              </a:ext>
            </a:extLst>
          </p:cNvPr>
          <p:cNvPicPr>
            <a:picLocks noChangeAspect="1"/>
          </p:cNvPicPr>
          <p:nvPr/>
        </p:nvPicPr>
        <p:blipFill rotWithShape="1">
          <a:blip r:embed="rId7">
            <a:extLst>
              <a:ext uri="{28A0092B-C50C-407E-A947-70E740481C1C}">
                <a14:useLocalDpi xmlns:a14="http://schemas.microsoft.com/office/drawing/2010/main" val="0"/>
              </a:ext>
            </a:extLst>
          </a:blip>
          <a:srcRect l="18720" t="61841" r="53140" b="2526"/>
          <a:stretch/>
        </p:blipFill>
        <p:spPr>
          <a:xfrm>
            <a:off x="6622480" y="1705439"/>
            <a:ext cx="2308501" cy="1898500"/>
          </a:xfrm>
          <a:prstGeom prst="rect">
            <a:avLst/>
          </a:prstGeom>
        </p:spPr>
      </p:pic>
      <p:sp>
        <p:nvSpPr>
          <p:cNvPr id="63" name="テキスト ボックス 62">
            <a:extLst>
              <a:ext uri="{FF2B5EF4-FFF2-40B4-BE49-F238E27FC236}">
                <a16:creationId xmlns:a16="http://schemas.microsoft.com/office/drawing/2014/main" id="{C77C02F0-3219-8F48-8A6E-CDFBB8461E8D}"/>
              </a:ext>
            </a:extLst>
          </p:cNvPr>
          <p:cNvSpPr txBox="1"/>
          <p:nvPr/>
        </p:nvSpPr>
        <p:spPr>
          <a:xfrm>
            <a:off x="6941754" y="2892903"/>
            <a:ext cx="441146" cy="400110"/>
          </a:xfrm>
          <a:prstGeom prst="rect">
            <a:avLst/>
          </a:prstGeom>
          <a:noFill/>
        </p:spPr>
        <p:txBody>
          <a:bodyPr wrap="none" rtlCol="0">
            <a:spAutoFit/>
          </a:bodyPr>
          <a:lstStyle/>
          <a:p>
            <a:r>
              <a:rPr kumimoji="1" lang="en-US" altLang="ja-JP" sz="2000" b="1" dirty="0"/>
              <a:t>①</a:t>
            </a:r>
            <a:endParaRPr kumimoji="1" lang="ja-JP" altLang="en-US" sz="2000" b="1"/>
          </a:p>
        </p:txBody>
      </p:sp>
      <p:sp>
        <p:nvSpPr>
          <p:cNvPr id="64" name="テキスト ボックス 63">
            <a:extLst>
              <a:ext uri="{FF2B5EF4-FFF2-40B4-BE49-F238E27FC236}">
                <a16:creationId xmlns:a16="http://schemas.microsoft.com/office/drawing/2014/main" id="{FFDA5815-08AB-F84E-A944-C11C07662E70}"/>
              </a:ext>
            </a:extLst>
          </p:cNvPr>
          <p:cNvSpPr txBox="1"/>
          <p:nvPr/>
        </p:nvSpPr>
        <p:spPr>
          <a:xfrm>
            <a:off x="5381922" y="1540350"/>
            <a:ext cx="441146" cy="400110"/>
          </a:xfrm>
          <a:prstGeom prst="rect">
            <a:avLst/>
          </a:prstGeom>
          <a:noFill/>
        </p:spPr>
        <p:txBody>
          <a:bodyPr wrap="none" rtlCol="0">
            <a:spAutoFit/>
          </a:bodyPr>
          <a:lstStyle/>
          <a:p>
            <a:r>
              <a:rPr kumimoji="1" lang="en-US" altLang="ja-JP" sz="2000" b="1" dirty="0"/>
              <a:t>①</a:t>
            </a:r>
            <a:endParaRPr kumimoji="1" lang="ja-JP" altLang="en-US" sz="2000" b="1"/>
          </a:p>
        </p:txBody>
      </p:sp>
      <p:sp>
        <p:nvSpPr>
          <p:cNvPr id="65" name="テキスト ボックス 64">
            <a:extLst>
              <a:ext uri="{FF2B5EF4-FFF2-40B4-BE49-F238E27FC236}">
                <a16:creationId xmlns:a16="http://schemas.microsoft.com/office/drawing/2014/main" id="{B0C95089-8E3E-8342-91FE-C95FA34582BD}"/>
              </a:ext>
            </a:extLst>
          </p:cNvPr>
          <p:cNvSpPr txBox="1"/>
          <p:nvPr/>
        </p:nvSpPr>
        <p:spPr>
          <a:xfrm>
            <a:off x="5381922" y="3360435"/>
            <a:ext cx="441146" cy="400110"/>
          </a:xfrm>
          <a:prstGeom prst="rect">
            <a:avLst/>
          </a:prstGeom>
          <a:noFill/>
        </p:spPr>
        <p:txBody>
          <a:bodyPr wrap="none" rtlCol="0">
            <a:spAutoFit/>
          </a:bodyPr>
          <a:lstStyle/>
          <a:p>
            <a:r>
              <a:rPr kumimoji="1" lang="en-US" altLang="ja-JP" sz="2000" b="1" dirty="0"/>
              <a:t>②</a:t>
            </a:r>
            <a:endParaRPr kumimoji="1" lang="ja-JP" altLang="en-US" sz="2000" b="1"/>
          </a:p>
        </p:txBody>
      </p:sp>
      <p:sp>
        <p:nvSpPr>
          <p:cNvPr id="66" name="テキスト ボックス 65">
            <a:extLst>
              <a:ext uri="{FF2B5EF4-FFF2-40B4-BE49-F238E27FC236}">
                <a16:creationId xmlns:a16="http://schemas.microsoft.com/office/drawing/2014/main" id="{0455AA6F-5FAA-E64B-A6F1-78E84DF32626}"/>
              </a:ext>
            </a:extLst>
          </p:cNvPr>
          <p:cNvSpPr txBox="1"/>
          <p:nvPr/>
        </p:nvSpPr>
        <p:spPr>
          <a:xfrm>
            <a:off x="7776730" y="2273089"/>
            <a:ext cx="441146" cy="400110"/>
          </a:xfrm>
          <a:prstGeom prst="rect">
            <a:avLst/>
          </a:prstGeom>
          <a:noFill/>
        </p:spPr>
        <p:txBody>
          <a:bodyPr wrap="none" rtlCol="0">
            <a:spAutoFit/>
          </a:bodyPr>
          <a:lstStyle/>
          <a:p>
            <a:r>
              <a:rPr kumimoji="1" lang="en-US" altLang="ja-JP" sz="2000" b="1" dirty="0"/>
              <a:t>②</a:t>
            </a:r>
            <a:endParaRPr kumimoji="1" lang="ja-JP" altLang="en-US" sz="2000" b="1"/>
          </a:p>
        </p:txBody>
      </p:sp>
      <p:sp>
        <p:nvSpPr>
          <p:cNvPr id="67" name="テキスト ボックス 66">
            <a:extLst>
              <a:ext uri="{FF2B5EF4-FFF2-40B4-BE49-F238E27FC236}">
                <a16:creationId xmlns:a16="http://schemas.microsoft.com/office/drawing/2014/main" id="{F1BFAEE1-7EB8-4D4B-ACCE-3FC704F03039}"/>
              </a:ext>
            </a:extLst>
          </p:cNvPr>
          <p:cNvSpPr txBox="1"/>
          <p:nvPr/>
        </p:nvSpPr>
        <p:spPr>
          <a:xfrm>
            <a:off x="5381922" y="5084884"/>
            <a:ext cx="441146" cy="400110"/>
          </a:xfrm>
          <a:prstGeom prst="rect">
            <a:avLst/>
          </a:prstGeom>
          <a:noFill/>
        </p:spPr>
        <p:txBody>
          <a:bodyPr wrap="none" rtlCol="0">
            <a:spAutoFit/>
          </a:bodyPr>
          <a:lstStyle/>
          <a:p>
            <a:r>
              <a:rPr kumimoji="1" lang="en-US" altLang="ja-JP" sz="2000" b="1" dirty="0"/>
              <a:t>③</a:t>
            </a:r>
            <a:endParaRPr kumimoji="1" lang="ja-JP" altLang="en-US" sz="2000" b="1"/>
          </a:p>
        </p:txBody>
      </p:sp>
      <p:sp>
        <p:nvSpPr>
          <p:cNvPr id="68" name="テキスト ボックス 67">
            <a:extLst>
              <a:ext uri="{FF2B5EF4-FFF2-40B4-BE49-F238E27FC236}">
                <a16:creationId xmlns:a16="http://schemas.microsoft.com/office/drawing/2014/main" id="{A6013CF5-B962-9B41-A72E-C1F6E7294228}"/>
              </a:ext>
            </a:extLst>
          </p:cNvPr>
          <p:cNvSpPr txBox="1"/>
          <p:nvPr/>
        </p:nvSpPr>
        <p:spPr>
          <a:xfrm>
            <a:off x="8425262" y="1997520"/>
            <a:ext cx="441146" cy="400110"/>
          </a:xfrm>
          <a:prstGeom prst="rect">
            <a:avLst/>
          </a:prstGeom>
          <a:noFill/>
        </p:spPr>
        <p:txBody>
          <a:bodyPr wrap="none" rtlCol="0">
            <a:spAutoFit/>
          </a:bodyPr>
          <a:lstStyle/>
          <a:p>
            <a:r>
              <a:rPr kumimoji="1" lang="en-US" altLang="ja-JP" sz="2000" b="1" dirty="0"/>
              <a:t>③</a:t>
            </a:r>
            <a:endParaRPr kumimoji="1" lang="ja-JP" altLang="en-US" sz="2000" b="1"/>
          </a:p>
        </p:txBody>
      </p:sp>
      <p:sp>
        <p:nvSpPr>
          <p:cNvPr id="69" name="テキスト ボックス 68">
            <a:extLst>
              <a:ext uri="{FF2B5EF4-FFF2-40B4-BE49-F238E27FC236}">
                <a16:creationId xmlns:a16="http://schemas.microsoft.com/office/drawing/2014/main" id="{B1B7C2F3-83E8-A141-875B-7400EF36FE55}"/>
              </a:ext>
            </a:extLst>
          </p:cNvPr>
          <p:cNvSpPr txBox="1"/>
          <p:nvPr/>
        </p:nvSpPr>
        <p:spPr>
          <a:xfrm>
            <a:off x="6635889" y="3671596"/>
            <a:ext cx="2452063" cy="2862322"/>
          </a:xfrm>
          <a:prstGeom prst="rect">
            <a:avLst/>
          </a:prstGeom>
          <a:noFill/>
        </p:spPr>
        <p:txBody>
          <a:bodyPr wrap="square" rtlCol="0">
            <a:spAutoFit/>
          </a:bodyPr>
          <a:lstStyle/>
          <a:p>
            <a:r>
              <a:rPr kumimoji="1" lang="en" altLang="ja-JP" dirty="0"/>
              <a:t>Distribution is spreading</a:t>
            </a:r>
          </a:p>
          <a:p>
            <a:pPr algn="ctr"/>
            <a:r>
              <a:rPr kumimoji="1" lang="ja-JP" altLang="en-US"/>
              <a:t>↓</a:t>
            </a:r>
            <a:endParaRPr kumimoji="1" lang="en" altLang="ja-JP" dirty="0"/>
          </a:p>
          <a:p>
            <a:r>
              <a:rPr kumimoji="1" lang="en" altLang="ja-JP" dirty="0"/>
              <a:t>Vascular compression/release</a:t>
            </a:r>
          </a:p>
          <a:p>
            <a:pPr algn="ctr"/>
            <a:r>
              <a:rPr kumimoji="1" lang="ja-JP" altLang="en-US"/>
              <a:t>⇅</a:t>
            </a:r>
            <a:endParaRPr kumimoji="1" lang="en" altLang="ja-JP" dirty="0"/>
          </a:p>
          <a:p>
            <a:r>
              <a:rPr kumimoji="1" lang="en" altLang="ja-JP" dirty="0"/>
              <a:t>Overall distribution variation occurs</a:t>
            </a:r>
          </a:p>
          <a:p>
            <a:endParaRPr kumimoji="1" lang="en" altLang="ja-JP" dirty="0"/>
          </a:p>
          <a:p>
            <a:pPr algn="ctr"/>
            <a:r>
              <a:rPr kumimoji="1" lang="en" altLang="ja-JP" b="1" dirty="0">
                <a:solidFill>
                  <a:srgbClr val="70AB73"/>
                </a:solidFill>
              </a:rPr>
              <a:t>No change in </a:t>
            </a:r>
            <a:r>
              <a:rPr kumimoji="1" lang="ja-JP" altLang="en-US" b="1">
                <a:solidFill>
                  <a:srgbClr val="70AB73"/>
                </a:solidFill>
              </a:rPr>
              <a:t>　</a:t>
            </a:r>
            <a:endParaRPr kumimoji="1" lang="en-US" altLang="ja-JP" b="1" dirty="0">
              <a:solidFill>
                <a:srgbClr val="70AB73"/>
              </a:solidFill>
            </a:endParaRPr>
          </a:p>
          <a:p>
            <a:pPr algn="ctr"/>
            <a:r>
              <a:rPr kumimoji="1" lang="en" altLang="ja-JP" b="1" dirty="0">
                <a:solidFill>
                  <a:srgbClr val="70AB73"/>
                </a:solidFill>
              </a:rPr>
              <a:t>distribution trend</a:t>
            </a:r>
            <a:endParaRPr kumimoji="1" lang="ja-JP" altLang="en-US" b="1">
              <a:solidFill>
                <a:srgbClr val="70AB73"/>
              </a:solidFill>
            </a:endParaRPr>
          </a:p>
        </p:txBody>
      </p:sp>
      <p:cxnSp>
        <p:nvCxnSpPr>
          <p:cNvPr id="3" name="直線コネクタ 2">
            <a:extLst>
              <a:ext uri="{FF2B5EF4-FFF2-40B4-BE49-F238E27FC236}">
                <a16:creationId xmlns:a16="http://schemas.microsoft.com/office/drawing/2014/main" id="{6B60B4D0-3F9A-1C4C-9DE6-0C8C54C17370}"/>
              </a:ext>
            </a:extLst>
          </p:cNvPr>
          <p:cNvCxnSpPr/>
          <p:nvPr/>
        </p:nvCxnSpPr>
        <p:spPr>
          <a:xfrm>
            <a:off x="266400" y="2728830"/>
            <a:ext cx="1245600" cy="0"/>
          </a:xfrm>
          <a:prstGeom prst="line">
            <a:avLst/>
          </a:prstGeom>
          <a:ln w="38100">
            <a:solidFill>
              <a:srgbClr val="CB99F2"/>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DF4EC14-3291-4442-B26A-9FC6BF5AA3A9}"/>
              </a:ext>
            </a:extLst>
          </p:cNvPr>
          <p:cNvCxnSpPr/>
          <p:nvPr/>
        </p:nvCxnSpPr>
        <p:spPr>
          <a:xfrm>
            <a:off x="295558" y="4486830"/>
            <a:ext cx="1245600" cy="0"/>
          </a:xfrm>
          <a:prstGeom prst="line">
            <a:avLst/>
          </a:prstGeom>
          <a:ln w="38100">
            <a:solidFill>
              <a:srgbClr val="CB99F2"/>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CCD36E93-7C3D-374D-B8DF-48099288B860}"/>
              </a:ext>
            </a:extLst>
          </p:cNvPr>
          <p:cNvCxnSpPr/>
          <p:nvPr/>
        </p:nvCxnSpPr>
        <p:spPr>
          <a:xfrm>
            <a:off x="259200" y="6244830"/>
            <a:ext cx="1245600" cy="0"/>
          </a:xfrm>
          <a:prstGeom prst="line">
            <a:avLst/>
          </a:prstGeom>
          <a:ln w="38100">
            <a:solidFill>
              <a:srgbClr val="CB99F2"/>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6B117DDF-67D2-394D-9230-B331466C90A0}"/>
              </a:ext>
            </a:extLst>
          </p:cNvPr>
          <p:cNvCxnSpPr/>
          <p:nvPr/>
        </p:nvCxnSpPr>
        <p:spPr>
          <a:xfrm>
            <a:off x="5499723" y="470828"/>
            <a:ext cx="1245600" cy="0"/>
          </a:xfrm>
          <a:prstGeom prst="line">
            <a:avLst/>
          </a:prstGeom>
          <a:ln w="38100">
            <a:solidFill>
              <a:srgbClr val="CB99F2"/>
            </a:solidFill>
            <a:prstDash val="sysDash"/>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6952F50-92E9-2B44-B069-543EDB65059E}"/>
              </a:ext>
            </a:extLst>
          </p:cNvPr>
          <p:cNvSpPr txBox="1"/>
          <p:nvPr/>
        </p:nvSpPr>
        <p:spPr>
          <a:xfrm>
            <a:off x="6664509" y="302678"/>
            <a:ext cx="2119491" cy="369332"/>
          </a:xfrm>
          <a:prstGeom prst="rect">
            <a:avLst/>
          </a:prstGeom>
          <a:noFill/>
        </p:spPr>
        <p:txBody>
          <a:bodyPr wrap="none" rtlCol="0">
            <a:spAutoFit/>
          </a:bodyPr>
          <a:lstStyle/>
          <a:p>
            <a:r>
              <a:rPr kumimoji="1" lang="ja-JP" altLang="en-US"/>
              <a:t>：</a:t>
            </a:r>
            <a:r>
              <a:rPr kumimoji="1" lang="en-US" altLang="ja-JP" dirty="0">
                <a:solidFill>
                  <a:srgbClr val="CB99F2"/>
                </a:solidFill>
              </a:rPr>
              <a:t>0 line of R-B Value</a:t>
            </a:r>
            <a:endParaRPr kumimoji="1" lang="ja-JP" altLang="en-US">
              <a:solidFill>
                <a:srgbClr val="CB99F2"/>
              </a:solidFill>
            </a:endParaRPr>
          </a:p>
        </p:txBody>
      </p:sp>
    </p:spTree>
    <p:custDataLst>
      <p:tags r:id="rId1"/>
    </p:custDataLst>
    <p:extLst>
      <p:ext uri="{BB962C8B-B14F-4D97-AF65-F5344CB8AC3E}">
        <p14:creationId xmlns:p14="http://schemas.microsoft.com/office/powerpoint/2010/main" val="276703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par>
                                <p:cTn id="32" presetID="10" presetClass="entr" presetSubtype="0"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500"/>
                                        <p:tgtEl>
                                          <p:spTgt spid="69"/>
                                        </p:tgtEl>
                                      </p:cBhvr>
                                    </p:animEffect>
                                  </p:childTnLst>
                                </p:cTn>
                              </p:par>
                              <p:par>
                                <p:cTn id="38" presetID="10" presetClass="entr" presetSubtype="0" fill="hold"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500"/>
                                        <p:tgtEl>
                                          <p:spTgt spid="6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fade">
                                      <p:cBhvr>
                                        <p:cTn id="4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63" grpId="0"/>
      <p:bldP spid="64" grpId="0"/>
      <p:bldP spid="65" grpId="0"/>
      <p:bldP spid="66" grpId="0"/>
      <p:bldP spid="67" grpId="0"/>
      <p:bldP spid="68" grpId="0"/>
      <p:bldP spid="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265E2C2-92DB-1B46-9CAC-A2B2659AD038}"/>
              </a:ext>
            </a:extLst>
          </p:cNvPr>
          <p:cNvSpPr>
            <a:spLocks noGrp="1"/>
          </p:cNvSpPr>
          <p:nvPr>
            <p:ph type="sldNum" sz="quarter" idx="12"/>
          </p:nvPr>
        </p:nvSpPr>
        <p:spPr/>
        <p:txBody>
          <a:bodyPr/>
          <a:lstStyle/>
          <a:p>
            <a:fld id="{81BC0E0E-8180-4C5B-8305-49E4F44F5916}" type="slidenum">
              <a:rPr kumimoji="1" lang="ja-JP" altLang="en-US" smtClean="0">
                <a:latin typeface="Calibri" panose="020F0502020204030204" pitchFamily="34" charset="0"/>
                <a:cs typeface="Calibri" panose="020F0502020204030204" pitchFamily="34" charset="0"/>
              </a:rPr>
              <a:t>13</a:t>
            </a:fld>
            <a:endParaRPr kumimoji="1" lang="ja-JP" altLang="en-US">
              <a:latin typeface="Calibri" panose="020F0502020204030204" pitchFamily="34" charset="0"/>
              <a:cs typeface="Calibri" panose="020F0502020204030204" pitchFamily="34" charset="0"/>
            </a:endParaRPr>
          </a:p>
        </p:txBody>
      </p:sp>
      <p:sp>
        <p:nvSpPr>
          <p:cNvPr id="4" name="テキスト ボックス 3">
            <a:extLst>
              <a:ext uri="{FF2B5EF4-FFF2-40B4-BE49-F238E27FC236}">
                <a16:creationId xmlns:a16="http://schemas.microsoft.com/office/drawing/2014/main" id="{7E8A4286-F1A7-1B46-9389-A312D37D5827}"/>
              </a:ext>
            </a:extLst>
          </p:cNvPr>
          <p:cNvSpPr txBox="1"/>
          <p:nvPr/>
        </p:nvSpPr>
        <p:spPr>
          <a:xfrm>
            <a:off x="360000" y="1302486"/>
            <a:ext cx="8155350" cy="830997"/>
          </a:xfrm>
          <a:prstGeom prst="rect">
            <a:avLst/>
          </a:prstGeom>
          <a:noFill/>
        </p:spPr>
        <p:txBody>
          <a:bodyPr wrap="square" rtlCol="0">
            <a:spAutoFit/>
          </a:bodyPr>
          <a:lstStyle/>
          <a:p>
            <a:r>
              <a:rPr kumimoji="1" lang="en-US" altLang="ja-JP" sz="2400" dirty="0">
                <a:latin typeface="Calibri" panose="020F0502020204030204" pitchFamily="34" charset="0"/>
                <a:ea typeface="メイリオ" panose="020B0604030504040204" pitchFamily="50" charset="-128"/>
                <a:cs typeface="Calibri" panose="020F0502020204030204" pitchFamily="34" charset="0"/>
              </a:rPr>
              <a:t>Propose</a:t>
            </a:r>
            <a:r>
              <a:rPr kumimoji="1" lang="ja-JP" altLang="en-US" sz="2400">
                <a:latin typeface="Calibri" panose="020F0502020204030204" pitchFamily="34" charset="0"/>
                <a:ea typeface="メイリオ" panose="020B0604030504040204" pitchFamily="50" charset="-128"/>
                <a:cs typeface="Calibri" panose="020F0502020204030204" pitchFamily="34" charset="0"/>
              </a:rPr>
              <a:t>：</a:t>
            </a:r>
            <a:r>
              <a:rPr kumimoji="1" lang="en" altLang="ja-JP" sz="2400" dirty="0">
                <a:latin typeface="Calibri" panose="020F0502020204030204" pitchFamily="34" charset="0"/>
                <a:ea typeface="メイリオ" panose="020B0604030504040204" pitchFamily="50" charset="-128"/>
                <a:cs typeface="Calibri" panose="020F0502020204030204" pitchFamily="34" charset="0"/>
              </a:rPr>
              <a:t>Devise a method to quantitatively remove the effect</a:t>
            </a:r>
          </a:p>
          <a:p>
            <a:r>
              <a:rPr kumimoji="1" lang="ja-JP" altLang="en-US" sz="2400">
                <a:latin typeface="Calibri" panose="020F0502020204030204" pitchFamily="34" charset="0"/>
                <a:ea typeface="メイリオ" panose="020B0604030504040204" pitchFamily="50" charset="-128"/>
                <a:cs typeface="Calibri" panose="020F0502020204030204" pitchFamily="34" charset="0"/>
              </a:rPr>
              <a:t>　　　　</a:t>
            </a:r>
            <a:r>
              <a:rPr kumimoji="1" lang="en-US" altLang="ja-JP" sz="2400" dirty="0">
                <a:latin typeface="Calibri" panose="020F0502020204030204" pitchFamily="34" charset="0"/>
                <a:ea typeface="メイリオ" panose="020B0604030504040204" pitchFamily="50" charset="-128"/>
                <a:cs typeface="Calibri" panose="020F0502020204030204" pitchFamily="34" charset="0"/>
              </a:rPr>
              <a:t> </a:t>
            </a:r>
            <a:r>
              <a:rPr kumimoji="1" lang="en" altLang="ja-JP" sz="2400" dirty="0">
                <a:latin typeface="Calibri" panose="020F0502020204030204" pitchFamily="34" charset="0"/>
                <a:ea typeface="メイリオ" panose="020B0604030504040204" pitchFamily="50" charset="-128"/>
                <a:cs typeface="Calibri" panose="020F0502020204030204" pitchFamily="34" charset="0"/>
              </a:rPr>
              <a:t>of light intensity and acquire only blood flow changes</a:t>
            </a:r>
            <a:endParaRPr kumimoji="1" lang="ja-JP" altLang="en-US" sz="2400" dirty="0">
              <a:latin typeface="Calibri" panose="020F0502020204030204" pitchFamily="34" charset="0"/>
              <a:ea typeface="メイリオ" panose="020B0604030504040204" pitchFamily="50" charset="-128"/>
              <a:cs typeface="Calibri" panose="020F0502020204030204" pitchFamily="34" charset="0"/>
            </a:endParaRPr>
          </a:p>
        </p:txBody>
      </p:sp>
      <p:sp>
        <p:nvSpPr>
          <p:cNvPr id="8" name="テキスト ボックス 7">
            <a:extLst>
              <a:ext uri="{FF2B5EF4-FFF2-40B4-BE49-F238E27FC236}">
                <a16:creationId xmlns:a16="http://schemas.microsoft.com/office/drawing/2014/main" id="{4C7B611B-FF9A-0847-83E3-3CCCCF4F51F9}"/>
              </a:ext>
            </a:extLst>
          </p:cNvPr>
          <p:cNvSpPr txBox="1"/>
          <p:nvPr/>
        </p:nvSpPr>
        <p:spPr>
          <a:xfrm>
            <a:off x="360001" y="5156022"/>
            <a:ext cx="8155350" cy="1200329"/>
          </a:xfrm>
          <a:prstGeom prst="rect">
            <a:avLst/>
          </a:prstGeom>
          <a:noFill/>
        </p:spPr>
        <p:txBody>
          <a:bodyPr wrap="square" rtlCol="0">
            <a:spAutoFit/>
          </a:bodyPr>
          <a:lstStyle/>
          <a:p>
            <a:r>
              <a:rPr kumimoji="1" lang="en-US" altLang="ja-JP" sz="2400" dirty="0">
                <a:latin typeface="Calibri" panose="020F0502020204030204" pitchFamily="34" charset="0"/>
                <a:ea typeface="メイリオ" panose="020B0604030504040204" pitchFamily="50" charset="-128"/>
                <a:cs typeface="Calibri" panose="020F0502020204030204" pitchFamily="34" charset="0"/>
              </a:rPr>
              <a:t>In the future</a:t>
            </a:r>
            <a:r>
              <a:rPr kumimoji="1" lang="ja-JP" altLang="en-US" sz="2400">
                <a:latin typeface="Calibri" panose="020F0502020204030204" pitchFamily="34" charset="0"/>
                <a:ea typeface="メイリオ" panose="020B0604030504040204" pitchFamily="50" charset="-128"/>
                <a:cs typeface="Calibri" panose="020F0502020204030204" pitchFamily="34" charset="0"/>
              </a:rPr>
              <a:t>：</a:t>
            </a:r>
            <a:r>
              <a:rPr kumimoji="1" lang="en" altLang="ja-JP" sz="2400" dirty="0">
                <a:latin typeface="Calibri" panose="020F0502020204030204" pitchFamily="34" charset="0"/>
                <a:ea typeface="メイリオ" panose="020B0604030504040204" pitchFamily="50" charset="-128"/>
                <a:cs typeface="Calibri" panose="020F0502020204030204" pitchFamily="34" charset="0"/>
              </a:rPr>
              <a:t>Seek ways to deal with the high impact</a:t>
            </a:r>
          </a:p>
          <a:p>
            <a:r>
              <a:rPr kumimoji="1" lang="ja-JP" altLang="en-US" sz="2400">
                <a:latin typeface="Calibri" panose="020F0502020204030204" pitchFamily="34" charset="0"/>
                <a:ea typeface="メイリオ" panose="020B0604030504040204" pitchFamily="50" charset="-128"/>
                <a:cs typeface="Calibri" panose="020F0502020204030204" pitchFamily="34" charset="0"/>
              </a:rPr>
              <a:t>　　　　　　</a:t>
            </a:r>
            <a:r>
              <a:rPr kumimoji="1" lang="en" altLang="ja-JP" sz="2400" dirty="0">
                <a:latin typeface="Calibri" panose="020F0502020204030204" pitchFamily="34" charset="0"/>
                <a:ea typeface="メイリオ" panose="020B0604030504040204" pitchFamily="50" charset="-128"/>
                <a:cs typeface="Calibri" panose="020F0502020204030204" pitchFamily="34" charset="0"/>
              </a:rPr>
              <a:t> of individual differences</a:t>
            </a:r>
          </a:p>
          <a:p>
            <a:r>
              <a:rPr kumimoji="1" lang="ja-JP" altLang="en-US" sz="2400">
                <a:latin typeface="Calibri" panose="020F0502020204030204" pitchFamily="34" charset="0"/>
                <a:ea typeface="メイリオ" panose="020B0604030504040204" pitchFamily="50" charset="-128"/>
                <a:cs typeface="Calibri" panose="020F0502020204030204" pitchFamily="34" charset="0"/>
              </a:rPr>
              <a:t>　　　　　　</a:t>
            </a:r>
            <a:r>
              <a:rPr kumimoji="1" lang="en-US" altLang="ja-JP" sz="2400" dirty="0">
                <a:latin typeface="Calibri" panose="020F0502020204030204" pitchFamily="34" charset="0"/>
                <a:ea typeface="メイリオ" panose="020B0604030504040204" pitchFamily="50" charset="-128"/>
                <a:cs typeface="Calibri" panose="020F0502020204030204" pitchFamily="34" charset="0"/>
              </a:rPr>
              <a:t> </a:t>
            </a:r>
            <a:r>
              <a:rPr kumimoji="1" lang="ja-JP" altLang="en-US" sz="2400">
                <a:latin typeface="Calibri" panose="020F0502020204030204" pitchFamily="34" charset="0"/>
                <a:ea typeface="メイリオ" panose="020B0604030504040204" pitchFamily="50" charset="-128"/>
                <a:cs typeface="Calibri" panose="020F0502020204030204" pitchFamily="34" charset="0"/>
              </a:rPr>
              <a:t>→</a:t>
            </a:r>
            <a:r>
              <a:rPr kumimoji="1" lang="en-US" altLang="ja-JP" sz="2400" dirty="0">
                <a:latin typeface="Calibri" panose="020F0502020204030204" pitchFamily="34" charset="0"/>
                <a:ea typeface="メイリオ" panose="020B0604030504040204" pitchFamily="50" charset="-128"/>
                <a:cs typeface="Calibri" panose="020F0502020204030204" pitchFamily="34" charset="0"/>
              </a:rPr>
              <a:t> </a:t>
            </a:r>
            <a:r>
              <a:rPr kumimoji="1" lang="en" altLang="ja-JP" sz="2400" dirty="0">
                <a:latin typeface="Calibri" panose="020F0502020204030204" pitchFamily="34" charset="0"/>
                <a:ea typeface="メイリオ" panose="020B0604030504040204" pitchFamily="50" charset="-128"/>
                <a:cs typeface="Calibri" panose="020F0502020204030204" pitchFamily="34" charset="0"/>
              </a:rPr>
              <a:t>Consider variation in more detail</a:t>
            </a:r>
            <a:endParaRPr kumimoji="1" lang="en-US" altLang="ja-JP" sz="2400" dirty="0">
              <a:latin typeface="Calibri" panose="020F0502020204030204" pitchFamily="34" charset="0"/>
              <a:ea typeface="メイリオ" panose="020B0604030504040204" pitchFamily="50" charset="-128"/>
              <a:cs typeface="Calibri" panose="020F0502020204030204" pitchFamily="34" charset="0"/>
            </a:endParaRPr>
          </a:p>
        </p:txBody>
      </p:sp>
      <p:sp>
        <p:nvSpPr>
          <p:cNvPr id="7" name="テキスト ボックス 6">
            <a:extLst>
              <a:ext uri="{FF2B5EF4-FFF2-40B4-BE49-F238E27FC236}">
                <a16:creationId xmlns:a16="http://schemas.microsoft.com/office/drawing/2014/main" id="{DA2EE96C-A06E-8C47-9109-A7490F6C9C01}"/>
              </a:ext>
            </a:extLst>
          </p:cNvPr>
          <p:cNvSpPr txBox="1"/>
          <p:nvPr/>
        </p:nvSpPr>
        <p:spPr>
          <a:xfrm>
            <a:off x="360000" y="2502814"/>
            <a:ext cx="8155350" cy="1200329"/>
          </a:xfrm>
          <a:prstGeom prst="rect">
            <a:avLst/>
          </a:prstGeom>
          <a:noFill/>
        </p:spPr>
        <p:txBody>
          <a:bodyPr wrap="square" rtlCol="0">
            <a:spAutoFit/>
          </a:bodyPr>
          <a:lstStyle/>
          <a:p>
            <a:r>
              <a:rPr kumimoji="1" lang="en-US" altLang="ja-JP" sz="2400" dirty="0">
                <a:latin typeface="Calibri" panose="020F0502020204030204" pitchFamily="34" charset="0"/>
                <a:ea typeface="メイリオ" panose="020B0604030504040204" pitchFamily="50" charset="-128"/>
                <a:cs typeface="Calibri" panose="020F0502020204030204" pitchFamily="34" charset="0"/>
              </a:rPr>
              <a:t>Method</a:t>
            </a:r>
            <a:r>
              <a:rPr kumimoji="1" lang="ja-JP" altLang="en-US" sz="2400">
                <a:latin typeface="Calibri" panose="020F0502020204030204" pitchFamily="34" charset="0"/>
                <a:ea typeface="メイリオ" panose="020B0604030504040204" pitchFamily="50" charset="-128"/>
                <a:cs typeface="Calibri" panose="020F0502020204030204" pitchFamily="34" charset="0"/>
              </a:rPr>
              <a:t>：</a:t>
            </a:r>
            <a:r>
              <a:rPr kumimoji="1" lang="en" altLang="ja-JP" sz="2400" u="sng" dirty="0">
                <a:latin typeface="Calibri" panose="020F0502020204030204" pitchFamily="34" charset="0"/>
                <a:ea typeface="メイリオ" panose="020B0604030504040204" pitchFamily="50" charset="-128"/>
                <a:cs typeface="Calibri" panose="020F0502020204030204" pitchFamily="34" charset="0"/>
              </a:rPr>
              <a:t>Clarify the distribution and characteristics</a:t>
            </a:r>
          </a:p>
          <a:p>
            <a:r>
              <a:rPr kumimoji="1" lang="ja-JP" altLang="en-US" sz="2400">
                <a:latin typeface="Calibri" panose="020F0502020204030204" pitchFamily="34" charset="0"/>
                <a:ea typeface="メイリオ" panose="020B0604030504040204" pitchFamily="50" charset="-128"/>
                <a:cs typeface="Calibri" panose="020F0502020204030204" pitchFamily="34" charset="0"/>
              </a:rPr>
              <a:t>　　　　</a:t>
            </a:r>
            <a:r>
              <a:rPr kumimoji="1" lang="en" altLang="ja-JP" sz="2400" dirty="0">
                <a:latin typeface="Calibri" panose="020F0502020204030204" pitchFamily="34" charset="0"/>
                <a:ea typeface="メイリオ" panose="020B0604030504040204" pitchFamily="50" charset="-128"/>
                <a:cs typeface="Calibri" panose="020F0502020204030204" pitchFamily="34" charset="0"/>
              </a:rPr>
              <a:t> of pixels corresponding to the nose</a:t>
            </a:r>
          </a:p>
          <a:p>
            <a:r>
              <a:rPr kumimoji="1" lang="ja-JP" altLang="en-US" sz="2400">
                <a:latin typeface="Calibri" panose="020F0502020204030204" pitchFamily="34" charset="0"/>
                <a:ea typeface="メイリオ" panose="020B0604030504040204" pitchFamily="50" charset="-128"/>
                <a:cs typeface="Calibri" panose="020F0502020204030204" pitchFamily="34" charset="0"/>
              </a:rPr>
              <a:t>　　　　</a:t>
            </a:r>
            <a:r>
              <a:rPr kumimoji="1" lang="en" altLang="ja-JP" sz="2400" dirty="0">
                <a:latin typeface="Calibri" panose="020F0502020204030204" pitchFamily="34" charset="0"/>
                <a:ea typeface="メイリオ" panose="020B0604030504040204" pitchFamily="50" charset="-128"/>
                <a:cs typeface="Calibri" panose="020F0502020204030204" pitchFamily="34" charset="0"/>
              </a:rPr>
              <a:t> by creating </a:t>
            </a:r>
            <a:r>
              <a:rPr kumimoji="1" lang="en" altLang="ja-JP" sz="2400" b="1" dirty="0">
                <a:solidFill>
                  <a:srgbClr val="EF6B64"/>
                </a:solidFill>
                <a:latin typeface="Calibri" panose="020F0502020204030204" pitchFamily="34" charset="0"/>
                <a:ea typeface="メイリオ" panose="020B0604030504040204" pitchFamily="50" charset="-128"/>
                <a:cs typeface="Calibri" panose="020F0502020204030204" pitchFamily="34" charset="0"/>
              </a:rPr>
              <a:t>heat maps</a:t>
            </a:r>
            <a:endParaRPr kumimoji="1" lang="en-US" altLang="ja-JP" sz="2400" b="1" u="sng" dirty="0">
              <a:solidFill>
                <a:srgbClr val="EF6B64"/>
              </a:solidFill>
              <a:latin typeface="Calibri" panose="020F0502020204030204" pitchFamily="34" charset="0"/>
              <a:ea typeface="メイリオ" panose="020B0604030504040204" pitchFamily="50" charset="-128"/>
              <a:cs typeface="Calibri" panose="020F0502020204030204" pitchFamily="34" charset="0"/>
            </a:endParaRPr>
          </a:p>
        </p:txBody>
      </p:sp>
      <p:sp>
        <p:nvSpPr>
          <p:cNvPr id="9" name="テキスト ボックス 8">
            <a:extLst>
              <a:ext uri="{FF2B5EF4-FFF2-40B4-BE49-F238E27FC236}">
                <a16:creationId xmlns:a16="http://schemas.microsoft.com/office/drawing/2014/main" id="{64CF3E35-EE66-584F-9D85-388A261F455C}"/>
              </a:ext>
            </a:extLst>
          </p:cNvPr>
          <p:cNvSpPr txBox="1"/>
          <p:nvPr/>
        </p:nvSpPr>
        <p:spPr>
          <a:xfrm>
            <a:off x="360000" y="4014084"/>
            <a:ext cx="8155351" cy="830997"/>
          </a:xfrm>
          <a:prstGeom prst="rect">
            <a:avLst/>
          </a:prstGeom>
          <a:noFill/>
        </p:spPr>
        <p:txBody>
          <a:bodyPr wrap="square" rtlCol="0">
            <a:spAutoFit/>
          </a:bodyPr>
          <a:lstStyle/>
          <a:p>
            <a:r>
              <a:rPr kumimoji="1" lang="en-US" altLang="ja-JP" sz="2400" dirty="0">
                <a:latin typeface="Calibri" panose="020F0502020204030204" pitchFamily="34" charset="0"/>
                <a:ea typeface="メイリオ" panose="020B0604030504040204" pitchFamily="50" charset="-128"/>
                <a:cs typeface="Calibri" panose="020F0502020204030204" pitchFamily="34" charset="0"/>
              </a:rPr>
              <a:t>Result</a:t>
            </a:r>
            <a:r>
              <a:rPr kumimoji="1" lang="ja-JP" altLang="en-US" sz="2400">
                <a:latin typeface="Calibri" panose="020F0502020204030204" pitchFamily="34" charset="0"/>
                <a:ea typeface="メイリオ" panose="020B0604030504040204" pitchFamily="50" charset="-128"/>
                <a:cs typeface="Calibri" panose="020F0502020204030204" pitchFamily="34" charset="0"/>
              </a:rPr>
              <a:t>：</a:t>
            </a:r>
            <a:r>
              <a:rPr kumimoji="1" lang="en" altLang="ja-JP" sz="2400" dirty="0">
                <a:latin typeface="Calibri" panose="020F0502020204030204" pitchFamily="34" charset="0"/>
                <a:ea typeface="メイリオ" panose="020B0604030504040204" pitchFamily="50" charset="-128"/>
                <a:cs typeface="Calibri" panose="020F0502020204030204" pitchFamily="34" charset="0"/>
              </a:rPr>
              <a:t>Take a distribution with </a:t>
            </a:r>
            <a:r>
              <a:rPr kumimoji="1" lang="en" altLang="ja-JP" sz="2400" b="1" dirty="0">
                <a:solidFill>
                  <a:srgbClr val="5D82CB"/>
                </a:solidFill>
                <a:latin typeface="Calibri" panose="020F0502020204030204" pitchFamily="34" charset="0"/>
                <a:ea typeface="メイリオ" panose="020B0604030504040204" pitchFamily="50" charset="-128"/>
                <a:cs typeface="Calibri" panose="020F0502020204030204" pitchFamily="34" charset="0"/>
              </a:rPr>
              <a:t>individual differences</a:t>
            </a:r>
          </a:p>
          <a:p>
            <a:r>
              <a:rPr kumimoji="1" lang="ja-JP" altLang="en-US" sz="2400">
                <a:latin typeface="Calibri" panose="020F0502020204030204" pitchFamily="34" charset="0"/>
                <a:ea typeface="メイリオ" panose="020B0604030504040204" pitchFamily="50" charset="-128"/>
                <a:cs typeface="Calibri" panose="020F0502020204030204" pitchFamily="34" charset="0"/>
              </a:rPr>
              <a:t>　　　</a:t>
            </a:r>
            <a:r>
              <a:rPr kumimoji="1" lang="en-US" altLang="ja-JP" sz="2400" dirty="0">
                <a:latin typeface="Calibri" panose="020F0502020204030204" pitchFamily="34" charset="0"/>
                <a:ea typeface="メイリオ" panose="020B0604030504040204" pitchFamily="50" charset="-128"/>
                <a:cs typeface="Calibri" panose="020F0502020204030204" pitchFamily="34" charset="0"/>
              </a:rPr>
              <a:t>   </a:t>
            </a:r>
            <a:r>
              <a:rPr kumimoji="1" lang="en" altLang="ja-JP" sz="2400" dirty="0">
                <a:latin typeface="Calibri" panose="020F0502020204030204" pitchFamily="34" charset="0"/>
                <a:ea typeface="メイリオ" panose="020B0604030504040204" pitchFamily="50" charset="-128"/>
                <a:cs typeface="Calibri" panose="020F0502020204030204" pitchFamily="34" charset="0"/>
              </a:rPr>
              <a:t>among subjects</a:t>
            </a:r>
            <a:endParaRPr kumimoji="1" lang="en-US" altLang="ja-JP" sz="2400" dirty="0">
              <a:solidFill>
                <a:srgbClr val="5D82CB"/>
              </a:solidFill>
              <a:latin typeface="Calibri" panose="020F0502020204030204" pitchFamily="34" charset="0"/>
              <a:ea typeface="メイリオ" panose="020B0604030504040204" pitchFamily="50" charset="-128"/>
              <a:cs typeface="Calibri" panose="020F0502020204030204" pitchFamily="34" charset="0"/>
            </a:endParaRPr>
          </a:p>
        </p:txBody>
      </p:sp>
      <p:sp>
        <p:nvSpPr>
          <p:cNvPr id="10" name="テキスト ボックス 9">
            <a:extLst>
              <a:ext uri="{FF2B5EF4-FFF2-40B4-BE49-F238E27FC236}">
                <a16:creationId xmlns:a16="http://schemas.microsoft.com/office/drawing/2014/main" id="{9C2A7268-54D6-9B47-A85E-11A73DC915AC}"/>
              </a:ext>
            </a:extLst>
          </p:cNvPr>
          <p:cNvSpPr txBox="1"/>
          <p:nvPr/>
        </p:nvSpPr>
        <p:spPr>
          <a:xfrm>
            <a:off x="360000" y="180000"/>
            <a:ext cx="2448747" cy="707886"/>
          </a:xfrm>
          <a:prstGeom prst="rect">
            <a:avLst/>
          </a:prstGeom>
          <a:noFill/>
        </p:spPr>
        <p:txBody>
          <a:bodyPr wrap="none" rtlCol="0">
            <a:spAutoFit/>
          </a:bodyPr>
          <a:lstStyle/>
          <a:p>
            <a:r>
              <a:rPr kumimoji="1" lang="ja-JP" altLang="en-US" sz="4000" b="1" u="sng">
                <a:solidFill>
                  <a:srgbClr val="70AB73"/>
                </a:solidFill>
                <a:latin typeface="Calibri" panose="020F0502020204030204" pitchFamily="34" charset="0"/>
                <a:ea typeface="メイリオ" panose="020B0604030504040204" pitchFamily="50" charset="-128"/>
                <a:cs typeface="Calibri" panose="020F0502020204030204" pitchFamily="34" charset="0"/>
              </a:rPr>
              <a:t> </a:t>
            </a:r>
            <a:r>
              <a:rPr kumimoji="1" lang="en-US" altLang="ja-JP" sz="4000" b="1" u="sng" dirty="0">
                <a:solidFill>
                  <a:srgbClr val="70AB73"/>
                </a:solidFill>
                <a:latin typeface="Calibri" panose="020F0502020204030204" pitchFamily="34" charset="0"/>
                <a:ea typeface="メイリオ" panose="020B0604030504040204" pitchFamily="50" charset="-128"/>
                <a:cs typeface="Calibri" panose="020F0502020204030204" pitchFamily="34" charset="0"/>
              </a:rPr>
              <a:t>Summary</a:t>
            </a:r>
            <a:r>
              <a:rPr kumimoji="1" lang="ja-JP" altLang="en-US" sz="4000" b="1" u="sng">
                <a:solidFill>
                  <a:srgbClr val="70AB73"/>
                </a:solidFill>
                <a:latin typeface="Calibri" panose="020F0502020204030204" pitchFamily="34" charset="0"/>
                <a:ea typeface="メイリオ" panose="020B0604030504040204" pitchFamily="50" charset="-128"/>
                <a:cs typeface="Calibri" panose="020F0502020204030204" pitchFamily="34" charset="0"/>
              </a:rPr>
              <a:t> </a:t>
            </a:r>
            <a:endParaRPr kumimoji="1" lang="ja-JP" altLang="en-US" sz="4000" b="1" u="sng" dirty="0">
              <a:solidFill>
                <a:srgbClr val="70AB73"/>
              </a:solidFill>
              <a:latin typeface="Calibri" panose="020F0502020204030204" pitchFamily="34" charset="0"/>
              <a:ea typeface="メイリオ"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70885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B902903-3264-44B6-8D25-3331659F9669}"/>
              </a:ext>
            </a:extLst>
          </p:cNvPr>
          <p:cNvSpPr>
            <a:spLocks noGrp="1"/>
          </p:cNvSpPr>
          <p:nvPr>
            <p:ph type="sldNum" sz="quarter" idx="12"/>
          </p:nvPr>
        </p:nvSpPr>
        <p:spPr/>
        <p:txBody>
          <a:bodyPr/>
          <a:lstStyle/>
          <a:p>
            <a:fld id="{81BC0E0E-8180-4C5B-8305-49E4F44F5916}" type="slidenum">
              <a:rPr kumimoji="1" lang="ja-JP" altLang="en-US" smtClean="0"/>
              <a:t>2</a:t>
            </a:fld>
            <a:endParaRPr kumimoji="1" lang="ja-JP" altLang="en-US"/>
          </a:p>
        </p:txBody>
      </p:sp>
      <p:sp>
        <p:nvSpPr>
          <p:cNvPr id="11" name="テキスト ボックス 10">
            <a:extLst>
              <a:ext uri="{FF2B5EF4-FFF2-40B4-BE49-F238E27FC236}">
                <a16:creationId xmlns:a16="http://schemas.microsoft.com/office/drawing/2014/main" id="{174D75D8-14D6-6E4B-878B-ECF9CDD6F01B}"/>
              </a:ext>
            </a:extLst>
          </p:cNvPr>
          <p:cNvSpPr txBox="1"/>
          <p:nvPr/>
        </p:nvSpPr>
        <p:spPr>
          <a:xfrm>
            <a:off x="360000" y="2319154"/>
            <a:ext cx="8208144" cy="4462760"/>
          </a:xfrm>
          <a:prstGeom prst="rect">
            <a:avLst/>
          </a:prstGeom>
          <a:noFill/>
        </p:spPr>
        <p:txBody>
          <a:bodyPr wrap="none" rtlCol="0">
            <a:spAutoFit/>
          </a:bodyPr>
          <a:lstStyle/>
          <a:p>
            <a:r>
              <a:rPr lang="ja-JP" altLang="en-US" sz="2800" b="1">
                <a:ea typeface="Meiryo" panose="020B0604030504040204" pitchFamily="34" charset="-128"/>
              </a:rPr>
              <a:t>・</a:t>
            </a:r>
            <a:r>
              <a:rPr lang="en-US" altLang="ja-JP" sz="2800" b="1" dirty="0">
                <a:ea typeface="Meiryo" panose="020B0604030504040204" pitchFamily="34" charset="-128"/>
              </a:rPr>
              <a:t>Doctoral student</a:t>
            </a:r>
            <a:r>
              <a:rPr lang="ja-JP" altLang="en-US" sz="2800" b="1">
                <a:ea typeface="Meiryo" panose="020B0604030504040204" pitchFamily="34" charset="-128"/>
              </a:rPr>
              <a:t>　　　　　　　　　　</a:t>
            </a:r>
            <a:r>
              <a:rPr lang="en-US" altLang="ja-JP" sz="2800" b="1" dirty="0">
                <a:ea typeface="Meiryo" panose="020B0604030504040204" pitchFamily="34" charset="-128"/>
              </a:rPr>
              <a:t> </a:t>
            </a:r>
            <a:r>
              <a:rPr lang="en-US" altLang="ja-JP" sz="2800" dirty="0">
                <a:ea typeface="Meiryo" panose="020B0604030504040204" pitchFamily="34" charset="-128"/>
              </a:rPr>
              <a:t>04/2023~</a:t>
            </a:r>
          </a:p>
          <a:p>
            <a:r>
              <a:rPr lang="ja-JP" altLang="en-US" sz="2400">
                <a:ea typeface="Meiryo" panose="020B0604030504040204" pitchFamily="34" charset="-128"/>
              </a:rPr>
              <a:t>　　</a:t>
            </a:r>
            <a:r>
              <a:rPr lang="en-US" altLang="ja-JP" sz="2400" dirty="0">
                <a:ea typeface="Meiryo" panose="020B0604030504040204" pitchFamily="34" charset="-128"/>
              </a:rPr>
              <a:t>The University of Electro-Communications , Tokyo, Japan</a:t>
            </a:r>
          </a:p>
          <a:p>
            <a:r>
              <a:rPr lang="ja-JP" altLang="en-US" sz="2400">
                <a:ea typeface="Meiryo" panose="020B0604030504040204" pitchFamily="34" charset="-128"/>
              </a:rPr>
              <a:t>　　</a:t>
            </a:r>
            <a:r>
              <a:rPr lang="en-US" altLang="ja-JP" sz="2400" dirty="0">
                <a:ea typeface="Meiryo" panose="020B0604030504040204" pitchFamily="34" charset="-128"/>
              </a:rPr>
              <a:t>Department of Informatics</a:t>
            </a:r>
            <a:endParaRPr lang="en-US" altLang="ja-JP" sz="2800" b="1" dirty="0">
              <a:ea typeface="Meiryo" panose="020B0604030504040204" pitchFamily="34" charset="-128"/>
            </a:endParaRPr>
          </a:p>
          <a:p>
            <a:endParaRPr lang="en-US" altLang="ja-JP" sz="2800" b="1" dirty="0">
              <a:ea typeface="Meiryo" panose="020B0604030504040204" pitchFamily="34" charset="-128"/>
            </a:endParaRPr>
          </a:p>
          <a:p>
            <a:r>
              <a:rPr lang="ja-JP" altLang="en-US" sz="2800" b="1">
                <a:ea typeface="Meiryo" panose="020B0604030504040204" pitchFamily="34" charset="-128"/>
              </a:rPr>
              <a:t>・</a:t>
            </a:r>
            <a:r>
              <a:rPr lang="en-US" altLang="ja-JP" sz="2800" b="1" dirty="0">
                <a:ea typeface="Meiryo" panose="020B0604030504040204" pitchFamily="34" charset="-128"/>
              </a:rPr>
              <a:t>Master of Engineering</a:t>
            </a:r>
            <a:r>
              <a:rPr lang="ja-JP" altLang="en-US" sz="2800">
                <a:ea typeface="Meiryo" panose="020B0604030504040204" pitchFamily="34" charset="-128"/>
              </a:rPr>
              <a:t>　　　　　　　　</a:t>
            </a:r>
            <a:r>
              <a:rPr lang="en-US" altLang="ja-JP" sz="2800" dirty="0">
                <a:ea typeface="Meiryo" panose="020B0604030504040204" pitchFamily="34" charset="-128"/>
              </a:rPr>
              <a:t>03/2023</a:t>
            </a:r>
          </a:p>
          <a:p>
            <a:r>
              <a:rPr lang="ja-JP" altLang="en-US" sz="2400">
                <a:ea typeface="Meiryo" panose="020B0604030504040204" pitchFamily="34" charset="-128"/>
              </a:rPr>
              <a:t>　　</a:t>
            </a:r>
            <a:r>
              <a:rPr lang="en-US" altLang="ja-JP" sz="2400" dirty="0">
                <a:ea typeface="Meiryo" panose="020B0604030504040204" pitchFamily="34" charset="-128"/>
              </a:rPr>
              <a:t>The University of Electro-Communications , Tokyo, Japan</a:t>
            </a:r>
          </a:p>
          <a:p>
            <a:r>
              <a:rPr lang="ja-JP" altLang="en-US" sz="2400">
                <a:ea typeface="Meiryo" panose="020B0604030504040204" pitchFamily="34" charset="-128"/>
              </a:rPr>
              <a:t>　　</a:t>
            </a:r>
            <a:r>
              <a:rPr lang="en-US" altLang="ja-JP" sz="2400" dirty="0">
                <a:ea typeface="Meiryo" panose="020B0604030504040204" pitchFamily="34" charset="-128"/>
              </a:rPr>
              <a:t>Department of Informatics</a:t>
            </a:r>
          </a:p>
          <a:p>
            <a:endParaRPr lang="en-US" altLang="ja-JP" sz="2800" b="1" dirty="0">
              <a:ea typeface="Meiryo" panose="020B0604030504040204" pitchFamily="34" charset="-128"/>
            </a:endParaRPr>
          </a:p>
          <a:p>
            <a:r>
              <a:rPr lang="ja-JP" altLang="en-US" sz="2800" b="1">
                <a:ea typeface="Meiryo" panose="020B0604030504040204" pitchFamily="34" charset="-128"/>
              </a:rPr>
              <a:t>・</a:t>
            </a:r>
            <a:r>
              <a:rPr lang="en-US" altLang="ja-JP" sz="2800" b="1" dirty="0">
                <a:ea typeface="Meiryo" panose="020B0604030504040204" pitchFamily="34" charset="-128"/>
              </a:rPr>
              <a:t>Bachelor of Engineering</a:t>
            </a:r>
            <a:r>
              <a:rPr lang="ja-JP" altLang="en-US" sz="2800">
                <a:ea typeface="Meiryo" panose="020B0604030504040204" pitchFamily="34" charset="-128"/>
              </a:rPr>
              <a:t>　　　　　　　</a:t>
            </a:r>
            <a:r>
              <a:rPr lang="en-US" altLang="ja-JP" sz="2800" dirty="0">
                <a:ea typeface="Meiryo" panose="020B0604030504040204" pitchFamily="34" charset="-128"/>
              </a:rPr>
              <a:t> 03/2021</a:t>
            </a:r>
          </a:p>
          <a:p>
            <a:r>
              <a:rPr lang="ja-JP" altLang="en-US" sz="2400">
                <a:ea typeface="Meiryo" panose="020B0604030504040204" pitchFamily="34" charset="-128"/>
              </a:rPr>
              <a:t>　　</a:t>
            </a:r>
            <a:r>
              <a:rPr lang="en-US" altLang="ja-JP" sz="2400" dirty="0">
                <a:ea typeface="Meiryo" panose="020B0604030504040204" pitchFamily="34" charset="-128"/>
              </a:rPr>
              <a:t>The University of Electro-Communications , Tokyo, Japan</a:t>
            </a:r>
          </a:p>
          <a:p>
            <a:r>
              <a:rPr kumimoji="1" lang="ja-JP" altLang="en-US" sz="2400">
                <a:ea typeface="Meiryo" panose="020B0604030504040204" pitchFamily="34" charset="-128"/>
              </a:rPr>
              <a:t>　　</a:t>
            </a:r>
            <a:r>
              <a:rPr kumimoji="1" lang="en-US" altLang="ja-JP" sz="2400" dirty="0">
                <a:ea typeface="Meiryo" panose="020B0604030504040204" pitchFamily="34" charset="-128"/>
              </a:rPr>
              <a:t>Management Science and Social Informatics Program</a:t>
            </a:r>
          </a:p>
        </p:txBody>
      </p:sp>
      <p:pic>
        <p:nvPicPr>
          <p:cNvPr id="13" name="図 12">
            <a:extLst>
              <a:ext uri="{FF2B5EF4-FFF2-40B4-BE49-F238E27FC236}">
                <a16:creationId xmlns:a16="http://schemas.microsoft.com/office/drawing/2014/main" id="{F86A62BF-701E-E049-9D4F-85F5F9B2D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752" y="437791"/>
            <a:ext cx="1784559" cy="1685126"/>
          </a:xfrm>
          <a:prstGeom prst="rect">
            <a:avLst/>
          </a:prstGeom>
        </p:spPr>
      </p:pic>
      <p:sp>
        <p:nvSpPr>
          <p:cNvPr id="14" name="テキスト ボックス 13">
            <a:extLst>
              <a:ext uri="{FF2B5EF4-FFF2-40B4-BE49-F238E27FC236}">
                <a16:creationId xmlns:a16="http://schemas.microsoft.com/office/drawing/2014/main" id="{AF5DE017-F632-534F-8CEA-C15E3A63D438}"/>
              </a:ext>
            </a:extLst>
          </p:cNvPr>
          <p:cNvSpPr txBox="1"/>
          <p:nvPr/>
        </p:nvSpPr>
        <p:spPr>
          <a:xfrm>
            <a:off x="360000" y="180000"/>
            <a:ext cx="2525820" cy="707886"/>
          </a:xfrm>
          <a:prstGeom prst="rect">
            <a:avLst/>
          </a:prstGeom>
          <a:noFill/>
        </p:spPr>
        <p:txBody>
          <a:bodyPr wrap="none" rtlCol="0">
            <a:spAutoFit/>
          </a:bodyPr>
          <a:lstStyle/>
          <a:p>
            <a:r>
              <a:rPr kumimoji="1" lang="ja-JP" altLang="en-US" sz="4000" b="1" u="sng">
                <a:solidFill>
                  <a:srgbClr val="70AB73"/>
                </a:solidFill>
                <a:ea typeface="メイリオ" panose="020B0604030504040204" pitchFamily="50" charset="-128"/>
              </a:rPr>
              <a:t> </a:t>
            </a:r>
            <a:r>
              <a:rPr kumimoji="1" lang="en-US" altLang="ja-JP" sz="4000" b="1" u="sng" dirty="0">
                <a:solidFill>
                  <a:srgbClr val="70AB73"/>
                </a:solidFill>
                <a:ea typeface="メイリオ" panose="020B0604030504040204" pitchFamily="50" charset="-128"/>
              </a:rPr>
              <a:t>Education </a:t>
            </a:r>
            <a:endParaRPr kumimoji="1" lang="ja-JP" altLang="en-US" sz="4000" b="1" u="sng" dirty="0">
              <a:solidFill>
                <a:srgbClr val="70AB73"/>
              </a:solidFill>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867A7D73-A78E-3041-9E7E-A1C60E0313CD}"/>
              </a:ext>
            </a:extLst>
          </p:cNvPr>
          <p:cNvSpPr txBox="1"/>
          <p:nvPr/>
        </p:nvSpPr>
        <p:spPr>
          <a:xfrm>
            <a:off x="817689" y="1280354"/>
            <a:ext cx="2691699" cy="646331"/>
          </a:xfrm>
          <a:prstGeom prst="rect">
            <a:avLst/>
          </a:prstGeom>
          <a:noFill/>
        </p:spPr>
        <p:txBody>
          <a:bodyPr wrap="none" rtlCol="0">
            <a:spAutoFit/>
          </a:bodyPr>
          <a:lstStyle/>
          <a:p>
            <a:r>
              <a:rPr kumimoji="1" lang="en-US" altLang="ja-JP" sz="3600" dirty="0" err="1">
                <a:ea typeface="Meiryo" panose="020B0604030504040204" pitchFamily="34" charset="-128"/>
              </a:rPr>
              <a:t>Miku</a:t>
            </a:r>
            <a:r>
              <a:rPr kumimoji="1" lang="en-US" altLang="ja-JP" sz="3600" dirty="0">
                <a:ea typeface="Meiryo" panose="020B0604030504040204" pitchFamily="34" charset="-128"/>
              </a:rPr>
              <a:t> Shimizu</a:t>
            </a:r>
          </a:p>
        </p:txBody>
      </p:sp>
    </p:spTree>
    <p:extLst>
      <p:ext uri="{BB962C8B-B14F-4D97-AF65-F5344CB8AC3E}">
        <p14:creationId xmlns:p14="http://schemas.microsoft.com/office/powerpoint/2010/main" val="281084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B902903-3264-44B6-8D25-3331659F9669}"/>
              </a:ext>
            </a:extLst>
          </p:cNvPr>
          <p:cNvSpPr>
            <a:spLocks noGrp="1"/>
          </p:cNvSpPr>
          <p:nvPr>
            <p:ph type="sldNum" sz="quarter" idx="12"/>
          </p:nvPr>
        </p:nvSpPr>
        <p:spPr>
          <a:xfrm>
            <a:off x="6457950" y="6356351"/>
            <a:ext cx="2057400" cy="365125"/>
          </a:xfrm>
        </p:spPr>
        <p:txBody>
          <a:bodyPr/>
          <a:lstStyle/>
          <a:p>
            <a:fld id="{81BC0E0E-8180-4C5B-8305-49E4F44F5916}" type="slidenum">
              <a:rPr kumimoji="1" lang="ja-JP" altLang="en-US" smtClean="0"/>
              <a:t>3</a:t>
            </a:fld>
            <a:endParaRPr kumimoji="1" lang="ja-JP" altLang="en-US"/>
          </a:p>
        </p:txBody>
      </p:sp>
      <p:sp>
        <p:nvSpPr>
          <p:cNvPr id="11" name="テキスト ボックス 10">
            <a:extLst>
              <a:ext uri="{FF2B5EF4-FFF2-40B4-BE49-F238E27FC236}">
                <a16:creationId xmlns:a16="http://schemas.microsoft.com/office/drawing/2014/main" id="{174D75D8-14D6-6E4B-878B-ECF9CDD6F01B}"/>
              </a:ext>
            </a:extLst>
          </p:cNvPr>
          <p:cNvSpPr txBox="1"/>
          <p:nvPr/>
        </p:nvSpPr>
        <p:spPr>
          <a:xfrm>
            <a:off x="395849" y="905363"/>
            <a:ext cx="8352301" cy="4231928"/>
          </a:xfrm>
          <a:prstGeom prst="rect">
            <a:avLst/>
          </a:prstGeom>
          <a:noFill/>
        </p:spPr>
        <p:txBody>
          <a:bodyPr wrap="square" rtlCol="0">
            <a:spAutoFit/>
          </a:bodyPr>
          <a:lstStyle/>
          <a:p>
            <a:pPr algn="ctr"/>
            <a:r>
              <a:rPr lang="en-US" altLang="ja-JP" sz="2800" b="1" dirty="0" err="1">
                <a:ea typeface="Meiryo" panose="020B0604030504040204" pitchFamily="34" charset="-128"/>
              </a:rPr>
              <a:t>Itakura</a:t>
            </a:r>
            <a:r>
              <a:rPr lang="en-US" altLang="ja-JP" sz="2800" b="1" dirty="0">
                <a:ea typeface="Meiryo" panose="020B0604030504040204" pitchFamily="34" charset="-128"/>
              </a:rPr>
              <a:t> &amp; Mizuno Lab</a:t>
            </a:r>
          </a:p>
          <a:p>
            <a:pPr algn="ctr"/>
            <a:r>
              <a:rPr lang="en-US" altLang="ja-JP" sz="2400" dirty="0">
                <a:ea typeface="Meiryo" panose="020B0604030504040204" pitchFamily="34" charset="-128"/>
              </a:rPr>
              <a:t>(The University of Electro-Communications)</a:t>
            </a:r>
          </a:p>
          <a:p>
            <a:endParaRPr lang="en-US" altLang="ja-JP" sz="2400" b="1" dirty="0">
              <a:ea typeface="Meiryo" panose="020B0604030504040204" pitchFamily="34" charset="-128"/>
            </a:endParaRPr>
          </a:p>
          <a:p>
            <a:r>
              <a:rPr lang="en-US" altLang="ja-JP" sz="2800" b="1" dirty="0">
                <a:ea typeface="Meiryo" panose="020B0604030504040204" pitchFamily="34" charset="-128"/>
              </a:rPr>
              <a:t>Human computer interaction</a:t>
            </a:r>
          </a:p>
          <a:p>
            <a:r>
              <a:rPr lang="ja-JP" altLang="en-US" sz="2800">
                <a:ea typeface="Meiryo" panose="020B0604030504040204" pitchFamily="34" charset="-128"/>
              </a:rPr>
              <a:t>　</a:t>
            </a:r>
            <a:r>
              <a:rPr lang="en-US" altLang="ja-JP" sz="2800" dirty="0">
                <a:ea typeface="Meiryo" panose="020B0604030504040204" pitchFamily="34" charset="-128"/>
              </a:rPr>
              <a:t>…Creating systems that use biometric information </a:t>
            </a:r>
          </a:p>
          <a:p>
            <a:r>
              <a:rPr lang="ja-JP" altLang="en-US" sz="2800">
                <a:ea typeface="Meiryo" panose="020B0604030504040204" pitchFamily="34" charset="-128"/>
              </a:rPr>
              <a:t>　　</a:t>
            </a:r>
            <a:r>
              <a:rPr lang="en-US" altLang="ja-JP" sz="2800" dirty="0">
                <a:ea typeface="Meiryo" panose="020B0604030504040204" pitchFamily="34" charset="-128"/>
              </a:rPr>
              <a:t>to make people more comfortable</a:t>
            </a:r>
          </a:p>
          <a:p>
            <a:endParaRPr lang="en-US" altLang="ja-JP" sz="2800" dirty="0">
              <a:ea typeface="Meiryo" panose="020B0604030504040204" pitchFamily="34" charset="-128"/>
            </a:endParaRPr>
          </a:p>
          <a:p>
            <a:endParaRPr lang="en-US" altLang="ja-JP" sz="2800" dirty="0">
              <a:ea typeface="Meiryo" panose="020B0604030504040204" pitchFamily="34" charset="-128"/>
            </a:endParaRPr>
          </a:p>
          <a:p>
            <a:endParaRPr lang="en-US" altLang="ja-JP" sz="2400" dirty="0">
              <a:ea typeface="Meiryo" panose="020B0604030504040204" pitchFamily="34" charset="-128"/>
            </a:endParaRPr>
          </a:p>
          <a:p>
            <a:endParaRPr lang="en-US" altLang="ja-JP" sz="100" dirty="0">
              <a:ea typeface="Meiryo" panose="020B0604030504040204" pitchFamily="34" charset="-128"/>
            </a:endParaRPr>
          </a:p>
          <a:p>
            <a:r>
              <a:rPr lang="en-US" altLang="ja-JP" sz="2800" b="1" dirty="0">
                <a:ea typeface="Meiryo" panose="020B0604030504040204" pitchFamily="34" charset="-128"/>
              </a:rPr>
              <a:t>My research expertise</a:t>
            </a:r>
            <a:r>
              <a:rPr lang="en-US" altLang="ja-JP" sz="2800" dirty="0">
                <a:ea typeface="Meiryo" panose="020B0604030504040204" pitchFamily="34" charset="-128"/>
              </a:rPr>
              <a:t> is </a:t>
            </a:r>
            <a:r>
              <a:rPr lang="en-US" altLang="ja-JP" sz="2800" b="1" u="sng" dirty="0">
                <a:solidFill>
                  <a:srgbClr val="EF6B64"/>
                </a:solidFill>
                <a:ea typeface="Meiryo" panose="020B0604030504040204" pitchFamily="34" charset="-128"/>
              </a:rPr>
              <a:t>Emotion estimation</a:t>
            </a:r>
          </a:p>
        </p:txBody>
      </p:sp>
      <p:sp>
        <p:nvSpPr>
          <p:cNvPr id="14" name="テキスト ボックス 13">
            <a:extLst>
              <a:ext uri="{FF2B5EF4-FFF2-40B4-BE49-F238E27FC236}">
                <a16:creationId xmlns:a16="http://schemas.microsoft.com/office/drawing/2014/main" id="{AF5DE017-F632-534F-8CEA-C15E3A63D438}"/>
              </a:ext>
            </a:extLst>
          </p:cNvPr>
          <p:cNvSpPr txBox="1"/>
          <p:nvPr/>
        </p:nvSpPr>
        <p:spPr>
          <a:xfrm>
            <a:off x="360000" y="180000"/>
            <a:ext cx="4633256" cy="707886"/>
          </a:xfrm>
          <a:prstGeom prst="rect">
            <a:avLst/>
          </a:prstGeom>
          <a:noFill/>
        </p:spPr>
        <p:txBody>
          <a:bodyPr wrap="none" rtlCol="0">
            <a:spAutoFit/>
          </a:bodyPr>
          <a:lstStyle/>
          <a:p>
            <a:r>
              <a:rPr kumimoji="1" lang="ja-JP" altLang="en-US" sz="4000" b="1" u="sng">
                <a:solidFill>
                  <a:srgbClr val="70AB73"/>
                </a:solidFill>
                <a:ea typeface="メイリオ" panose="020B0604030504040204" pitchFamily="50" charset="-128"/>
              </a:rPr>
              <a:t> </a:t>
            </a:r>
            <a:r>
              <a:rPr kumimoji="1" lang="en-US" altLang="ja-JP" sz="4000" b="1" u="sng" dirty="0">
                <a:solidFill>
                  <a:srgbClr val="70AB73"/>
                </a:solidFill>
                <a:ea typeface="メイリオ" panose="020B0604030504040204" pitchFamily="50" charset="-128"/>
              </a:rPr>
              <a:t>My laboratory topic </a:t>
            </a:r>
            <a:endParaRPr kumimoji="1" lang="ja-JP" altLang="en-US" sz="4000" b="1" u="sng" dirty="0">
              <a:solidFill>
                <a:srgbClr val="70AB73"/>
              </a:solidFill>
              <a:ea typeface="メイリオ" panose="020B0604030504040204" pitchFamily="50" charset="-128"/>
            </a:endParaRPr>
          </a:p>
        </p:txBody>
      </p:sp>
      <p:pic>
        <p:nvPicPr>
          <p:cNvPr id="7" name="グラフィックス 6" descr="男性の集団">
            <a:extLst>
              <a:ext uri="{FF2B5EF4-FFF2-40B4-BE49-F238E27FC236}">
                <a16:creationId xmlns:a16="http://schemas.microsoft.com/office/drawing/2014/main" id="{4E785AF3-B071-0E49-AA1E-996E806ECB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5670" y="3359617"/>
            <a:ext cx="1009206" cy="1009206"/>
          </a:xfrm>
          <a:prstGeom prst="rect">
            <a:avLst/>
          </a:prstGeom>
        </p:spPr>
      </p:pic>
      <p:pic>
        <p:nvPicPr>
          <p:cNvPr id="8" name="グラフィックス 7" descr="ノート PC">
            <a:extLst>
              <a:ext uri="{FF2B5EF4-FFF2-40B4-BE49-F238E27FC236}">
                <a16:creationId xmlns:a16="http://schemas.microsoft.com/office/drawing/2014/main" id="{A0382F4C-B9A8-1141-A23C-5A45F87A6A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6170" y="3343337"/>
            <a:ext cx="1128572" cy="1128572"/>
          </a:xfrm>
          <a:prstGeom prst="rect">
            <a:avLst/>
          </a:prstGeom>
        </p:spPr>
      </p:pic>
      <p:pic>
        <p:nvPicPr>
          <p:cNvPr id="9" name="グラフィックス 8" descr="ブラウザー ウィンドウ">
            <a:extLst>
              <a:ext uri="{FF2B5EF4-FFF2-40B4-BE49-F238E27FC236}">
                <a16:creationId xmlns:a16="http://schemas.microsoft.com/office/drawing/2014/main" id="{1BAD9169-4F1F-914D-B497-38519B94DF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53650" y="3443332"/>
            <a:ext cx="847763" cy="847763"/>
          </a:xfrm>
          <a:prstGeom prst="rect">
            <a:avLst/>
          </a:prstGeom>
        </p:spPr>
      </p:pic>
      <p:sp>
        <p:nvSpPr>
          <p:cNvPr id="10" name="正方形/長方形 9">
            <a:extLst>
              <a:ext uri="{FF2B5EF4-FFF2-40B4-BE49-F238E27FC236}">
                <a16:creationId xmlns:a16="http://schemas.microsoft.com/office/drawing/2014/main" id="{C3C40EC1-7962-3647-9316-197D2A98ED00}"/>
              </a:ext>
            </a:extLst>
          </p:cNvPr>
          <p:cNvSpPr/>
          <p:nvPr/>
        </p:nvSpPr>
        <p:spPr>
          <a:xfrm>
            <a:off x="2236619" y="4277587"/>
            <a:ext cx="973765" cy="338554"/>
          </a:xfrm>
          <a:prstGeom prst="rect">
            <a:avLst/>
          </a:prstGeom>
        </p:spPr>
        <p:txBody>
          <a:bodyPr wrap="square">
            <a:spAutoFit/>
          </a:bodyPr>
          <a:lstStyle/>
          <a:p>
            <a:pPr algn="ctr"/>
            <a:r>
              <a:rPr lang="en-US" altLang="ja-JP" sz="1600" dirty="0">
                <a:solidFill>
                  <a:schemeClr val="tx1">
                    <a:lumMod val="65000"/>
                    <a:lumOff val="35000"/>
                  </a:schemeClr>
                </a:solidFill>
                <a:ea typeface="Meiryo" panose="020B0604030504040204" pitchFamily="34" charset="-128"/>
              </a:rPr>
              <a:t>People</a:t>
            </a:r>
            <a:endParaRPr lang="ja-JP" altLang="en-US" sz="1600">
              <a:solidFill>
                <a:schemeClr val="tx1">
                  <a:lumMod val="65000"/>
                  <a:lumOff val="35000"/>
                </a:schemeClr>
              </a:solidFill>
              <a:ea typeface="Meiryo" panose="020B0604030504040204" pitchFamily="34" charset="-128"/>
            </a:endParaRPr>
          </a:p>
        </p:txBody>
      </p:sp>
      <p:sp>
        <p:nvSpPr>
          <p:cNvPr id="12" name="正方形/長方形 11">
            <a:extLst>
              <a:ext uri="{FF2B5EF4-FFF2-40B4-BE49-F238E27FC236}">
                <a16:creationId xmlns:a16="http://schemas.microsoft.com/office/drawing/2014/main" id="{B7587B51-8472-AF45-AF4A-5012D27F8937}"/>
              </a:ext>
            </a:extLst>
          </p:cNvPr>
          <p:cNvSpPr/>
          <p:nvPr/>
        </p:nvSpPr>
        <p:spPr>
          <a:xfrm>
            <a:off x="5473603" y="4277587"/>
            <a:ext cx="1284221" cy="338554"/>
          </a:xfrm>
          <a:prstGeom prst="rect">
            <a:avLst/>
          </a:prstGeom>
        </p:spPr>
        <p:txBody>
          <a:bodyPr wrap="square">
            <a:spAutoFit/>
          </a:bodyPr>
          <a:lstStyle/>
          <a:p>
            <a:pPr algn="ctr"/>
            <a:r>
              <a:rPr lang="en-US" altLang="ja-JP" sz="1600" dirty="0">
                <a:solidFill>
                  <a:schemeClr val="tx1">
                    <a:lumMod val="65000"/>
                    <a:lumOff val="35000"/>
                  </a:schemeClr>
                </a:solidFill>
                <a:ea typeface="Meiryo" panose="020B0604030504040204" pitchFamily="34" charset="-128"/>
              </a:rPr>
              <a:t>Computer</a:t>
            </a:r>
            <a:endParaRPr lang="ja-JP" altLang="en-US" sz="1600">
              <a:solidFill>
                <a:schemeClr val="tx1">
                  <a:lumMod val="65000"/>
                  <a:lumOff val="35000"/>
                </a:schemeClr>
              </a:solidFill>
              <a:ea typeface="Meiryo" panose="020B0604030504040204" pitchFamily="34" charset="-128"/>
            </a:endParaRPr>
          </a:p>
        </p:txBody>
      </p:sp>
      <p:sp>
        <p:nvSpPr>
          <p:cNvPr id="16" name="正方形/長方形 15">
            <a:extLst>
              <a:ext uri="{FF2B5EF4-FFF2-40B4-BE49-F238E27FC236}">
                <a16:creationId xmlns:a16="http://schemas.microsoft.com/office/drawing/2014/main" id="{3D6D49B1-4221-1C43-857F-8AD756F70B4A}"/>
              </a:ext>
            </a:extLst>
          </p:cNvPr>
          <p:cNvSpPr/>
          <p:nvPr/>
        </p:nvSpPr>
        <p:spPr>
          <a:xfrm>
            <a:off x="3290955" y="4277587"/>
            <a:ext cx="2122584" cy="338554"/>
          </a:xfrm>
          <a:prstGeom prst="rect">
            <a:avLst/>
          </a:prstGeom>
        </p:spPr>
        <p:txBody>
          <a:bodyPr wrap="square">
            <a:spAutoFit/>
          </a:bodyPr>
          <a:lstStyle/>
          <a:p>
            <a:pPr algn="ctr"/>
            <a:r>
              <a:rPr lang="en-US" altLang="ja-JP" sz="1600" dirty="0">
                <a:solidFill>
                  <a:srgbClr val="70AB73"/>
                </a:solidFill>
                <a:ea typeface="Meiryo" panose="020B0604030504040204" pitchFamily="34" charset="-128"/>
              </a:rPr>
              <a:t>User Interface</a:t>
            </a:r>
            <a:endParaRPr lang="ja-JP" altLang="en-US" sz="1600">
              <a:solidFill>
                <a:srgbClr val="70AB73"/>
              </a:solidFill>
              <a:ea typeface="Meiryo" panose="020B0604030504040204" pitchFamily="34" charset="-128"/>
            </a:endParaRPr>
          </a:p>
        </p:txBody>
      </p:sp>
      <p:pic>
        <p:nvPicPr>
          <p:cNvPr id="17" name="グラフィックス 16" descr="最大化">
            <a:extLst>
              <a:ext uri="{FF2B5EF4-FFF2-40B4-BE49-F238E27FC236}">
                <a16:creationId xmlns:a16="http://schemas.microsoft.com/office/drawing/2014/main" id="{14D1D943-16BA-6441-9B8F-94E451326C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680129">
            <a:off x="3730406" y="3231679"/>
            <a:ext cx="1300234" cy="1300234"/>
          </a:xfrm>
          <a:prstGeom prst="rect">
            <a:avLst/>
          </a:prstGeom>
        </p:spPr>
      </p:pic>
      <p:sp>
        <p:nvSpPr>
          <p:cNvPr id="18" name="矢印: 右 81">
            <a:extLst>
              <a:ext uri="{FF2B5EF4-FFF2-40B4-BE49-F238E27FC236}">
                <a16:creationId xmlns:a16="http://schemas.microsoft.com/office/drawing/2014/main" id="{AD4977AD-325E-BE49-885E-2D9615FCA3DB}"/>
              </a:ext>
            </a:extLst>
          </p:cNvPr>
          <p:cNvSpPr/>
          <p:nvPr/>
        </p:nvSpPr>
        <p:spPr>
          <a:xfrm>
            <a:off x="3370671" y="5596429"/>
            <a:ext cx="229224" cy="312863"/>
          </a:xfrm>
          <a:prstGeom prst="rightArrow">
            <a:avLst>
              <a:gd name="adj1" fmla="val 50000"/>
              <a:gd name="adj2" fmla="val 656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 name="図 19">
            <a:extLst>
              <a:ext uri="{FF2B5EF4-FFF2-40B4-BE49-F238E27FC236}">
                <a16:creationId xmlns:a16="http://schemas.microsoft.com/office/drawing/2014/main" id="{36FB1747-11DB-F942-99E8-324C59026E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4507" y="5183116"/>
            <a:ext cx="1832258" cy="1221505"/>
          </a:xfrm>
          <a:prstGeom prst="rect">
            <a:avLst/>
          </a:prstGeom>
        </p:spPr>
      </p:pic>
      <p:pic>
        <p:nvPicPr>
          <p:cNvPr id="22" name="グラフィックス 21" descr="上昇基調">
            <a:extLst>
              <a:ext uri="{FF2B5EF4-FFF2-40B4-BE49-F238E27FC236}">
                <a16:creationId xmlns:a16="http://schemas.microsoft.com/office/drawing/2014/main" id="{5FE05D0F-9412-094C-95AB-B0A63A2498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96147" y="5477640"/>
            <a:ext cx="914400" cy="914400"/>
          </a:xfrm>
          <a:prstGeom prst="rect">
            <a:avLst/>
          </a:prstGeom>
        </p:spPr>
      </p:pic>
      <p:sp>
        <p:nvSpPr>
          <p:cNvPr id="23" name="正方形/長方形 22">
            <a:extLst>
              <a:ext uri="{FF2B5EF4-FFF2-40B4-BE49-F238E27FC236}">
                <a16:creationId xmlns:a16="http://schemas.microsoft.com/office/drawing/2014/main" id="{4CDEA994-EA31-9849-8A4A-44834332A49F}"/>
              </a:ext>
            </a:extLst>
          </p:cNvPr>
          <p:cNvSpPr/>
          <p:nvPr/>
        </p:nvSpPr>
        <p:spPr>
          <a:xfrm>
            <a:off x="3896147" y="6437865"/>
            <a:ext cx="3904919" cy="338554"/>
          </a:xfrm>
          <a:prstGeom prst="rect">
            <a:avLst/>
          </a:prstGeom>
        </p:spPr>
        <p:txBody>
          <a:bodyPr wrap="square">
            <a:spAutoFit/>
          </a:bodyPr>
          <a:lstStyle/>
          <a:p>
            <a:pPr algn="ctr"/>
            <a:r>
              <a:rPr lang="en-US" altLang="ja-JP" sz="1600" dirty="0">
                <a:solidFill>
                  <a:schemeClr val="tx1">
                    <a:lumMod val="65000"/>
                    <a:lumOff val="35000"/>
                  </a:schemeClr>
                </a:solidFill>
                <a:ea typeface="Meiryo" panose="020B0604030504040204" pitchFamily="34" charset="-128"/>
              </a:rPr>
              <a:t>Stress and emotion estimation</a:t>
            </a:r>
            <a:endParaRPr lang="ja-JP" altLang="en-US" sz="1600">
              <a:solidFill>
                <a:schemeClr val="tx1">
                  <a:lumMod val="65000"/>
                  <a:lumOff val="35000"/>
                </a:schemeClr>
              </a:solidFill>
              <a:ea typeface="Meiryo" panose="020B0604030504040204" pitchFamily="34" charset="-128"/>
            </a:endParaRPr>
          </a:p>
        </p:txBody>
      </p:sp>
      <p:pic>
        <p:nvPicPr>
          <p:cNvPr id="24" name="グラフィックス 23" descr="下降基調">
            <a:extLst>
              <a:ext uri="{FF2B5EF4-FFF2-40B4-BE49-F238E27FC236}">
                <a16:creationId xmlns:a16="http://schemas.microsoft.com/office/drawing/2014/main" id="{4E6E4BED-289F-804A-BD9E-685CA195B46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19848" y="5489861"/>
            <a:ext cx="914400" cy="914400"/>
          </a:xfrm>
          <a:prstGeom prst="rect">
            <a:avLst/>
          </a:prstGeom>
        </p:spPr>
      </p:pic>
      <p:sp>
        <p:nvSpPr>
          <p:cNvPr id="25" name="正方形/長方形 24">
            <a:extLst>
              <a:ext uri="{FF2B5EF4-FFF2-40B4-BE49-F238E27FC236}">
                <a16:creationId xmlns:a16="http://schemas.microsoft.com/office/drawing/2014/main" id="{7FF7034A-367D-FC41-85B8-66BD50DA8229}"/>
              </a:ext>
            </a:extLst>
          </p:cNvPr>
          <p:cNvSpPr/>
          <p:nvPr/>
        </p:nvSpPr>
        <p:spPr>
          <a:xfrm>
            <a:off x="1184507" y="6437865"/>
            <a:ext cx="1900898" cy="338554"/>
          </a:xfrm>
          <a:prstGeom prst="rect">
            <a:avLst/>
          </a:prstGeom>
        </p:spPr>
        <p:txBody>
          <a:bodyPr wrap="square">
            <a:spAutoFit/>
          </a:bodyPr>
          <a:lstStyle/>
          <a:p>
            <a:pPr algn="ctr"/>
            <a:r>
              <a:rPr lang="en-US" altLang="ja-JP" sz="1600" dirty="0">
                <a:solidFill>
                  <a:schemeClr val="tx1">
                    <a:lumMod val="65000"/>
                    <a:lumOff val="35000"/>
                  </a:schemeClr>
                </a:solidFill>
                <a:ea typeface="Meiryo" panose="020B0604030504040204" pitchFamily="34" charset="-128"/>
              </a:rPr>
              <a:t>Real face image</a:t>
            </a:r>
            <a:endParaRPr lang="ja-JP" altLang="en-US" sz="1600">
              <a:solidFill>
                <a:schemeClr val="tx1">
                  <a:lumMod val="65000"/>
                  <a:lumOff val="35000"/>
                </a:schemeClr>
              </a:solidFill>
              <a:ea typeface="Meiryo" panose="020B0604030504040204" pitchFamily="34" charset="-128"/>
            </a:endParaRPr>
          </a:p>
        </p:txBody>
      </p:sp>
      <p:sp>
        <p:nvSpPr>
          <p:cNvPr id="26" name="角丸四角形吹き出し 25">
            <a:extLst>
              <a:ext uri="{FF2B5EF4-FFF2-40B4-BE49-F238E27FC236}">
                <a16:creationId xmlns:a16="http://schemas.microsoft.com/office/drawing/2014/main" id="{84F3B6F8-7A8B-2442-A262-57E4FAA29F68}"/>
              </a:ext>
            </a:extLst>
          </p:cNvPr>
          <p:cNvSpPr/>
          <p:nvPr/>
        </p:nvSpPr>
        <p:spPr>
          <a:xfrm>
            <a:off x="5798644" y="5137548"/>
            <a:ext cx="914400" cy="512576"/>
          </a:xfrm>
          <a:prstGeom prst="wedgeRoundRectCallout">
            <a:avLst>
              <a:gd name="adj1" fmla="val -8106"/>
              <a:gd name="adj2" fmla="val 71259"/>
              <a:gd name="adj3" fmla="val 16667"/>
            </a:avLst>
          </a:prstGeom>
          <a:solidFill>
            <a:srgbClr val="BAC9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グラフィックス 26" descr="ユーザー">
            <a:extLst>
              <a:ext uri="{FF2B5EF4-FFF2-40B4-BE49-F238E27FC236}">
                <a16:creationId xmlns:a16="http://schemas.microsoft.com/office/drawing/2014/main" id="{492E2949-EB11-B94F-9DBA-97AB80007F7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95002" y="5668471"/>
            <a:ext cx="799217" cy="799217"/>
          </a:xfrm>
          <a:prstGeom prst="rect">
            <a:avLst/>
          </a:prstGeom>
        </p:spPr>
      </p:pic>
      <p:sp>
        <p:nvSpPr>
          <p:cNvPr id="34" name="角丸四角形吹き出し 33">
            <a:extLst>
              <a:ext uri="{FF2B5EF4-FFF2-40B4-BE49-F238E27FC236}">
                <a16:creationId xmlns:a16="http://schemas.microsoft.com/office/drawing/2014/main" id="{FADE817D-9868-124C-AA8A-7453A2FF2826}"/>
              </a:ext>
            </a:extLst>
          </p:cNvPr>
          <p:cNvSpPr/>
          <p:nvPr/>
        </p:nvSpPr>
        <p:spPr>
          <a:xfrm>
            <a:off x="6824979" y="5137548"/>
            <a:ext cx="914400" cy="503156"/>
          </a:xfrm>
          <a:prstGeom prst="wedgeRoundRectCallout">
            <a:avLst>
              <a:gd name="adj1" fmla="val -8106"/>
              <a:gd name="adj2" fmla="val 71259"/>
              <a:gd name="adj3" fmla="val 16667"/>
            </a:avLst>
          </a:prstGeom>
          <a:solidFill>
            <a:srgbClr val="BAC9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75F17ED7-8CD9-8F49-806D-744155EF0077}"/>
              </a:ext>
            </a:extLst>
          </p:cNvPr>
          <p:cNvSpPr txBox="1"/>
          <p:nvPr/>
        </p:nvSpPr>
        <p:spPr>
          <a:xfrm>
            <a:off x="6528522" y="5128974"/>
            <a:ext cx="184731" cy="369332"/>
          </a:xfrm>
          <a:prstGeom prst="rect">
            <a:avLst/>
          </a:prstGeom>
          <a:noFill/>
        </p:spPr>
        <p:txBody>
          <a:bodyPr wrap="none" rtlCol="0">
            <a:spAutoFit/>
          </a:bodyPr>
          <a:lstStyle/>
          <a:p>
            <a:endParaRPr kumimoji="1" lang="ja-JP" altLang="en-US"/>
          </a:p>
        </p:txBody>
      </p:sp>
      <p:pic>
        <p:nvPicPr>
          <p:cNvPr id="36" name="グラフィックス 35" descr="泣き顔 (塗りつぶしなし)">
            <a:extLst>
              <a:ext uri="{FF2B5EF4-FFF2-40B4-BE49-F238E27FC236}">
                <a16:creationId xmlns:a16="http://schemas.microsoft.com/office/drawing/2014/main" id="{511BACB8-7A4C-3D4E-B86C-02DABB90F32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019041" y="5134889"/>
            <a:ext cx="523018" cy="523018"/>
          </a:xfrm>
          <a:prstGeom prst="rect">
            <a:avLst/>
          </a:prstGeom>
        </p:spPr>
      </p:pic>
      <p:pic>
        <p:nvPicPr>
          <p:cNvPr id="39" name="グラフィックス 38" descr="面白い顔 (塗りつぶしなし)">
            <a:extLst>
              <a:ext uri="{FF2B5EF4-FFF2-40B4-BE49-F238E27FC236}">
                <a16:creationId xmlns:a16="http://schemas.microsoft.com/office/drawing/2014/main" id="{19750727-6AAA-9944-ACA4-8D4608534FE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02545" y="5129707"/>
            <a:ext cx="548853" cy="548853"/>
          </a:xfrm>
          <a:prstGeom prst="rect">
            <a:avLst/>
          </a:prstGeom>
        </p:spPr>
      </p:pic>
      <p:pic>
        <p:nvPicPr>
          <p:cNvPr id="40" name="グラフィックス 39" descr="ユーザー">
            <a:extLst>
              <a:ext uri="{FF2B5EF4-FFF2-40B4-BE49-F238E27FC236}">
                <a16:creationId xmlns:a16="http://schemas.microsoft.com/office/drawing/2014/main" id="{D1974940-D9CE-B445-A302-88FD82FB24A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54973" y="5668471"/>
            <a:ext cx="799217" cy="799217"/>
          </a:xfrm>
          <a:prstGeom prst="rect">
            <a:avLst/>
          </a:prstGeom>
        </p:spPr>
      </p:pic>
    </p:spTree>
    <p:extLst>
      <p:ext uri="{BB962C8B-B14F-4D97-AF65-F5344CB8AC3E}">
        <p14:creationId xmlns:p14="http://schemas.microsoft.com/office/powerpoint/2010/main" val="3892268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457950" y="6356351"/>
            <a:ext cx="2057400" cy="365125"/>
          </a:xfrm>
        </p:spPr>
        <p:txBody>
          <a:bodyPr/>
          <a:lstStyle/>
          <a:p>
            <a:fld id="{81BC0E0E-8180-4C5B-8305-49E4F44F5916}" type="slidenum">
              <a:rPr kumimoji="1" lang="ja-JP" altLang="en-US" smtClean="0"/>
              <a:t>4</a:t>
            </a:fld>
            <a:endParaRPr kumimoji="1" lang="ja-JP" altLang="en-US"/>
          </a:p>
        </p:txBody>
      </p:sp>
      <p:sp>
        <p:nvSpPr>
          <p:cNvPr id="128" name="テキスト ボックス 127">
            <a:extLst>
              <a:ext uri="{FF2B5EF4-FFF2-40B4-BE49-F238E27FC236}">
                <a16:creationId xmlns:a16="http://schemas.microsoft.com/office/drawing/2014/main" id="{98DD86E8-AF21-4B2B-BC45-2CC6610CCFCA}"/>
              </a:ext>
            </a:extLst>
          </p:cNvPr>
          <p:cNvSpPr txBox="1"/>
          <p:nvPr/>
        </p:nvSpPr>
        <p:spPr>
          <a:xfrm>
            <a:off x="360000" y="180000"/>
            <a:ext cx="2940357" cy="707886"/>
          </a:xfrm>
          <a:prstGeom prst="rect">
            <a:avLst/>
          </a:prstGeom>
          <a:noFill/>
        </p:spPr>
        <p:txBody>
          <a:bodyPr wrap="none" rtlCol="0">
            <a:spAutoFit/>
          </a:bodyPr>
          <a:lstStyle/>
          <a:p>
            <a:r>
              <a:rPr kumimoji="1" lang="ja-JP" altLang="en-US" sz="4000" b="1" u="sng">
                <a:solidFill>
                  <a:srgbClr val="70AB73"/>
                </a:solidFill>
                <a:ea typeface="メイリオ" panose="020B0604030504040204" pitchFamily="50" charset="-128"/>
              </a:rPr>
              <a:t> </a:t>
            </a:r>
            <a:r>
              <a:rPr kumimoji="1" lang="en-US" altLang="ja-JP" sz="4000" b="1" u="sng" dirty="0">
                <a:solidFill>
                  <a:srgbClr val="70AB73"/>
                </a:solidFill>
                <a:ea typeface="メイリオ" panose="020B0604030504040204" pitchFamily="50" charset="-128"/>
              </a:rPr>
              <a:t>Background</a:t>
            </a:r>
            <a:r>
              <a:rPr kumimoji="1" lang="ja-JP" altLang="en-US" sz="4000" b="1" u="sng">
                <a:solidFill>
                  <a:srgbClr val="70AB73"/>
                </a:solidFill>
                <a:ea typeface="メイリオ" panose="020B0604030504040204" pitchFamily="50" charset="-128"/>
              </a:rPr>
              <a:t> </a:t>
            </a:r>
            <a:endParaRPr kumimoji="1" lang="ja-JP" altLang="en-US" sz="4000" b="1" u="sng" dirty="0">
              <a:solidFill>
                <a:srgbClr val="70AB73"/>
              </a:solidFill>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FBC88BE4-0C65-CF41-BD28-0C2F8A9F6BDF}"/>
              </a:ext>
            </a:extLst>
          </p:cNvPr>
          <p:cNvSpPr txBox="1"/>
          <p:nvPr/>
        </p:nvSpPr>
        <p:spPr>
          <a:xfrm>
            <a:off x="860247" y="5363603"/>
            <a:ext cx="7192537" cy="830997"/>
          </a:xfrm>
          <a:prstGeom prst="rect">
            <a:avLst/>
          </a:prstGeom>
          <a:noFill/>
        </p:spPr>
        <p:txBody>
          <a:bodyPr wrap="square" rtlCol="0">
            <a:spAutoFit/>
          </a:bodyPr>
          <a:lstStyle/>
          <a:p>
            <a:pPr algn="ctr"/>
            <a:r>
              <a:rPr kumimoji="1" lang="en" altLang="ja-JP" sz="2400" dirty="0"/>
              <a:t>Infrared Thermography</a:t>
            </a:r>
          </a:p>
          <a:p>
            <a:pPr algn="ctr"/>
            <a:r>
              <a:rPr kumimoji="1" lang="ja-JP" altLang="en-US" sz="2400"/>
              <a:t>→</a:t>
            </a:r>
            <a:r>
              <a:rPr kumimoji="1" lang="en-US" altLang="ja-JP" sz="2400" dirty="0"/>
              <a:t> </a:t>
            </a:r>
            <a:r>
              <a:rPr lang="en" altLang="ja-JP" sz="2400" b="1" u="sng" dirty="0">
                <a:solidFill>
                  <a:srgbClr val="5D82CB"/>
                </a:solidFill>
                <a:ea typeface="メイリオ" panose="020B0604030504040204" pitchFamily="50" charset="-128"/>
              </a:rPr>
              <a:t>High price &amp; Difficult to use easily</a:t>
            </a:r>
          </a:p>
        </p:txBody>
      </p:sp>
      <p:sp>
        <p:nvSpPr>
          <p:cNvPr id="65" name="正方形/長方形 64">
            <a:extLst>
              <a:ext uri="{FF2B5EF4-FFF2-40B4-BE49-F238E27FC236}">
                <a16:creationId xmlns:a16="http://schemas.microsoft.com/office/drawing/2014/main" id="{5ECC4375-0465-C645-94E1-F2F52D1FF974}"/>
              </a:ext>
            </a:extLst>
          </p:cNvPr>
          <p:cNvSpPr/>
          <p:nvPr/>
        </p:nvSpPr>
        <p:spPr>
          <a:xfrm>
            <a:off x="494404" y="2380462"/>
            <a:ext cx="8155190" cy="3931300"/>
          </a:xfrm>
          <a:prstGeom prst="rect">
            <a:avLst/>
          </a:prstGeom>
          <a:noFill/>
          <a:ln>
            <a:solidFill>
              <a:srgbClr val="A8C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6" name="テキスト ボックス 65">
            <a:extLst>
              <a:ext uri="{FF2B5EF4-FFF2-40B4-BE49-F238E27FC236}">
                <a16:creationId xmlns:a16="http://schemas.microsoft.com/office/drawing/2014/main" id="{1D6D9CE6-0665-4547-AC86-2C621EDB00E7}"/>
              </a:ext>
            </a:extLst>
          </p:cNvPr>
          <p:cNvSpPr txBox="1"/>
          <p:nvPr/>
        </p:nvSpPr>
        <p:spPr>
          <a:xfrm>
            <a:off x="2241478" y="2734253"/>
            <a:ext cx="5466252" cy="830997"/>
          </a:xfrm>
          <a:prstGeom prst="rect">
            <a:avLst/>
          </a:prstGeom>
          <a:noFill/>
        </p:spPr>
        <p:txBody>
          <a:bodyPr wrap="square" rtlCol="0">
            <a:spAutoFit/>
          </a:bodyPr>
          <a:lstStyle/>
          <a:p>
            <a:pPr algn="ctr"/>
            <a:r>
              <a:rPr lang="en" altLang="ja-JP" sz="2400" dirty="0">
                <a:ea typeface="メイリオ" panose="020B0604030504040204" pitchFamily="50" charset="-128"/>
              </a:rPr>
              <a:t>Temperature changes associated with</a:t>
            </a:r>
          </a:p>
          <a:p>
            <a:pPr algn="ctr"/>
            <a:r>
              <a:rPr lang="en" altLang="ja-JP" sz="2400" dirty="0">
                <a:ea typeface="メイリオ" panose="020B0604030504040204" pitchFamily="50" charset="-128"/>
              </a:rPr>
              <a:t>nasal subcutaneous blood flow changes</a:t>
            </a:r>
            <a:endParaRPr lang="en-US" altLang="ja-JP" sz="2400" dirty="0">
              <a:ea typeface="メイリオ" panose="020B0604030504040204" pitchFamily="50" charset="-128"/>
            </a:endParaRPr>
          </a:p>
        </p:txBody>
      </p:sp>
      <p:pic>
        <p:nvPicPr>
          <p:cNvPr id="67" name="図 66">
            <a:extLst>
              <a:ext uri="{FF2B5EF4-FFF2-40B4-BE49-F238E27FC236}">
                <a16:creationId xmlns:a16="http://schemas.microsoft.com/office/drawing/2014/main" id="{074985BC-12A6-4E43-9716-C412E852B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771" y="2771323"/>
            <a:ext cx="1299823" cy="1901360"/>
          </a:xfrm>
          <a:prstGeom prst="rect">
            <a:avLst/>
          </a:prstGeom>
          <a:noFill/>
        </p:spPr>
      </p:pic>
      <p:sp>
        <p:nvSpPr>
          <p:cNvPr id="68" name="テキスト ボックス 67">
            <a:extLst>
              <a:ext uri="{FF2B5EF4-FFF2-40B4-BE49-F238E27FC236}">
                <a16:creationId xmlns:a16="http://schemas.microsoft.com/office/drawing/2014/main" id="{AE09475B-8CE1-8449-9779-157F092864A4}"/>
              </a:ext>
            </a:extLst>
          </p:cNvPr>
          <p:cNvSpPr txBox="1"/>
          <p:nvPr/>
        </p:nvSpPr>
        <p:spPr>
          <a:xfrm>
            <a:off x="321629" y="908218"/>
            <a:ext cx="8396529" cy="461665"/>
          </a:xfrm>
          <a:prstGeom prst="rect">
            <a:avLst/>
          </a:prstGeom>
          <a:noFill/>
        </p:spPr>
        <p:txBody>
          <a:bodyPr wrap="square" rtlCol="0">
            <a:spAutoFit/>
          </a:bodyPr>
          <a:lstStyle/>
          <a:p>
            <a:pPr algn="ctr"/>
            <a:r>
              <a:rPr kumimoji="1" lang="en" altLang="ja-JP" sz="2400" dirty="0">
                <a:ea typeface="メイリオ" panose="020B0604030504040204" pitchFamily="50" charset="-128"/>
              </a:rPr>
              <a:t>Visualization of fatigue, stress </a:t>
            </a:r>
            <a:r>
              <a:rPr kumimoji="1" lang="ja-JP" altLang="en-US" sz="2400">
                <a:ea typeface="メイリオ" panose="020B0604030504040204" pitchFamily="50" charset="-128"/>
              </a:rPr>
              <a:t>→</a:t>
            </a:r>
            <a:r>
              <a:rPr kumimoji="1" lang="en-US" altLang="ja-JP" sz="2400" dirty="0">
                <a:ea typeface="メイリオ" panose="020B0604030504040204" pitchFamily="50" charset="-128"/>
              </a:rPr>
              <a:t> </a:t>
            </a:r>
            <a:r>
              <a:rPr kumimoji="1" lang="en" altLang="ja-JP" sz="2400" u="sng" dirty="0">
                <a:ea typeface="メイリオ" panose="020B0604030504040204" pitchFamily="50" charset="-128"/>
              </a:rPr>
              <a:t>Quality of life </a:t>
            </a:r>
            <a:r>
              <a:rPr kumimoji="1" lang="ja-JP" altLang="en-US" sz="2400" u="sng">
                <a:ea typeface="メイリオ" panose="020B0604030504040204" pitchFamily="50" charset="-128"/>
              </a:rPr>
              <a:t>↑</a:t>
            </a:r>
            <a:endParaRPr kumimoji="1" lang="ja-JP" altLang="en-US" sz="2400" u="sng" dirty="0">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886B142B-D943-D340-B817-A96157DD85C3}"/>
              </a:ext>
            </a:extLst>
          </p:cNvPr>
          <p:cNvSpPr txBox="1"/>
          <p:nvPr/>
        </p:nvSpPr>
        <p:spPr>
          <a:xfrm>
            <a:off x="3158807" y="2231083"/>
            <a:ext cx="2310220" cy="369332"/>
          </a:xfrm>
          <a:prstGeom prst="rect">
            <a:avLst/>
          </a:prstGeom>
          <a:solidFill>
            <a:srgbClr val="70AB73"/>
          </a:solidFill>
          <a:ln>
            <a:solidFill>
              <a:srgbClr val="70AB73"/>
            </a:solidFill>
          </a:ln>
        </p:spPr>
        <p:txBody>
          <a:bodyPr wrap="square" rtlCol="0">
            <a:spAutoFit/>
          </a:bodyPr>
          <a:lstStyle/>
          <a:p>
            <a:pPr algn="ctr"/>
            <a:r>
              <a:rPr lang="en-US" altLang="ja-JP" dirty="0">
                <a:solidFill>
                  <a:schemeClr val="bg1"/>
                </a:solidFill>
                <a:latin typeface="メイリオ" panose="020B0604030504040204" pitchFamily="50" charset="-128"/>
                <a:ea typeface="メイリオ" panose="020B0604030504040204" pitchFamily="50" charset="-128"/>
              </a:rPr>
              <a:t>Previous study</a:t>
            </a:r>
            <a:endParaRPr lang="ja-JP" altLang="en-US" dirty="0">
              <a:solidFill>
                <a:schemeClr val="bg1"/>
              </a:solidFill>
              <a:ea typeface="メイリオ" panose="020B0604030504040204" pitchFamily="50" charset="-128"/>
            </a:endParaRPr>
          </a:p>
        </p:txBody>
      </p:sp>
      <p:grpSp>
        <p:nvGrpSpPr>
          <p:cNvPr id="74" name="グループ化 73">
            <a:extLst>
              <a:ext uri="{FF2B5EF4-FFF2-40B4-BE49-F238E27FC236}">
                <a16:creationId xmlns:a16="http://schemas.microsoft.com/office/drawing/2014/main" id="{40B58C6E-30DD-AC4C-9FF9-3D4A559770D9}"/>
              </a:ext>
            </a:extLst>
          </p:cNvPr>
          <p:cNvGrpSpPr/>
          <p:nvPr/>
        </p:nvGrpSpPr>
        <p:grpSpPr>
          <a:xfrm>
            <a:off x="2648062" y="4748498"/>
            <a:ext cx="4155619" cy="554390"/>
            <a:chOff x="-630627" y="5028546"/>
            <a:chExt cx="4155619" cy="675203"/>
          </a:xfrm>
        </p:grpSpPr>
        <p:sp>
          <p:nvSpPr>
            <p:cNvPr id="75" name="四角形: 角を丸くする 11">
              <a:extLst>
                <a:ext uri="{FF2B5EF4-FFF2-40B4-BE49-F238E27FC236}">
                  <a16:creationId xmlns:a16="http://schemas.microsoft.com/office/drawing/2014/main" id="{17755FA1-2732-0844-870E-B85911BEAC49}"/>
                </a:ext>
              </a:extLst>
            </p:cNvPr>
            <p:cNvSpPr/>
            <p:nvPr/>
          </p:nvSpPr>
          <p:spPr>
            <a:xfrm>
              <a:off x="-630627" y="5028546"/>
              <a:ext cx="4155619" cy="675203"/>
            </a:xfrm>
            <a:prstGeom prst="roundRect">
              <a:avLst/>
            </a:prstGeom>
            <a:solidFill>
              <a:srgbClr val="DFEED6"/>
            </a:solidFill>
            <a:ln>
              <a:solidFill>
                <a:srgbClr val="A8C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BE9CCE48-A11C-0248-A088-8309C9FA8251}"/>
                </a:ext>
              </a:extLst>
            </p:cNvPr>
            <p:cNvSpPr txBox="1"/>
            <p:nvPr/>
          </p:nvSpPr>
          <p:spPr>
            <a:xfrm>
              <a:off x="-332270" y="5066508"/>
              <a:ext cx="3625788" cy="637241"/>
            </a:xfrm>
            <a:prstGeom prst="rect">
              <a:avLst/>
            </a:prstGeom>
            <a:noFill/>
          </p:spPr>
          <p:txBody>
            <a:bodyPr wrap="square">
              <a:spAutoFit/>
            </a:bodyPr>
            <a:lstStyle/>
            <a:p>
              <a:pPr algn="ctr"/>
              <a:r>
                <a:rPr lang="en" altLang="ja-JP" sz="2800" b="1" dirty="0">
                  <a:ea typeface="メイリオ" panose="020B0604030504040204" pitchFamily="50" charset="-128"/>
                </a:rPr>
                <a:t>Nasal skin temperature</a:t>
              </a:r>
              <a:endParaRPr lang="en-US" altLang="ja-JP" sz="2800" b="1" dirty="0">
                <a:ea typeface="メイリオ" panose="020B0604030504040204" pitchFamily="50" charset="-128"/>
              </a:endParaRPr>
            </a:p>
          </p:txBody>
        </p:sp>
      </p:grpSp>
      <p:sp>
        <p:nvSpPr>
          <p:cNvPr id="109" name="テキスト ボックス 108">
            <a:extLst>
              <a:ext uri="{FF2B5EF4-FFF2-40B4-BE49-F238E27FC236}">
                <a16:creationId xmlns:a16="http://schemas.microsoft.com/office/drawing/2014/main" id="{D6ABDEB3-5E12-204D-A74F-D62FC08CAE1A}"/>
              </a:ext>
            </a:extLst>
          </p:cNvPr>
          <p:cNvSpPr txBox="1"/>
          <p:nvPr/>
        </p:nvSpPr>
        <p:spPr>
          <a:xfrm>
            <a:off x="3034056" y="3809051"/>
            <a:ext cx="3602461" cy="830997"/>
          </a:xfrm>
          <a:prstGeom prst="rect">
            <a:avLst/>
          </a:prstGeom>
          <a:noFill/>
        </p:spPr>
        <p:txBody>
          <a:bodyPr wrap="none" rtlCol="0">
            <a:spAutoFit/>
          </a:bodyPr>
          <a:lstStyle/>
          <a:p>
            <a:pPr algn="ctr"/>
            <a:r>
              <a:rPr kumimoji="1" lang="en" altLang="ja-JP" sz="2400" dirty="0">
                <a:ea typeface="メイリオ" panose="020B0604030504040204" pitchFamily="50" charset="-128"/>
              </a:rPr>
              <a:t>Autonomic nervous activity</a:t>
            </a:r>
          </a:p>
          <a:p>
            <a:pPr algn="ctr"/>
            <a:r>
              <a:rPr kumimoji="1" lang="en" altLang="ja-JP" sz="2400" dirty="0">
                <a:ea typeface="メイリオ" panose="020B0604030504040204" pitchFamily="50" charset="-128"/>
              </a:rPr>
              <a:t>in peripheral blood vessels</a:t>
            </a:r>
            <a:endParaRPr kumimoji="1" lang="en-US" altLang="ja-JP" sz="2400" dirty="0">
              <a:ea typeface="メイリオ" panose="020B0604030504040204" pitchFamily="50" charset="-128"/>
            </a:endParaRPr>
          </a:p>
        </p:txBody>
      </p:sp>
      <p:sp>
        <p:nvSpPr>
          <p:cNvPr id="125" name="テキスト ボックス 124">
            <a:extLst>
              <a:ext uri="{FF2B5EF4-FFF2-40B4-BE49-F238E27FC236}">
                <a16:creationId xmlns:a16="http://schemas.microsoft.com/office/drawing/2014/main" id="{124362A8-964E-6F48-B905-90EBC082202C}"/>
              </a:ext>
            </a:extLst>
          </p:cNvPr>
          <p:cNvSpPr txBox="1"/>
          <p:nvPr/>
        </p:nvSpPr>
        <p:spPr>
          <a:xfrm>
            <a:off x="559423" y="4672683"/>
            <a:ext cx="1930517" cy="646331"/>
          </a:xfrm>
          <a:prstGeom prst="rect">
            <a:avLst/>
          </a:prstGeom>
          <a:noFill/>
        </p:spPr>
        <p:txBody>
          <a:bodyPr wrap="square" rtlCol="0">
            <a:spAutoFit/>
          </a:bodyPr>
          <a:lstStyle/>
          <a:p>
            <a:pPr algn="ctr"/>
            <a:r>
              <a:rPr lang="en" altLang="ja-JP" dirty="0">
                <a:ea typeface="メイリオ" panose="020B0604030504040204" pitchFamily="50" charset="-128"/>
              </a:rPr>
              <a:t>Intermittent Mental Work Load</a:t>
            </a:r>
            <a:endParaRPr lang="en-US" altLang="ja-JP" dirty="0">
              <a:ea typeface="メイリオ" panose="020B0604030504040204" pitchFamily="50" charset="-128"/>
            </a:endParaRPr>
          </a:p>
        </p:txBody>
      </p:sp>
      <p:sp>
        <p:nvSpPr>
          <p:cNvPr id="138" name="テキスト ボックス 137">
            <a:extLst>
              <a:ext uri="{FF2B5EF4-FFF2-40B4-BE49-F238E27FC236}">
                <a16:creationId xmlns:a16="http://schemas.microsoft.com/office/drawing/2014/main" id="{7E9120B6-A0AA-D843-9946-D77AA3299E9B}"/>
              </a:ext>
            </a:extLst>
          </p:cNvPr>
          <p:cNvSpPr txBox="1"/>
          <p:nvPr/>
        </p:nvSpPr>
        <p:spPr>
          <a:xfrm>
            <a:off x="7855" y="6454625"/>
            <a:ext cx="8428305" cy="338554"/>
          </a:xfrm>
          <a:prstGeom prst="rect">
            <a:avLst/>
          </a:prstGeom>
          <a:noFill/>
        </p:spPr>
        <p:txBody>
          <a:bodyPr wrap="square" rtlCol="0">
            <a:spAutoFit/>
          </a:bodyPr>
          <a:lstStyle/>
          <a:p>
            <a:r>
              <a:rPr lang="en-US" altLang="ja-JP" sz="800" dirty="0">
                <a:effectLst/>
                <a:ea typeface="ＭＳ 明朝" panose="02020609040205080304" pitchFamily="17" charset="-128"/>
              </a:rPr>
              <a:t>(</a:t>
            </a:r>
            <a:r>
              <a:rPr lang="en-US" altLang="ja-JP" sz="800" dirty="0">
                <a:ea typeface="メイリオ" panose="020B0604030504040204" pitchFamily="50" charset="-128"/>
              </a:rPr>
              <a:t>Previous study</a:t>
            </a:r>
            <a:r>
              <a:rPr lang="en-US" altLang="ja-JP" sz="800" dirty="0">
                <a:effectLst/>
                <a:ea typeface="ＭＳ 明朝" panose="02020609040205080304" pitchFamily="17" charset="-128"/>
              </a:rPr>
              <a:t>1</a:t>
            </a:r>
            <a:r>
              <a:rPr lang="ja-JP" altLang="en-US" sz="800">
                <a:effectLst/>
                <a:ea typeface="メイリオ" panose="020B0604030504040204" pitchFamily="50" charset="-128"/>
              </a:rPr>
              <a:t>：</a:t>
            </a:r>
            <a:r>
              <a:rPr lang="en-US" altLang="ja-JP" sz="800" dirty="0"/>
              <a:t>T. Mizuno, S. Nomura, A. </a:t>
            </a:r>
            <a:r>
              <a:rPr lang="en-US" altLang="ja-JP" sz="800" dirty="0" err="1"/>
              <a:t>Nozawa</a:t>
            </a:r>
            <a:r>
              <a:rPr lang="en-US" altLang="ja-JP" sz="800" dirty="0"/>
              <a:t>, H. Asano, H. Ide, “Evaluation of the Effect of Intermittent Mental Work Load by Nasal Skin Temperature”, IEICE Transactions on Information and Systems (Japanese edition), Vol. J93-d, No. 4, pp. 535-543, 2010.</a:t>
            </a:r>
            <a:r>
              <a:rPr lang="ja-JP" altLang="ja-JP" sz="800"/>
              <a:t> </a:t>
            </a:r>
            <a:r>
              <a:rPr lang="en-US" altLang="ja-JP" sz="800" dirty="0">
                <a:ea typeface="メイリオ" panose="020B0604030504040204" pitchFamily="50" charset="-128"/>
              </a:rPr>
              <a:t>)</a:t>
            </a:r>
            <a:endParaRPr kumimoji="1" lang="ja-JP" altLang="en-US" sz="800" dirty="0"/>
          </a:p>
        </p:txBody>
      </p:sp>
      <p:sp>
        <p:nvSpPr>
          <p:cNvPr id="141" name="矢印: 下 185">
            <a:extLst>
              <a:ext uri="{FF2B5EF4-FFF2-40B4-BE49-F238E27FC236}">
                <a16:creationId xmlns:a16="http://schemas.microsoft.com/office/drawing/2014/main" id="{1C8EE365-1B84-BA47-BA59-175E0849D0D5}"/>
              </a:ext>
            </a:extLst>
          </p:cNvPr>
          <p:cNvSpPr/>
          <p:nvPr/>
        </p:nvSpPr>
        <p:spPr>
          <a:xfrm>
            <a:off x="4589275" y="3579907"/>
            <a:ext cx="411955" cy="220135"/>
          </a:xfrm>
          <a:prstGeom prst="downArrow">
            <a:avLst>
              <a:gd name="adj1" fmla="val 50000"/>
              <a:gd name="adj2" fmla="val 558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7" name="テキスト ボックス 6">
            <a:extLst>
              <a:ext uri="{FF2B5EF4-FFF2-40B4-BE49-F238E27FC236}">
                <a16:creationId xmlns:a16="http://schemas.microsoft.com/office/drawing/2014/main" id="{B167DCFB-07FE-7144-B0F0-83B2BAB96594}"/>
              </a:ext>
            </a:extLst>
          </p:cNvPr>
          <p:cNvSpPr txBox="1"/>
          <p:nvPr/>
        </p:nvSpPr>
        <p:spPr>
          <a:xfrm>
            <a:off x="1664338" y="1599947"/>
            <a:ext cx="5711115" cy="461665"/>
          </a:xfrm>
          <a:prstGeom prst="rect">
            <a:avLst/>
          </a:prstGeom>
          <a:noFill/>
        </p:spPr>
        <p:txBody>
          <a:bodyPr wrap="none" rtlCol="0">
            <a:spAutoFit/>
          </a:bodyPr>
          <a:lstStyle/>
          <a:p>
            <a:r>
              <a:rPr kumimoji="1" lang="en" altLang="ja-JP" sz="2400" b="1" u="sng" dirty="0">
                <a:solidFill>
                  <a:srgbClr val="EF6B64"/>
                </a:solidFill>
              </a:rPr>
              <a:t>Emotion and Stress Estimation Attention </a:t>
            </a:r>
            <a:r>
              <a:rPr kumimoji="1" lang="ja-JP" altLang="en-US" sz="2400" b="1" u="sng">
                <a:solidFill>
                  <a:srgbClr val="EF6B64"/>
                </a:solidFill>
              </a:rPr>
              <a:t>↑</a:t>
            </a:r>
          </a:p>
        </p:txBody>
      </p:sp>
      <p:sp>
        <p:nvSpPr>
          <p:cNvPr id="142" name="矢印: 下 185">
            <a:extLst>
              <a:ext uri="{FF2B5EF4-FFF2-40B4-BE49-F238E27FC236}">
                <a16:creationId xmlns:a16="http://schemas.microsoft.com/office/drawing/2014/main" id="{187280F6-3846-8B4E-94BE-3235ECC7FA46}"/>
              </a:ext>
            </a:extLst>
          </p:cNvPr>
          <p:cNvSpPr/>
          <p:nvPr/>
        </p:nvSpPr>
        <p:spPr>
          <a:xfrm>
            <a:off x="4313917" y="1416906"/>
            <a:ext cx="411955" cy="220135"/>
          </a:xfrm>
          <a:prstGeom prst="downArrow">
            <a:avLst>
              <a:gd name="adj1" fmla="val 50000"/>
              <a:gd name="adj2" fmla="val 558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pic>
        <p:nvPicPr>
          <p:cNvPr id="143" name="図 142">
            <a:extLst>
              <a:ext uri="{FF2B5EF4-FFF2-40B4-BE49-F238E27FC236}">
                <a16:creationId xmlns:a16="http://schemas.microsoft.com/office/drawing/2014/main" id="{44B5F705-D3B6-9B41-8676-5EF96BBED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646"/>
          <a:stretch/>
        </p:blipFill>
        <p:spPr>
          <a:xfrm>
            <a:off x="7111713" y="4426721"/>
            <a:ext cx="1316670" cy="1752915"/>
          </a:xfrm>
          <a:prstGeom prst="rect">
            <a:avLst/>
          </a:prstGeom>
        </p:spPr>
      </p:pic>
    </p:spTree>
    <p:custDataLst>
      <p:tags r:id="rId1"/>
    </p:custDataLst>
    <p:extLst>
      <p:ext uri="{BB962C8B-B14F-4D97-AF65-F5344CB8AC3E}">
        <p14:creationId xmlns:p14="http://schemas.microsoft.com/office/powerpoint/2010/main" val="194437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fade">
                                      <p:cBhvr>
                                        <p:cTn id="19" dur="500"/>
                                        <p:tgtEl>
                                          <p:spTgt spid="10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fade">
                                      <p:cBhvr>
                                        <p:cTn id="25" dur="500"/>
                                        <p:tgtEl>
                                          <p:spTgt spid="1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fade">
                                      <p:cBhvr>
                                        <p:cTn id="31" dur="500"/>
                                        <p:tgtEl>
                                          <p:spTgt spid="1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par>
                                <p:cTn id="37" presetID="10" presetClass="entr" presetSubtype="0" fill="hold" nodeType="with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fade">
                                      <p:cBhvr>
                                        <p:cTn id="39"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P spid="66" grpId="0"/>
      <p:bldP spid="69" grpId="0" animBg="1"/>
      <p:bldP spid="109" grpId="0"/>
      <p:bldP spid="125" grpId="0"/>
      <p:bldP spid="138" grpId="0"/>
      <p:bldP spid="1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8F322086-BF8B-1A42-8691-2A59190B7D3A}"/>
              </a:ext>
            </a:extLst>
          </p:cNvPr>
          <p:cNvGrpSpPr/>
          <p:nvPr/>
        </p:nvGrpSpPr>
        <p:grpSpPr>
          <a:xfrm>
            <a:off x="4192111" y="1821761"/>
            <a:ext cx="4732299" cy="3667223"/>
            <a:chOff x="4172358" y="1809214"/>
            <a:chExt cx="4732299" cy="3667223"/>
          </a:xfrm>
        </p:grpSpPr>
        <p:sp>
          <p:nvSpPr>
            <p:cNvPr id="16" name="四角形: 角を丸くする 15">
              <a:extLst>
                <a:ext uri="{FF2B5EF4-FFF2-40B4-BE49-F238E27FC236}">
                  <a16:creationId xmlns:a16="http://schemas.microsoft.com/office/drawing/2014/main" id="{0D8CC029-1DA1-4A87-90CE-D0B24EAC9164}"/>
                </a:ext>
              </a:extLst>
            </p:cNvPr>
            <p:cNvSpPr/>
            <p:nvPr/>
          </p:nvSpPr>
          <p:spPr>
            <a:xfrm>
              <a:off x="4740888" y="3514997"/>
              <a:ext cx="3575488" cy="1606498"/>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上の 2 つの角を丸める 16">
              <a:extLst>
                <a:ext uri="{FF2B5EF4-FFF2-40B4-BE49-F238E27FC236}">
                  <a16:creationId xmlns:a16="http://schemas.microsoft.com/office/drawing/2014/main" id="{2B74513E-BB90-4F32-92CC-475D55D10995}"/>
                </a:ext>
              </a:extLst>
            </p:cNvPr>
            <p:cNvSpPr/>
            <p:nvPr/>
          </p:nvSpPr>
          <p:spPr>
            <a:xfrm rot="10800000">
              <a:off x="4740888" y="3438123"/>
              <a:ext cx="3575488" cy="264284"/>
            </a:xfrm>
            <a:prstGeom prst="round2SameRect">
              <a:avLst>
                <a:gd name="adj1" fmla="val 16667"/>
                <a:gd name="adj2" fmla="val 50000"/>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0" name="コネクタ: 曲線 19">
              <a:extLst>
                <a:ext uri="{FF2B5EF4-FFF2-40B4-BE49-F238E27FC236}">
                  <a16:creationId xmlns:a16="http://schemas.microsoft.com/office/drawing/2014/main" id="{498F21BA-E52A-4E28-BC96-AC8ACABD2870}"/>
                </a:ext>
              </a:extLst>
            </p:cNvPr>
            <p:cNvCxnSpPr>
              <a:cxnSpLocks/>
            </p:cNvCxnSpPr>
            <p:nvPr/>
          </p:nvCxnSpPr>
          <p:spPr>
            <a:xfrm>
              <a:off x="4882710" y="4469308"/>
              <a:ext cx="1276918" cy="165574"/>
            </a:xfrm>
            <a:prstGeom prst="curvedConnector3">
              <a:avLst>
                <a:gd name="adj1"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コネクタ: 曲線 72">
              <a:extLst>
                <a:ext uri="{FF2B5EF4-FFF2-40B4-BE49-F238E27FC236}">
                  <a16:creationId xmlns:a16="http://schemas.microsoft.com/office/drawing/2014/main" id="{E311CBD6-086F-4D93-8665-3775D400E191}"/>
                </a:ext>
              </a:extLst>
            </p:cNvPr>
            <p:cNvCxnSpPr>
              <a:cxnSpLocks/>
            </p:cNvCxnSpPr>
            <p:nvPr/>
          </p:nvCxnSpPr>
          <p:spPr>
            <a:xfrm flipV="1">
              <a:off x="6107776" y="4520027"/>
              <a:ext cx="829522" cy="117019"/>
            </a:xfrm>
            <a:prstGeom prst="curvedConnector3">
              <a:avLst>
                <a:gd name="adj1"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コネクタ: 曲線 81">
              <a:extLst>
                <a:ext uri="{FF2B5EF4-FFF2-40B4-BE49-F238E27FC236}">
                  <a16:creationId xmlns:a16="http://schemas.microsoft.com/office/drawing/2014/main" id="{2E08A8CE-72AD-40F3-B7F1-B62F81544F0A}"/>
                </a:ext>
              </a:extLst>
            </p:cNvPr>
            <p:cNvCxnSpPr>
              <a:cxnSpLocks/>
            </p:cNvCxnSpPr>
            <p:nvPr/>
          </p:nvCxnSpPr>
          <p:spPr>
            <a:xfrm>
              <a:off x="6885446" y="4524079"/>
              <a:ext cx="1276918" cy="165574"/>
            </a:xfrm>
            <a:prstGeom prst="curvedConnector3">
              <a:avLst>
                <a:gd name="adj1"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コネクタ: 曲線 82">
              <a:extLst>
                <a:ext uri="{FF2B5EF4-FFF2-40B4-BE49-F238E27FC236}">
                  <a16:creationId xmlns:a16="http://schemas.microsoft.com/office/drawing/2014/main" id="{F7757E5D-078A-4F11-9E56-8788BDF08EF3}"/>
                </a:ext>
              </a:extLst>
            </p:cNvPr>
            <p:cNvCxnSpPr>
              <a:cxnSpLocks/>
            </p:cNvCxnSpPr>
            <p:nvPr/>
          </p:nvCxnSpPr>
          <p:spPr>
            <a:xfrm>
              <a:off x="4882710" y="4678756"/>
              <a:ext cx="1276918" cy="165574"/>
            </a:xfrm>
            <a:prstGeom prst="curvedConnector3">
              <a:avLst>
                <a:gd name="adj1"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4" name="コネクタ: 曲線 83">
              <a:extLst>
                <a:ext uri="{FF2B5EF4-FFF2-40B4-BE49-F238E27FC236}">
                  <a16:creationId xmlns:a16="http://schemas.microsoft.com/office/drawing/2014/main" id="{50D09A47-1E28-4321-8EEC-587643E0D537}"/>
                </a:ext>
              </a:extLst>
            </p:cNvPr>
            <p:cNvCxnSpPr>
              <a:cxnSpLocks/>
            </p:cNvCxnSpPr>
            <p:nvPr/>
          </p:nvCxnSpPr>
          <p:spPr>
            <a:xfrm flipV="1">
              <a:off x="6107776" y="4729475"/>
              <a:ext cx="829522" cy="117019"/>
            </a:xfrm>
            <a:prstGeom prst="curvedConnector3">
              <a:avLst>
                <a:gd name="adj1"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5" name="コネクタ: 曲線 84">
              <a:extLst>
                <a:ext uri="{FF2B5EF4-FFF2-40B4-BE49-F238E27FC236}">
                  <a16:creationId xmlns:a16="http://schemas.microsoft.com/office/drawing/2014/main" id="{B79B55BD-92FE-47E5-8EFB-224403D0B9C7}"/>
                </a:ext>
              </a:extLst>
            </p:cNvPr>
            <p:cNvCxnSpPr>
              <a:cxnSpLocks/>
            </p:cNvCxnSpPr>
            <p:nvPr/>
          </p:nvCxnSpPr>
          <p:spPr>
            <a:xfrm>
              <a:off x="6885446" y="4727307"/>
              <a:ext cx="1276918" cy="165574"/>
            </a:xfrm>
            <a:prstGeom prst="curvedConnector3">
              <a:avLst>
                <a:gd name="adj1"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円弧 41">
              <a:extLst>
                <a:ext uri="{FF2B5EF4-FFF2-40B4-BE49-F238E27FC236}">
                  <a16:creationId xmlns:a16="http://schemas.microsoft.com/office/drawing/2014/main" id="{CEC9F822-D43B-45B2-A692-E4256678C102}"/>
                </a:ext>
              </a:extLst>
            </p:cNvPr>
            <p:cNvSpPr/>
            <p:nvPr/>
          </p:nvSpPr>
          <p:spPr>
            <a:xfrm rot="2498751">
              <a:off x="4735077" y="3933324"/>
              <a:ext cx="829305" cy="1173404"/>
            </a:xfrm>
            <a:prstGeom prst="arc">
              <a:avLst>
                <a:gd name="adj1" fmla="val 15232085"/>
                <a:gd name="adj2" fmla="val 2095457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6" name="円弧 85">
              <a:extLst>
                <a:ext uri="{FF2B5EF4-FFF2-40B4-BE49-F238E27FC236}">
                  <a16:creationId xmlns:a16="http://schemas.microsoft.com/office/drawing/2014/main" id="{3EC1A1C8-1900-4AFF-9E0C-BCC4DD6E9D56}"/>
                </a:ext>
              </a:extLst>
            </p:cNvPr>
            <p:cNvSpPr/>
            <p:nvPr/>
          </p:nvSpPr>
          <p:spPr>
            <a:xfrm rot="19101249" flipH="1">
              <a:off x="4972968" y="4044405"/>
              <a:ext cx="601624" cy="448109"/>
            </a:xfrm>
            <a:prstGeom prst="arc">
              <a:avLst>
                <a:gd name="adj1" fmla="val 12204800"/>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7" name="円弧 86">
              <a:extLst>
                <a:ext uri="{FF2B5EF4-FFF2-40B4-BE49-F238E27FC236}">
                  <a16:creationId xmlns:a16="http://schemas.microsoft.com/office/drawing/2014/main" id="{BE1303C6-FB83-43FF-B4ED-0EA678F2F729}"/>
                </a:ext>
              </a:extLst>
            </p:cNvPr>
            <p:cNvSpPr/>
            <p:nvPr/>
          </p:nvSpPr>
          <p:spPr>
            <a:xfrm rot="2498751">
              <a:off x="5522402" y="4093691"/>
              <a:ext cx="829305" cy="1173404"/>
            </a:xfrm>
            <a:prstGeom prst="arc">
              <a:avLst>
                <a:gd name="adj1" fmla="val 15232085"/>
                <a:gd name="adj2" fmla="val 20573332"/>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8" name="円弧 87">
              <a:extLst>
                <a:ext uri="{FF2B5EF4-FFF2-40B4-BE49-F238E27FC236}">
                  <a16:creationId xmlns:a16="http://schemas.microsoft.com/office/drawing/2014/main" id="{6BD5E370-D997-4600-9084-2CDD7A4276A3}"/>
                </a:ext>
              </a:extLst>
            </p:cNvPr>
            <p:cNvSpPr/>
            <p:nvPr/>
          </p:nvSpPr>
          <p:spPr>
            <a:xfrm rot="19101249" flipH="1">
              <a:off x="5758953" y="4205537"/>
              <a:ext cx="601624" cy="448109"/>
            </a:xfrm>
            <a:prstGeom prst="arc">
              <a:avLst>
                <a:gd name="adj1" fmla="val 12204800"/>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9" name="円弧 88">
              <a:extLst>
                <a:ext uri="{FF2B5EF4-FFF2-40B4-BE49-F238E27FC236}">
                  <a16:creationId xmlns:a16="http://schemas.microsoft.com/office/drawing/2014/main" id="{4D4AC0FD-4BFF-489A-8D72-D9517E8CCF2C}"/>
                </a:ext>
              </a:extLst>
            </p:cNvPr>
            <p:cNvSpPr/>
            <p:nvPr/>
          </p:nvSpPr>
          <p:spPr>
            <a:xfrm rot="2498751">
              <a:off x="6355300" y="4007398"/>
              <a:ext cx="829305" cy="1173404"/>
            </a:xfrm>
            <a:prstGeom prst="arc">
              <a:avLst>
                <a:gd name="adj1" fmla="val 15232085"/>
                <a:gd name="adj2" fmla="val 2052650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0" name="円弧 89">
              <a:extLst>
                <a:ext uri="{FF2B5EF4-FFF2-40B4-BE49-F238E27FC236}">
                  <a16:creationId xmlns:a16="http://schemas.microsoft.com/office/drawing/2014/main" id="{26326107-2406-4F11-A1A1-B395C86E655D}"/>
                </a:ext>
              </a:extLst>
            </p:cNvPr>
            <p:cNvSpPr/>
            <p:nvPr/>
          </p:nvSpPr>
          <p:spPr>
            <a:xfrm rot="19101249" flipH="1">
              <a:off x="6607628" y="4118148"/>
              <a:ext cx="601624" cy="448109"/>
            </a:xfrm>
            <a:prstGeom prst="arc">
              <a:avLst>
                <a:gd name="adj1" fmla="val 12204800"/>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1" name="円弧 90">
              <a:extLst>
                <a:ext uri="{FF2B5EF4-FFF2-40B4-BE49-F238E27FC236}">
                  <a16:creationId xmlns:a16="http://schemas.microsoft.com/office/drawing/2014/main" id="{05E7465D-C60E-4A30-98B1-45A6139E9799}"/>
                </a:ext>
              </a:extLst>
            </p:cNvPr>
            <p:cNvSpPr/>
            <p:nvPr/>
          </p:nvSpPr>
          <p:spPr>
            <a:xfrm rot="2498751">
              <a:off x="7230136" y="4079057"/>
              <a:ext cx="829305" cy="1173404"/>
            </a:xfrm>
            <a:prstGeom prst="arc">
              <a:avLst>
                <a:gd name="adj1" fmla="val 15209839"/>
                <a:gd name="adj2" fmla="val 2107324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2" name="円弧 91">
              <a:extLst>
                <a:ext uri="{FF2B5EF4-FFF2-40B4-BE49-F238E27FC236}">
                  <a16:creationId xmlns:a16="http://schemas.microsoft.com/office/drawing/2014/main" id="{653092AD-1622-4E59-A41B-984C4AE2FE7B}"/>
                </a:ext>
              </a:extLst>
            </p:cNvPr>
            <p:cNvSpPr/>
            <p:nvPr/>
          </p:nvSpPr>
          <p:spPr>
            <a:xfrm rot="19101249" flipH="1">
              <a:off x="7469127" y="4192313"/>
              <a:ext cx="601624" cy="448109"/>
            </a:xfrm>
            <a:prstGeom prst="arc">
              <a:avLst>
                <a:gd name="adj1" fmla="val 12204800"/>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1D65DB15-58D4-4507-B5F7-91B2904B7872}"/>
                </a:ext>
              </a:extLst>
            </p:cNvPr>
            <p:cNvCxnSpPr>
              <a:cxnSpLocks/>
            </p:cNvCxnSpPr>
            <p:nvPr/>
          </p:nvCxnSpPr>
          <p:spPr>
            <a:xfrm>
              <a:off x="4996529" y="4368386"/>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AB635FDB-563E-452D-A4F5-F68169BD1055}"/>
                </a:ext>
              </a:extLst>
            </p:cNvPr>
            <p:cNvCxnSpPr>
              <a:cxnSpLocks/>
            </p:cNvCxnSpPr>
            <p:nvPr/>
          </p:nvCxnSpPr>
          <p:spPr>
            <a:xfrm>
              <a:off x="5070502" y="4172768"/>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64285C5F-C442-4BEF-95AA-D0D3E647183D}"/>
                </a:ext>
              </a:extLst>
            </p:cNvPr>
            <p:cNvCxnSpPr>
              <a:cxnSpLocks/>
            </p:cNvCxnSpPr>
            <p:nvPr/>
          </p:nvCxnSpPr>
          <p:spPr>
            <a:xfrm>
              <a:off x="5782514" y="4503033"/>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5267FCFE-4596-4D34-9028-691AA62E787C}"/>
                </a:ext>
              </a:extLst>
            </p:cNvPr>
            <p:cNvCxnSpPr>
              <a:cxnSpLocks/>
            </p:cNvCxnSpPr>
            <p:nvPr/>
          </p:nvCxnSpPr>
          <p:spPr>
            <a:xfrm>
              <a:off x="5858748" y="4342202"/>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36A885BE-A121-422B-917B-016FA294CA5C}"/>
                </a:ext>
              </a:extLst>
            </p:cNvPr>
            <p:cNvCxnSpPr>
              <a:cxnSpLocks/>
            </p:cNvCxnSpPr>
            <p:nvPr/>
          </p:nvCxnSpPr>
          <p:spPr>
            <a:xfrm>
              <a:off x="6653827" y="4414810"/>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20EE534F-61FA-49AC-A944-9FAF60F23019}"/>
                </a:ext>
              </a:extLst>
            </p:cNvPr>
            <p:cNvCxnSpPr>
              <a:cxnSpLocks/>
            </p:cNvCxnSpPr>
            <p:nvPr/>
          </p:nvCxnSpPr>
          <p:spPr>
            <a:xfrm>
              <a:off x="6687072" y="4268459"/>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26361047-FE6E-4844-8F5E-0BBED91E1F95}"/>
                </a:ext>
              </a:extLst>
            </p:cNvPr>
            <p:cNvCxnSpPr>
              <a:cxnSpLocks/>
            </p:cNvCxnSpPr>
            <p:nvPr/>
          </p:nvCxnSpPr>
          <p:spPr>
            <a:xfrm>
              <a:off x="7506161" y="4489542"/>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646D475E-F43B-43E1-B177-DD61ACB1AD3F}"/>
                </a:ext>
              </a:extLst>
            </p:cNvPr>
            <p:cNvCxnSpPr>
              <a:cxnSpLocks/>
            </p:cNvCxnSpPr>
            <p:nvPr/>
          </p:nvCxnSpPr>
          <p:spPr>
            <a:xfrm>
              <a:off x="7526949" y="4357219"/>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DBBF8DC8-AB93-4466-A354-28D1272671F3}"/>
                </a:ext>
              </a:extLst>
            </p:cNvPr>
            <p:cNvCxnSpPr>
              <a:cxnSpLocks/>
            </p:cNvCxnSpPr>
            <p:nvPr/>
          </p:nvCxnSpPr>
          <p:spPr>
            <a:xfrm>
              <a:off x="5347753" y="4172768"/>
              <a:ext cx="27725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811816A6-3E17-4C3E-BBA5-E1D1F0C65384}"/>
                </a:ext>
              </a:extLst>
            </p:cNvPr>
            <p:cNvCxnSpPr>
              <a:cxnSpLocks/>
            </p:cNvCxnSpPr>
            <p:nvPr/>
          </p:nvCxnSpPr>
          <p:spPr>
            <a:xfrm>
              <a:off x="5273780" y="4368386"/>
              <a:ext cx="35122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CD1EBFD1-C634-4327-83BF-B75D7CD295F9}"/>
                </a:ext>
              </a:extLst>
            </p:cNvPr>
            <p:cNvCxnSpPr>
              <a:cxnSpLocks/>
            </p:cNvCxnSpPr>
            <p:nvPr/>
          </p:nvCxnSpPr>
          <p:spPr>
            <a:xfrm>
              <a:off x="6059765" y="4503033"/>
              <a:ext cx="37367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D9244345-57B2-4A4C-837B-7558756C0BCE}"/>
                </a:ext>
              </a:extLst>
            </p:cNvPr>
            <p:cNvCxnSpPr>
              <a:cxnSpLocks/>
            </p:cNvCxnSpPr>
            <p:nvPr/>
          </p:nvCxnSpPr>
          <p:spPr>
            <a:xfrm>
              <a:off x="7745345" y="4489542"/>
              <a:ext cx="39827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103C4F96-3585-4B64-9208-D6B37F712836}"/>
                </a:ext>
              </a:extLst>
            </p:cNvPr>
            <p:cNvCxnSpPr>
              <a:cxnSpLocks/>
            </p:cNvCxnSpPr>
            <p:nvPr/>
          </p:nvCxnSpPr>
          <p:spPr>
            <a:xfrm>
              <a:off x="6126704" y="4342202"/>
              <a:ext cx="27725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DE47901C-ECD4-4F7E-B3C7-8036555FF1BC}"/>
                </a:ext>
              </a:extLst>
            </p:cNvPr>
            <p:cNvCxnSpPr>
              <a:cxnSpLocks/>
            </p:cNvCxnSpPr>
            <p:nvPr/>
          </p:nvCxnSpPr>
          <p:spPr>
            <a:xfrm>
              <a:off x="7799665" y="4357219"/>
              <a:ext cx="31935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204AE6A8-BC7D-4EFF-8B2A-9D82DC03E27A}"/>
                </a:ext>
              </a:extLst>
            </p:cNvPr>
            <p:cNvCxnSpPr>
              <a:cxnSpLocks/>
            </p:cNvCxnSpPr>
            <p:nvPr/>
          </p:nvCxnSpPr>
          <p:spPr>
            <a:xfrm>
              <a:off x="6929208" y="4417292"/>
              <a:ext cx="341444" cy="597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6A091CD8-C58B-407E-8E0A-4823328331C8}"/>
                </a:ext>
              </a:extLst>
            </p:cNvPr>
            <p:cNvCxnSpPr>
              <a:cxnSpLocks/>
            </p:cNvCxnSpPr>
            <p:nvPr/>
          </p:nvCxnSpPr>
          <p:spPr>
            <a:xfrm>
              <a:off x="6945054" y="4268459"/>
              <a:ext cx="27725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0E846E36-10D4-487E-9DAB-691B2DAD400C}"/>
                </a:ext>
              </a:extLst>
            </p:cNvPr>
            <p:cNvSpPr txBox="1"/>
            <p:nvPr/>
          </p:nvSpPr>
          <p:spPr>
            <a:xfrm>
              <a:off x="4205314" y="4333039"/>
              <a:ext cx="710900" cy="338554"/>
            </a:xfrm>
            <a:prstGeom prst="rect">
              <a:avLst/>
            </a:prstGeom>
            <a:noFill/>
          </p:spPr>
          <p:txBody>
            <a:bodyPr wrap="none" rtlCol="0">
              <a:spAutoFit/>
            </a:bodyPr>
            <a:lstStyle/>
            <a:p>
              <a:r>
                <a:rPr kumimoji="1" lang="en-US" altLang="ja-JP" sz="1600" dirty="0">
                  <a:ea typeface="メイリオ" panose="020B0604030504040204" pitchFamily="50" charset="-128"/>
                </a:rPr>
                <a:t>Artery</a:t>
              </a:r>
              <a:endParaRPr kumimoji="1" lang="ja-JP" altLang="en-US" sz="1600" dirty="0">
                <a:ea typeface="メイリオ" panose="020B0604030504040204" pitchFamily="50" charset="-128"/>
              </a:endParaRPr>
            </a:p>
          </p:txBody>
        </p:sp>
        <p:sp>
          <p:nvSpPr>
            <p:cNvPr id="115" name="テキスト ボックス 114">
              <a:extLst>
                <a:ext uri="{FF2B5EF4-FFF2-40B4-BE49-F238E27FC236}">
                  <a16:creationId xmlns:a16="http://schemas.microsoft.com/office/drawing/2014/main" id="{0DC71392-5386-4109-8C8C-311156171E4B}"/>
                </a:ext>
              </a:extLst>
            </p:cNvPr>
            <p:cNvSpPr txBox="1"/>
            <p:nvPr/>
          </p:nvSpPr>
          <p:spPr>
            <a:xfrm>
              <a:off x="4398820" y="4683475"/>
              <a:ext cx="547971" cy="338554"/>
            </a:xfrm>
            <a:prstGeom prst="rect">
              <a:avLst/>
            </a:prstGeom>
            <a:noFill/>
          </p:spPr>
          <p:txBody>
            <a:bodyPr wrap="none" rtlCol="0">
              <a:spAutoFit/>
            </a:bodyPr>
            <a:lstStyle/>
            <a:p>
              <a:r>
                <a:rPr kumimoji="1" lang="en-US" altLang="ja-JP" sz="1600" dirty="0">
                  <a:ea typeface="メイリオ" panose="020B0604030504040204" pitchFamily="50" charset="-128"/>
                </a:rPr>
                <a:t>Vein</a:t>
              </a:r>
              <a:endParaRPr kumimoji="1" lang="ja-JP" altLang="en-US" sz="1600" dirty="0">
                <a:ea typeface="メイリオ" panose="020B0604030504040204" pitchFamily="50" charset="-128"/>
              </a:endParaRPr>
            </a:p>
          </p:txBody>
        </p:sp>
        <p:sp>
          <p:nvSpPr>
            <p:cNvPr id="116" name="テキスト ボックス 115">
              <a:extLst>
                <a:ext uri="{FF2B5EF4-FFF2-40B4-BE49-F238E27FC236}">
                  <a16:creationId xmlns:a16="http://schemas.microsoft.com/office/drawing/2014/main" id="{C8C8F554-CF15-4102-8A71-07227487FE2A}"/>
                </a:ext>
              </a:extLst>
            </p:cNvPr>
            <p:cNvSpPr txBox="1"/>
            <p:nvPr/>
          </p:nvSpPr>
          <p:spPr>
            <a:xfrm>
              <a:off x="4172358" y="3955308"/>
              <a:ext cx="902235" cy="338554"/>
            </a:xfrm>
            <a:prstGeom prst="rect">
              <a:avLst/>
            </a:prstGeom>
            <a:noFill/>
          </p:spPr>
          <p:txBody>
            <a:bodyPr wrap="none" rtlCol="0">
              <a:spAutoFit/>
            </a:bodyPr>
            <a:lstStyle/>
            <a:p>
              <a:r>
                <a:rPr kumimoji="1" lang="en-US" altLang="ja-JP" sz="1600" dirty="0">
                  <a:ea typeface="メイリオ" panose="020B0604030504040204" pitchFamily="50" charset="-128"/>
                </a:rPr>
                <a:t>Capillary</a:t>
              </a:r>
              <a:endParaRPr kumimoji="1" lang="ja-JP" altLang="en-US" sz="1600" dirty="0">
                <a:ea typeface="メイリオ" panose="020B0604030504040204" pitchFamily="50" charset="-128"/>
              </a:endParaRPr>
            </a:p>
          </p:txBody>
        </p:sp>
        <p:sp>
          <p:nvSpPr>
            <p:cNvPr id="117" name="テキスト ボックス 116">
              <a:extLst>
                <a:ext uri="{FF2B5EF4-FFF2-40B4-BE49-F238E27FC236}">
                  <a16:creationId xmlns:a16="http://schemas.microsoft.com/office/drawing/2014/main" id="{064F5337-1C0A-47F3-ABC6-64DEF3F668D4}"/>
                </a:ext>
              </a:extLst>
            </p:cNvPr>
            <p:cNvSpPr txBox="1"/>
            <p:nvPr/>
          </p:nvSpPr>
          <p:spPr>
            <a:xfrm>
              <a:off x="7892842" y="3299303"/>
              <a:ext cx="1011815" cy="338554"/>
            </a:xfrm>
            <a:prstGeom prst="rect">
              <a:avLst/>
            </a:prstGeom>
            <a:noFill/>
          </p:spPr>
          <p:txBody>
            <a:bodyPr wrap="none" rtlCol="0">
              <a:spAutoFit/>
            </a:bodyPr>
            <a:lstStyle/>
            <a:p>
              <a:r>
                <a:rPr kumimoji="1" lang="en-US" altLang="ja-JP" sz="1600" dirty="0">
                  <a:ea typeface="メイリオ" panose="020B0604030504040204" pitchFamily="50" charset="-128"/>
                </a:rPr>
                <a:t>Epidermis</a:t>
              </a:r>
              <a:endParaRPr kumimoji="1" lang="ja-JP" altLang="en-US" sz="1600" dirty="0">
                <a:ea typeface="メイリオ" panose="020B0604030504040204" pitchFamily="50" charset="-128"/>
              </a:endParaRPr>
            </a:p>
          </p:txBody>
        </p:sp>
        <p:sp>
          <p:nvSpPr>
            <p:cNvPr id="118" name="テキスト ボックス 117">
              <a:extLst>
                <a:ext uri="{FF2B5EF4-FFF2-40B4-BE49-F238E27FC236}">
                  <a16:creationId xmlns:a16="http://schemas.microsoft.com/office/drawing/2014/main" id="{5B743D35-4719-4889-83D4-9B59FA2FFD24}"/>
                </a:ext>
              </a:extLst>
            </p:cNvPr>
            <p:cNvSpPr txBox="1"/>
            <p:nvPr/>
          </p:nvSpPr>
          <p:spPr>
            <a:xfrm>
              <a:off x="7927129" y="3876406"/>
              <a:ext cx="776175" cy="338554"/>
            </a:xfrm>
            <a:prstGeom prst="rect">
              <a:avLst/>
            </a:prstGeom>
            <a:noFill/>
          </p:spPr>
          <p:txBody>
            <a:bodyPr wrap="none" rtlCol="0">
              <a:spAutoFit/>
            </a:bodyPr>
            <a:lstStyle/>
            <a:p>
              <a:r>
                <a:rPr kumimoji="1" lang="en-US" altLang="ja-JP" sz="1600" dirty="0">
                  <a:ea typeface="メイリオ" panose="020B0604030504040204" pitchFamily="50" charset="-128"/>
                </a:rPr>
                <a:t>Dermis</a:t>
              </a:r>
              <a:endParaRPr kumimoji="1" lang="ja-JP" altLang="en-US" sz="1600" dirty="0">
                <a:ea typeface="メイリオ" panose="020B0604030504040204" pitchFamily="50" charset="-128"/>
              </a:endParaRPr>
            </a:p>
          </p:txBody>
        </p:sp>
        <p:sp>
          <p:nvSpPr>
            <p:cNvPr id="119" name="テキスト ボックス 118">
              <a:extLst>
                <a:ext uri="{FF2B5EF4-FFF2-40B4-BE49-F238E27FC236}">
                  <a16:creationId xmlns:a16="http://schemas.microsoft.com/office/drawing/2014/main" id="{9709C71C-C90E-49FA-BCFC-4EC611590E04}"/>
                </a:ext>
              </a:extLst>
            </p:cNvPr>
            <p:cNvSpPr txBox="1"/>
            <p:nvPr/>
          </p:nvSpPr>
          <p:spPr>
            <a:xfrm>
              <a:off x="7496574" y="4891662"/>
              <a:ext cx="1358770" cy="584775"/>
            </a:xfrm>
            <a:prstGeom prst="rect">
              <a:avLst/>
            </a:prstGeom>
            <a:noFill/>
          </p:spPr>
          <p:txBody>
            <a:bodyPr wrap="none" rtlCol="0">
              <a:spAutoFit/>
            </a:bodyPr>
            <a:lstStyle/>
            <a:p>
              <a:pPr algn="ctr"/>
              <a:r>
                <a:rPr kumimoji="1" lang="en-US" altLang="ja-JP" sz="1600" dirty="0">
                  <a:ea typeface="メイリオ" panose="020B0604030504040204" pitchFamily="50" charset="-128"/>
                </a:rPr>
                <a:t>Subcutaneous</a:t>
              </a:r>
            </a:p>
            <a:p>
              <a:pPr algn="ctr"/>
              <a:r>
                <a:rPr kumimoji="1" lang="en-US" altLang="ja-JP" sz="1600" dirty="0">
                  <a:ea typeface="メイリオ" panose="020B0604030504040204" pitchFamily="50" charset="-128"/>
                </a:rPr>
                <a:t>tissue</a:t>
              </a:r>
              <a:endParaRPr kumimoji="1" lang="ja-JP" altLang="en-US" sz="1600" dirty="0">
                <a:ea typeface="メイリオ" panose="020B0604030504040204" pitchFamily="50" charset="-128"/>
              </a:endParaRPr>
            </a:p>
          </p:txBody>
        </p:sp>
        <p:sp>
          <p:nvSpPr>
            <p:cNvPr id="124" name="矢印: 下 123">
              <a:extLst>
                <a:ext uri="{FF2B5EF4-FFF2-40B4-BE49-F238E27FC236}">
                  <a16:creationId xmlns:a16="http://schemas.microsoft.com/office/drawing/2014/main" id="{1598080C-D8B8-4A3E-944A-F242B22DDAEB}"/>
                </a:ext>
              </a:extLst>
            </p:cNvPr>
            <p:cNvSpPr/>
            <p:nvPr/>
          </p:nvSpPr>
          <p:spPr>
            <a:xfrm>
              <a:off x="6294546" y="2902524"/>
              <a:ext cx="440616" cy="572485"/>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矢印: 下 125">
              <a:extLst>
                <a:ext uri="{FF2B5EF4-FFF2-40B4-BE49-F238E27FC236}">
                  <a16:creationId xmlns:a16="http://schemas.microsoft.com/office/drawing/2014/main" id="{EB6CA792-1C3A-4C24-9FB7-486F4EFD181C}"/>
                </a:ext>
              </a:extLst>
            </p:cNvPr>
            <p:cNvSpPr/>
            <p:nvPr/>
          </p:nvSpPr>
          <p:spPr>
            <a:xfrm>
              <a:off x="6962208" y="2882792"/>
              <a:ext cx="440616" cy="1273165"/>
            </a:xfrm>
            <a:prstGeom prst="down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矢印: 下 129">
              <a:extLst>
                <a:ext uri="{FF2B5EF4-FFF2-40B4-BE49-F238E27FC236}">
                  <a16:creationId xmlns:a16="http://schemas.microsoft.com/office/drawing/2014/main" id="{7C3417AF-FC27-4C7B-A86B-9F13DB34A817}"/>
                </a:ext>
              </a:extLst>
            </p:cNvPr>
            <p:cNvSpPr/>
            <p:nvPr/>
          </p:nvSpPr>
          <p:spPr>
            <a:xfrm>
              <a:off x="7608652" y="2887209"/>
              <a:ext cx="440616" cy="2045307"/>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a:extLst>
                <a:ext uri="{FF2B5EF4-FFF2-40B4-BE49-F238E27FC236}">
                  <a16:creationId xmlns:a16="http://schemas.microsoft.com/office/drawing/2014/main" id="{EA36F1F6-ECDF-43F5-9C9E-2AD89BD1F9AD}"/>
                </a:ext>
              </a:extLst>
            </p:cNvPr>
            <p:cNvSpPr txBox="1"/>
            <p:nvPr/>
          </p:nvSpPr>
          <p:spPr>
            <a:xfrm>
              <a:off x="7444169" y="2603043"/>
              <a:ext cx="803233" cy="338554"/>
            </a:xfrm>
            <a:prstGeom prst="rect">
              <a:avLst/>
            </a:prstGeom>
            <a:noFill/>
          </p:spPr>
          <p:txBody>
            <a:bodyPr wrap="none" rtlCol="0">
              <a:spAutoFit/>
            </a:bodyPr>
            <a:lstStyle/>
            <a:p>
              <a:r>
                <a:rPr kumimoji="1" lang="en-US" altLang="ja-JP" sz="1600" dirty="0">
                  <a:solidFill>
                    <a:srgbClr val="EF6B64"/>
                  </a:solidFill>
                  <a:ea typeface="メイリオ" panose="020B0604030504040204" pitchFamily="50" charset="-128"/>
                </a:rPr>
                <a:t>R Value</a:t>
              </a:r>
              <a:endParaRPr kumimoji="1" lang="ja-JP" altLang="en-US" sz="1600" dirty="0">
                <a:solidFill>
                  <a:srgbClr val="EF6B64"/>
                </a:solidFill>
                <a:ea typeface="メイリオ" panose="020B0604030504040204" pitchFamily="50" charset="-128"/>
              </a:endParaRPr>
            </a:p>
          </p:txBody>
        </p:sp>
        <p:sp>
          <p:nvSpPr>
            <p:cNvPr id="133" name="テキスト ボックス 132">
              <a:extLst>
                <a:ext uri="{FF2B5EF4-FFF2-40B4-BE49-F238E27FC236}">
                  <a16:creationId xmlns:a16="http://schemas.microsoft.com/office/drawing/2014/main" id="{83BF2F2A-880E-4B82-9E2F-93EC20B34B62}"/>
                </a:ext>
              </a:extLst>
            </p:cNvPr>
            <p:cNvSpPr txBox="1"/>
            <p:nvPr/>
          </p:nvSpPr>
          <p:spPr>
            <a:xfrm>
              <a:off x="6755338" y="2602264"/>
              <a:ext cx="820866" cy="338554"/>
            </a:xfrm>
            <a:prstGeom prst="rect">
              <a:avLst/>
            </a:prstGeom>
            <a:noFill/>
          </p:spPr>
          <p:txBody>
            <a:bodyPr wrap="none" rtlCol="0">
              <a:spAutoFit/>
            </a:bodyPr>
            <a:lstStyle/>
            <a:p>
              <a:r>
                <a:rPr kumimoji="1" lang="en-US" altLang="ja-JP" sz="1600" dirty="0">
                  <a:solidFill>
                    <a:srgbClr val="A8C692"/>
                  </a:solidFill>
                  <a:ea typeface="メイリオ" panose="020B0604030504040204" pitchFamily="50" charset="-128"/>
                </a:rPr>
                <a:t>G Value</a:t>
              </a:r>
              <a:endParaRPr kumimoji="1" lang="ja-JP" altLang="en-US" sz="1600" dirty="0">
                <a:solidFill>
                  <a:srgbClr val="A8C692"/>
                </a:solidFill>
                <a:ea typeface="メイリオ" panose="020B0604030504040204" pitchFamily="50" charset="-128"/>
              </a:endParaRPr>
            </a:p>
          </p:txBody>
        </p:sp>
        <p:sp>
          <p:nvSpPr>
            <p:cNvPr id="134" name="テキスト ボックス 133">
              <a:extLst>
                <a:ext uri="{FF2B5EF4-FFF2-40B4-BE49-F238E27FC236}">
                  <a16:creationId xmlns:a16="http://schemas.microsoft.com/office/drawing/2014/main" id="{1569563C-3681-47F7-BE6C-B334FB15C441}"/>
                </a:ext>
              </a:extLst>
            </p:cNvPr>
            <p:cNvSpPr txBox="1"/>
            <p:nvPr/>
          </p:nvSpPr>
          <p:spPr>
            <a:xfrm>
              <a:off x="6091732" y="2599391"/>
              <a:ext cx="803233" cy="338554"/>
            </a:xfrm>
            <a:prstGeom prst="rect">
              <a:avLst/>
            </a:prstGeom>
            <a:noFill/>
          </p:spPr>
          <p:txBody>
            <a:bodyPr wrap="none" rtlCol="0">
              <a:spAutoFit/>
            </a:bodyPr>
            <a:lstStyle/>
            <a:p>
              <a:r>
                <a:rPr kumimoji="1" lang="en-US" altLang="ja-JP" sz="1600" dirty="0">
                  <a:solidFill>
                    <a:srgbClr val="5D82CB"/>
                  </a:solidFill>
                  <a:ea typeface="メイリオ" panose="020B0604030504040204" pitchFamily="50" charset="-128"/>
                </a:rPr>
                <a:t>B Value</a:t>
              </a:r>
              <a:endParaRPr kumimoji="1" lang="ja-JP" altLang="en-US" sz="1600" dirty="0">
                <a:solidFill>
                  <a:srgbClr val="5D82CB"/>
                </a:solidFill>
                <a:ea typeface="メイリオ" panose="020B0604030504040204" pitchFamily="50" charset="-128"/>
              </a:endParaRPr>
            </a:p>
          </p:txBody>
        </p:sp>
        <p:sp>
          <p:nvSpPr>
            <p:cNvPr id="3" name="下矢印 2">
              <a:extLst>
                <a:ext uri="{FF2B5EF4-FFF2-40B4-BE49-F238E27FC236}">
                  <a16:creationId xmlns:a16="http://schemas.microsoft.com/office/drawing/2014/main" id="{4C93DA59-2775-4E46-B31F-5F28E4E186AE}"/>
                </a:ext>
              </a:extLst>
            </p:cNvPr>
            <p:cNvSpPr/>
            <p:nvPr/>
          </p:nvSpPr>
          <p:spPr>
            <a:xfrm>
              <a:off x="6246603" y="2193877"/>
              <a:ext cx="1770835" cy="383028"/>
            </a:xfrm>
            <a:prstGeom prst="downArrow">
              <a:avLst>
                <a:gd name="adj1" fmla="val 50000"/>
                <a:gd name="adj2" fmla="val 45905"/>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A2B2906A-C623-E14B-8F06-A408BD79D3B2}"/>
                </a:ext>
              </a:extLst>
            </p:cNvPr>
            <p:cNvSpPr txBox="1"/>
            <p:nvPr/>
          </p:nvSpPr>
          <p:spPr>
            <a:xfrm>
              <a:off x="6545634" y="1809214"/>
              <a:ext cx="1100686" cy="338554"/>
            </a:xfrm>
            <a:prstGeom prst="rect">
              <a:avLst/>
            </a:prstGeom>
            <a:noFill/>
          </p:spPr>
          <p:txBody>
            <a:bodyPr wrap="none" rtlCol="0">
              <a:spAutoFit/>
            </a:bodyPr>
            <a:lstStyle/>
            <a:p>
              <a:r>
                <a:rPr kumimoji="1" lang="en-US" altLang="ja-JP" sz="1600" dirty="0">
                  <a:ea typeface="メイリオ" panose="020B0604030504040204" pitchFamily="50" charset="-128"/>
                </a:rPr>
                <a:t>White light</a:t>
              </a:r>
            </a:p>
          </p:txBody>
        </p:sp>
      </p:grpSp>
      <p:sp>
        <p:nvSpPr>
          <p:cNvPr id="112" name="四角形: 角を丸くする 11">
            <a:extLst>
              <a:ext uri="{FF2B5EF4-FFF2-40B4-BE49-F238E27FC236}">
                <a16:creationId xmlns:a16="http://schemas.microsoft.com/office/drawing/2014/main" id="{BCCD37DB-0C8C-2E4D-9E61-B2C2E8A8C760}"/>
              </a:ext>
            </a:extLst>
          </p:cNvPr>
          <p:cNvSpPr/>
          <p:nvPr/>
        </p:nvSpPr>
        <p:spPr>
          <a:xfrm>
            <a:off x="575964" y="2234274"/>
            <a:ext cx="5358841" cy="971309"/>
          </a:xfrm>
          <a:prstGeom prst="roundRect">
            <a:avLst/>
          </a:prstGeom>
          <a:solidFill>
            <a:srgbClr val="DFEED6"/>
          </a:solidFill>
          <a:ln>
            <a:solidFill>
              <a:srgbClr val="A8C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457950" y="6356351"/>
            <a:ext cx="2057400" cy="365125"/>
          </a:xfrm>
        </p:spPr>
        <p:txBody>
          <a:bodyPr/>
          <a:lstStyle/>
          <a:p>
            <a:fld id="{81BC0E0E-8180-4C5B-8305-49E4F44F5916}" type="slidenum">
              <a:rPr kumimoji="1" lang="ja-JP" altLang="en-US" smtClean="0"/>
              <a:t>5</a:t>
            </a:fld>
            <a:endParaRPr kumimoji="1" lang="ja-JP" altLang="en-US"/>
          </a:p>
        </p:txBody>
      </p:sp>
      <p:sp>
        <p:nvSpPr>
          <p:cNvPr id="128" name="テキスト ボックス 127">
            <a:extLst>
              <a:ext uri="{FF2B5EF4-FFF2-40B4-BE49-F238E27FC236}">
                <a16:creationId xmlns:a16="http://schemas.microsoft.com/office/drawing/2014/main" id="{98DD86E8-AF21-4B2B-BC45-2CC6610CCFCA}"/>
              </a:ext>
            </a:extLst>
          </p:cNvPr>
          <p:cNvSpPr txBox="1"/>
          <p:nvPr/>
        </p:nvSpPr>
        <p:spPr>
          <a:xfrm>
            <a:off x="360000" y="180000"/>
            <a:ext cx="2940357" cy="707886"/>
          </a:xfrm>
          <a:prstGeom prst="rect">
            <a:avLst/>
          </a:prstGeom>
          <a:noFill/>
        </p:spPr>
        <p:txBody>
          <a:bodyPr wrap="none" rtlCol="0">
            <a:spAutoFit/>
          </a:bodyPr>
          <a:lstStyle/>
          <a:p>
            <a:r>
              <a:rPr kumimoji="1" lang="ja-JP" altLang="en-US" sz="4000" b="1" u="sng">
                <a:solidFill>
                  <a:srgbClr val="70AB73"/>
                </a:solidFill>
                <a:ea typeface="メイリオ" panose="020B0604030504040204" pitchFamily="50" charset="-128"/>
              </a:rPr>
              <a:t> </a:t>
            </a:r>
            <a:r>
              <a:rPr kumimoji="1" lang="en-US" altLang="ja-JP" sz="4000" b="1" u="sng" dirty="0">
                <a:solidFill>
                  <a:srgbClr val="70AB73"/>
                </a:solidFill>
                <a:ea typeface="メイリオ" panose="020B0604030504040204" pitchFamily="50" charset="-128"/>
              </a:rPr>
              <a:t>Background</a:t>
            </a:r>
            <a:r>
              <a:rPr kumimoji="1" lang="ja-JP" altLang="en-US" sz="4000" b="1" u="sng">
                <a:solidFill>
                  <a:srgbClr val="70AB73"/>
                </a:solidFill>
                <a:ea typeface="メイリオ" panose="020B0604030504040204" pitchFamily="50" charset="-128"/>
              </a:rPr>
              <a:t> </a:t>
            </a:r>
            <a:endParaRPr kumimoji="1" lang="ja-JP" altLang="en-US" sz="4000" b="1" u="sng" dirty="0">
              <a:solidFill>
                <a:srgbClr val="70AB73"/>
              </a:solidFill>
              <a:ea typeface="メイリオ" panose="020B0604030504040204" pitchFamily="50" charset="-128"/>
            </a:endParaRPr>
          </a:p>
        </p:txBody>
      </p:sp>
      <p:sp>
        <p:nvSpPr>
          <p:cNvPr id="61" name="テキスト ボックス 60">
            <a:extLst>
              <a:ext uri="{FF2B5EF4-FFF2-40B4-BE49-F238E27FC236}">
                <a16:creationId xmlns:a16="http://schemas.microsoft.com/office/drawing/2014/main" id="{40AF1385-7C1D-4CB7-9D0A-073851A8FBD3}"/>
              </a:ext>
            </a:extLst>
          </p:cNvPr>
          <p:cNvSpPr txBox="1"/>
          <p:nvPr/>
        </p:nvSpPr>
        <p:spPr>
          <a:xfrm>
            <a:off x="29895" y="6251940"/>
            <a:ext cx="2656156" cy="215444"/>
          </a:xfrm>
          <a:prstGeom prst="rect">
            <a:avLst/>
          </a:prstGeom>
          <a:noFill/>
        </p:spPr>
        <p:txBody>
          <a:bodyPr wrap="square">
            <a:spAutoFit/>
          </a:bodyPr>
          <a:lstStyle/>
          <a:p>
            <a:r>
              <a:rPr lang="en-US" altLang="ja-JP" sz="800" dirty="0"/>
              <a:t>(</a:t>
            </a:r>
            <a:r>
              <a:rPr lang="en-US" altLang="ja-JP" sz="800" dirty="0">
                <a:ea typeface="メイリオ" panose="020B0604030504040204" pitchFamily="50" charset="-128"/>
              </a:rPr>
              <a:t>Reference</a:t>
            </a:r>
            <a:r>
              <a:rPr lang="ja-JP" altLang="en-US" sz="800">
                <a:ea typeface="ＭＳ 明朝" panose="02020609040205080304" pitchFamily="17" charset="-128"/>
              </a:rPr>
              <a:t>：</a:t>
            </a:r>
            <a:r>
              <a:rPr lang="en-US" altLang="ja-JP" sz="800" dirty="0"/>
              <a:t>Interface</a:t>
            </a:r>
            <a:r>
              <a:rPr lang="ja-JP" altLang="en-US" sz="800"/>
              <a:t> </a:t>
            </a:r>
            <a:r>
              <a:rPr lang="en-US" altLang="ja-JP" sz="800" dirty="0">
                <a:ea typeface="メイリオ" panose="020B0604030504040204" pitchFamily="50" charset="-128"/>
              </a:rPr>
              <a:t>, </a:t>
            </a:r>
            <a:r>
              <a:rPr lang="en-US" altLang="ja-JP" sz="800" dirty="0"/>
              <a:t>19</a:t>
            </a:r>
            <a:r>
              <a:rPr lang="en-US" altLang="ja-JP" sz="800" dirty="0">
                <a:ea typeface="メイリオ" panose="020B0604030504040204" pitchFamily="50" charset="-128"/>
              </a:rPr>
              <a:t>, </a:t>
            </a:r>
            <a:r>
              <a:rPr lang="en-US" altLang="ja-JP" sz="800" dirty="0"/>
              <a:t>CQ</a:t>
            </a:r>
            <a:r>
              <a:rPr lang="en-US" altLang="ja-JP" sz="800" dirty="0">
                <a:ea typeface="メイリオ" panose="020B0604030504040204" pitchFamily="50" charset="-128"/>
              </a:rPr>
              <a:t> Publisher, </a:t>
            </a:r>
            <a:r>
              <a:rPr lang="en-US" altLang="ja-JP" sz="800" dirty="0"/>
              <a:t>2018/5</a:t>
            </a:r>
            <a:r>
              <a:rPr lang="ja-JP" altLang="ja-JP" sz="800" dirty="0">
                <a:ea typeface="メイリオ" panose="020B0604030504040204" pitchFamily="50" charset="-128"/>
              </a:rPr>
              <a:t>．</a:t>
            </a:r>
            <a:r>
              <a:rPr lang="en-US" altLang="ja-JP" sz="800" dirty="0"/>
              <a:t>)</a:t>
            </a:r>
            <a:endParaRPr lang="ja-JP" altLang="en-US" sz="800" dirty="0"/>
          </a:p>
        </p:txBody>
      </p:sp>
      <p:sp>
        <p:nvSpPr>
          <p:cNvPr id="59" name="正方形/長方形 58">
            <a:extLst>
              <a:ext uri="{FF2B5EF4-FFF2-40B4-BE49-F238E27FC236}">
                <a16:creationId xmlns:a16="http://schemas.microsoft.com/office/drawing/2014/main" id="{95BDCB02-9C22-4D24-99EB-385DD1B4884C}"/>
              </a:ext>
            </a:extLst>
          </p:cNvPr>
          <p:cNvSpPr/>
          <p:nvPr/>
        </p:nvSpPr>
        <p:spPr>
          <a:xfrm>
            <a:off x="387814" y="1553381"/>
            <a:ext cx="8471705" cy="4638523"/>
          </a:xfrm>
          <a:prstGeom prst="rect">
            <a:avLst/>
          </a:prstGeom>
          <a:noFill/>
          <a:ln>
            <a:solidFill>
              <a:srgbClr val="A8C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8" name="テキスト ボックス 57">
            <a:extLst>
              <a:ext uri="{FF2B5EF4-FFF2-40B4-BE49-F238E27FC236}">
                <a16:creationId xmlns:a16="http://schemas.microsoft.com/office/drawing/2014/main" id="{35D0E27E-20A9-4DCE-99B2-1A60E7E67115}"/>
              </a:ext>
            </a:extLst>
          </p:cNvPr>
          <p:cNvSpPr txBox="1"/>
          <p:nvPr/>
        </p:nvSpPr>
        <p:spPr>
          <a:xfrm>
            <a:off x="1644118" y="1418217"/>
            <a:ext cx="2138614" cy="400110"/>
          </a:xfrm>
          <a:prstGeom prst="rect">
            <a:avLst/>
          </a:prstGeom>
          <a:solidFill>
            <a:srgbClr val="70AB73"/>
          </a:solidFill>
          <a:ln>
            <a:solidFill>
              <a:srgbClr val="70AB73"/>
            </a:solidFill>
          </a:ln>
        </p:spPr>
        <p:txBody>
          <a:bodyPr wrap="square" rtlCol="0">
            <a:spAutoFit/>
          </a:bodyPr>
          <a:lstStyle/>
          <a:p>
            <a:pPr algn="ctr"/>
            <a:r>
              <a:rPr lang="en-US" altLang="ja-JP" sz="2000" dirty="0">
                <a:solidFill>
                  <a:schemeClr val="bg1"/>
                </a:solidFill>
                <a:ea typeface="メイリオ" panose="020B0604030504040204" pitchFamily="50" charset="-128"/>
              </a:rPr>
              <a:t>Previous Study</a:t>
            </a:r>
            <a:endParaRPr lang="ja-JP" altLang="en-US" sz="2000" dirty="0">
              <a:solidFill>
                <a:schemeClr val="bg1"/>
              </a:solidFill>
              <a:ea typeface="メイリオ" panose="020B0604030504040204" pitchFamily="50" charset="-128"/>
            </a:endParaRPr>
          </a:p>
        </p:txBody>
      </p:sp>
      <p:sp>
        <p:nvSpPr>
          <p:cNvPr id="185" name="テキスト ボックス 184">
            <a:extLst>
              <a:ext uri="{FF2B5EF4-FFF2-40B4-BE49-F238E27FC236}">
                <a16:creationId xmlns:a16="http://schemas.microsoft.com/office/drawing/2014/main" id="{945A4D0D-3ADD-49FB-997C-9257F2ECCF9F}"/>
              </a:ext>
            </a:extLst>
          </p:cNvPr>
          <p:cNvSpPr txBox="1"/>
          <p:nvPr/>
        </p:nvSpPr>
        <p:spPr>
          <a:xfrm>
            <a:off x="511800" y="4023787"/>
            <a:ext cx="3780587" cy="1200329"/>
          </a:xfrm>
          <a:prstGeom prst="rect">
            <a:avLst/>
          </a:prstGeom>
          <a:noFill/>
        </p:spPr>
        <p:txBody>
          <a:bodyPr wrap="none" rtlCol="0">
            <a:spAutoFit/>
          </a:bodyPr>
          <a:lstStyle/>
          <a:p>
            <a:r>
              <a:rPr kumimoji="1" lang="en-US" altLang="ja-JP" sz="2400" dirty="0">
                <a:ea typeface="メイリオ" panose="020B0604030504040204" pitchFamily="50" charset="-128"/>
              </a:rPr>
              <a:t>Penetration depth</a:t>
            </a:r>
          </a:p>
          <a:p>
            <a:r>
              <a:rPr kumimoji="1" lang="ja-JP" altLang="en-US" sz="2400">
                <a:ea typeface="メイリオ" panose="020B0604030504040204" pitchFamily="50" charset="-128"/>
              </a:rPr>
              <a:t>　　　</a:t>
            </a:r>
            <a:r>
              <a:rPr kumimoji="1" lang="en-US" altLang="ja-JP" sz="2400" dirty="0">
                <a:ea typeface="メイリオ" panose="020B0604030504040204" pitchFamily="50" charset="-128"/>
              </a:rPr>
              <a:t>Deepest</a:t>
            </a:r>
            <a:r>
              <a:rPr kumimoji="1" lang="ja-JP" altLang="en-US" sz="2400">
                <a:ea typeface="メイリオ" panose="020B0604030504040204" pitchFamily="50" charset="-128"/>
              </a:rPr>
              <a:t>　：</a:t>
            </a:r>
            <a:r>
              <a:rPr kumimoji="1" lang="en-US" altLang="ja-JP" sz="2400" b="1" dirty="0">
                <a:solidFill>
                  <a:srgbClr val="EE6B64"/>
                </a:solidFill>
                <a:ea typeface="メイリオ" panose="020B0604030504040204" pitchFamily="50" charset="-128"/>
              </a:rPr>
              <a:t>R Value</a:t>
            </a:r>
          </a:p>
          <a:p>
            <a:r>
              <a:rPr kumimoji="1" lang="ja-JP" altLang="en-US" sz="2400" dirty="0">
                <a:ea typeface="メイリオ" panose="020B0604030504040204" pitchFamily="50" charset="-128"/>
              </a:rPr>
              <a:t>　　</a:t>
            </a:r>
            <a:r>
              <a:rPr kumimoji="1" lang="ja-JP" altLang="en-US" sz="2400">
                <a:ea typeface="メイリオ" panose="020B0604030504040204" pitchFamily="50" charset="-128"/>
              </a:rPr>
              <a:t>　</a:t>
            </a:r>
            <a:r>
              <a:rPr kumimoji="1" lang="en-US" altLang="ja-JP" sz="2400" dirty="0">
                <a:ea typeface="メイリオ" panose="020B0604030504040204" pitchFamily="50" charset="-128"/>
              </a:rPr>
              <a:t>Shallowest</a:t>
            </a:r>
            <a:r>
              <a:rPr kumimoji="1" lang="ja-JP" altLang="en-US" sz="2400">
                <a:ea typeface="メイリオ" panose="020B0604030504040204" pitchFamily="50" charset="-128"/>
              </a:rPr>
              <a:t>：</a:t>
            </a:r>
            <a:r>
              <a:rPr kumimoji="1" lang="en-US" altLang="ja-JP" sz="2400" b="1" dirty="0">
                <a:solidFill>
                  <a:srgbClr val="5D82CB"/>
                </a:solidFill>
                <a:ea typeface="メイリオ" panose="020B0604030504040204" pitchFamily="50" charset="-128"/>
              </a:rPr>
              <a:t>B Value</a:t>
            </a:r>
            <a:endParaRPr kumimoji="1" lang="ja-JP" altLang="en-US" sz="2400" b="1" dirty="0">
              <a:solidFill>
                <a:srgbClr val="5D82CB"/>
              </a:solidFill>
              <a:ea typeface="メイリオ" panose="020B0604030504040204" pitchFamily="50" charset="-128"/>
            </a:endParaRPr>
          </a:p>
        </p:txBody>
      </p:sp>
      <p:sp>
        <p:nvSpPr>
          <p:cNvPr id="186" name="矢印: 下 185">
            <a:extLst>
              <a:ext uri="{FF2B5EF4-FFF2-40B4-BE49-F238E27FC236}">
                <a16:creationId xmlns:a16="http://schemas.microsoft.com/office/drawing/2014/main" id="{9F6A7B32-195B-4638-8831-0B40F22F3EB8}"/>
              </a:ext>
            </a:extLst>
          </p:cNvPr>
          <p:cNvSpPr/>
          <p:nvPr/>
        </p:nvSpPr>
        <p:spPr>
          <a:xfrm>
            <a:off x="1832921" y="5306340"/>
            <a:ext cx="411955" cy="220135"/>
          </a:xfrm>
          <a:prstGeom prst="downArrow">
            <a:avLst>
              <a:gd name="adj1" fmla="val 50000"/>
              <a:gd name="adj2" fmla="val 558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87" name="テキスト ボックス 186">
            <a:extLst>
              <a:ext uri="{FF2B5EF4-FFF2-40B4-BE49-F238E27FC236}">
                <a16:creationId xmlns:a16="http://schemas.microsoft.com/office/drawing/2014/main" id="{26E24336-1EC9-4195-9FA6-F2B4A75602AB}"/>
              </a:ext>
            </a:extLst>
          </p:cNvPr>
          <p:cNvSpPr txBox="1"/>
          <p:nvPr/>
        </p:nvSpPr>
        <p:spPr>
          <a:xfrm>
            <a:off x="1117886" y="5618095"/>
            <a:ext cx="7569154" cy="461665"/>
          </a:xfrm>
          <a:prstGeom prst="rect">
            <a:avLst/>
          </a:prstGeom>
          <a:noFill/>
        </p:spPr>
        <p:txBody>
          <a:bodyPr wrap="square" rtlCol="0">
            <a:spAutoFit/>
          </a:bodyPr>
          <a:lstStyle/>
          <a:p>
            <a:r>
              <a:rPr kumimoji="1" lang="en-US" altLang="ja-JP" sz="2400" b="1" dirty="0">
                <a:solidFill>
                  <a:srgbClr val="CB99F2"/>
                </a:solidFill>
                <a:latin typeface="Calibri" panose="020F0502020204030204" pitchFamily="34" charset="0"/>
                <a:ea typeface="メイリオ" panose="020B0604030504040204" pitchFamily="50" charset="-128"/>
                <a:cs typeface="Calibri" panose="020F0502020204030204" pitchFamily="34" charset="0"/>
              </a:rPr>
              <a:t>R-B values </a:t>
            </a:r>
            <a:r>
              <a:rPr kumimoji="1" lang="en-US" altLang="ja-JP" sz="2400" dirty="0">
                <a:latin typeface="Calibri" panose="020F0502020204030204" pitchFamily="34" charset="0"/>
                <a:ea typeface="メイリオ" panose="020B0604030504040204" pitchFamily="50" charset="-128"/>
                <a:cs typeface="Calibri" panose="020F0502020204030204" pitchFamily="34" charset="0"/>
              </a:rPr>
              <a:t>=</a:t>
            </a:r>
            <a:r>
              <a:rPr kumimoji="1" lang="en-US" altLang="ja-JP" sz="2400" b="1" dirty="0">
                <a:solidFill>
                  <a:srgbClr val="CB99F2"/>
                </a:solidFill>
                <a:latin typeface="Calibri" panose="020F0502020204030204" pitchFamily="34" charset="0"/>
                <a:ea typeface="メイリオ" panose="020B0604030504040204" pitchFamily="50" charset="-128"/>
                <a:cs typeface="Calibri" panose="020F0502020204030204" pitchFamily="34" charset="0"/>
              </a:rPr>
              <a:t> </a:t>
            </a:r>
            <a:r>
              <a:rPr kumimoji="1" lang="en-US" altLang="ja-JP" sz="2400" dirty="0">
                <a:latin typeface="Calibri" panose="020F0502020204030204" pitchFamily="34" charset="0"/>
                <a:ea typeface="メイリオ" panose="020B0604030504040204" pitchFamily="50" charset="-128"/>
                <a:cs typeface="Calibri" panose="020F0502020204030204" pitchFamily="34" charset="0"/>
              </a:rPr>
              <a:t>Observe subcutaneous blood flow</a:t>
            </a:r>
            <a:r>
              <a:rPr kumimoji="1" lang="ja-JP" altLang="en-US" sz="2400">
                <a:latin typeface="Calibri" panose="020F0502020204030204" pitchFamily="34" charset="0"/>
                <a:ea typeface="メイリオ" panose="020B0604030504040204" pitchFamily="50" charset="-128"/>
                <a:cs typeface="Calibri" panose="020F0502020204030204" pitchFamily="34" charset="0"/>
              </a:rPr>
              <a:t>：</a:t>
            </a:r>
            <a:r>
              <a:rPr kumimoji="1" lang="en-US" altLang="ja-JP" sz="2400" b="1" dirty="0">
                <a:latin typeface="Calibri" panose="020F0502020204030204" pitchFamily="34" charset="0"/>
                <a:ea typeface="メイリオ" panose="020B0604030504040204" pitchFamily="50" charset="-128"/>
                <a:cs typeface="Calibri" panose="020F0502020204030204" pitchFamily="34" charset="0"/>
              </a:rPr>
              <a:t>Broadest</a:t>
            </a:r>
            <a:endParaRPr kumimoji="1" lang="ja-JP" altLang="en-US" sz="2400" b="1" dirty="0">
              <a:latin typeface="Calibri" panose="020F0502020204030204" pitchFamily="34" charset="0"/>
              <a:ea typeface="メイリオ" panose="020B0604030504040204" pitchFamily="50" charset="-128"/>
              <a:cs typeface="Calibri" panose="020F0502020204030204" pitchFamily="34" charset="0"/>
            </a:endParaRPr>
          </a:p>
        </p:txBody>
      </p:sp>
      <p:sp>
        <p:nvSpPr>
          <p:cNvPr id="182" name="テキスト ボックス 181">
            <a:extLst>
              <a:ext uri="{FF2B5EF4-FFF2-40B4-BE49-F238E27FC236}">
                <a16:creationId xmlns:a16="http://schemas.microsoft.com/office/drawing/2014/main" id="{016D1E0E-241D-6844-A3E2-69B3DC9AE933}"/>
              </a:ext>
            </a:extLst>
          </p:cNvPr>
          <p:cNvSpPr txBox="1"/>
          <p:nvPr/>
        </p:nvSpPr>
        <p:spPr>
          <a:xfrm>
            <a:off x="29742" y="6558902"/>
            <a:ext cx="9128753" cy="215444"/>
          </a:xfrm>
          <a:prstGeom prst="rect">
            <a:avLst/>
          </a:prstGeom>
          <a:noFill/>
        </p:spPr>
        <p:txBody>
          <a:bodyPr wrap="square" rtlCol="0">
            <a:spAutoFit/>
          </a:bodyPr>
          <a:lstStyle/>
          <a:p>
            <a:r>
              <a:rPr lang="en-US" altLang="ja-JP" sz="800" dirty="0">
                <a:ea typeface="メイリオ" panose="020B0604030504040204" pitchFamily="50" charset="-128"/>
              </a:rPr>
              <a:t>(Previous study1</a:t>
            </a:r>
            <a:r>
              <a:rPr lang="ja-JP" altLang="en-US" sz="800">
                <a:ea typeface="メイリオ" panose="020B0604030504040204" pitchFamily="50" charset="-128"/>
              </a:rPr>
              <a:t>：</a:t>
            </a:r>
            <a:r>
              <a:rPr lang="en-US" altLang="ja-JP" sz="800" dirty="0">
                <a:ea typeface="メイリオ" panose="020B0604030504040204" pitchFamily="50" charset="-128"/>
                <a:cs typeface="Times New Roman" panose="02020603050405020304" pitchFamily="18" charset="0"/>
              </a:rPr>
              <a:t>Evaluation of methods for estimating autonomic nervous activity using a web camera , </a:t>
            </a:r>
            <a:r>
              <a:rPr lang="en-US" altLang="ja-JP" sz="800" dirty="0" err="1">
                <a:ea typeface="メイリオ" panose="020B0604030504040204" pitchFamily="50" charset="-128"/>
                <a:cs typeface="Times New Roman" panose="02020603050405020304" pitchFamily="18" charset="0"/>
              </a:rPr>
              <a:t>Miku</a:t>
            </a:r>
            <a:r>
              <a:rPr lang="en-US" altLang="ja-JP" sz="800" dirty="0">
                <a:ea typeface="メイリオ" panose="020B0604030504040204" pitchFamily="50" charset="-128"/>
                <a:cs typeface="Times New Roman" panose="02020603050405020304" pitchFamily="18" charset="0"/>
              </a:rPr>
              <a:t> Shimizu, Yu Matsumoto, </a:t>
            </a:r>
            <a:r>
              <a:rPr lang="en-US" altLang="ja-JP" sz="800" dirty="0" err="1">
                <a:ea typeface="メイリオ" panose="020B0604030504040204" pitchFamily="50" charset="-128"/>
                <a:cs typeface="Times New Roman" panose="02020603050405020304" pitchFamily="18" charset="0"/>
              </a:rPr>
              <a:t>Naoaki</a:t>
            </a:r>
            <a:r>
              <a:rPr lang="en-US" altLang="ja-JP" sz="800" dirty="0">
                <a:ea typeface="メイリオ" panose="020B0604030504040204" pitchFamily="50" charset="-128"/>
                <a:cs typeface="Times New Roman" panose="02020603050405020304" pitchFamily="18" charset="0"/>
              </a:rPr>
              <a:t> </a:t>
            </a:r>
            <a:r>
              <a:rPr lang="en-US" altLang="ja-JP" sz="800" dirty="0" err="1">
                <a:ea typeface="メイリオ" panose="020B0604030504040204" pitchFamily="50" charset="-128"/>
                <a:cs typeface="Times New Roman" panose="02020603050405020304" pitchFamily="18" charset="0"/>
              </a:rPr>
              <a:t>Itakura</a:t>
            </a:r>
            <a:r>
              <a:rPr lang="en-US" altLang="ja-JP" sz="800" dirty="0">
                <a:ea typeface="メイリオ" panose="020B0604030504040204" pitchFamily="50" charset="-128"/>
                <a:cs typeface="Times New Roman" panose="02020603050405020304" pitchFamily="18" charset="0"/>
              </a:rPr>
              <a:t>, Kazuyuki Mito, </a:t>
            </a:r>
            <a:r>
              <a:rPr lang="en-US" altLang="ja-JP" sz="800" dirty="0" err="1">
                <a:ea typeface="メイリオ" panose="020B0604030504040204" pitchFamily="50" charset="-128"/>
                <a:cs typeface="Times New Roman" panose="02020603050405020304" pitchFamily="18" charset="0"/>
              </a:rPr>
              <a:t>Tota</a:t>
            </a:r>
            <a:r>
              <a:rPr lang="en-US" altLang="ja-JP" sz="800" dirty="0">
                <a:ea typeface="メイリオ" panose="020B0604030504040204" pitchFamily="50" charset="-128"/>
                <a:cs typeface="Times New Roman" panose="02020603050405020304" pitchFamily="18" charset="0"/>
              </a:rPr>
              <a:t> Mizuno </a:t>
            </a:r>
            <a:r>
              <a:rPr lang="en-US" altLang="ja-JP" sz="800" dirty="0">
                <a:ea typeface="メイリオ" panose="020B0604030504040204" pitchFamily="50" charset="-128"/>
                <a:sym typeface="Wingdings" panose="05000000000000000000" pitchFamily="2" charset="2"/>
              </a:rPr>
              <a:t>Artificial Life and Robotics 2022)</a:t>
            </a:r>
            <a:endParaRPr kumimoji="1" lang="ja-JP" altLang="en-US" sz="800" dirty="0">
              <a:ea typeface="メイリオ" panose="020B0604030504040204" pitchFamily="50" charset="-128"/>
            </a:endParaRPr>
          </a:p>
        </p:txBody>
      </p:sp>
      <p:sp>
        <p:nvSpPr>
          <p:cNvPr id="215" name="テキスト ボックス 214">
            <a:extLst>
              <a:ext uri="{FF2B5EF4-FFF2-40B4-BE49-F238E27FC236}">
                <a16:creationId xmlns:a16="http://schemas.microsoft.com/office/drawing/2014/main" id="{F15230B5-22EB-374B-8669-33CAAA5449AD}"/>
              </a:ext>
            </a:extLst>
          </p:cNvPr>
          <p:cNvSpPr txBox="1"/>
          <p:nvPr/>
        </p:nvSpPr>
        <p:spPr>
          <a:xfrm>
            <a:off x="738329" y="883377"/>
            <a:ext cx="7836061" cy="461665"/>
          </a:xfrm>
          <a:prstGeom prst="rect">
            <a:avLst/>
          </a:prstGeom>
          <a:noFill/>
        </p:spPr>
        <p:txBody>
          <a:bodyPr wrap="square" rtlCol="0">
            <a:spAutoFit/>
          </a:bodyPr>
          <a:lstStyle/>
          <a:p>
            <a:pPr algn="ctr"/>
            <a:r>
              <a:rPr kumimoji="1" lang="en-US" altLang="ja-JP" sz="2400" dirty="0">
                <a:ea typeface="メイリオ" panose="020B0604030504040204" pitchFamily="50" charset="-128"/>
              </a:rPr>
              <a:t>Real face image</a:t>
            </a:r>
            <a:r>
              <a:rPr kumimoji="1" lang="ja-JP" altLang="en-US" sz="2400" dirty="0">
                <a:ea typeface="メイリオ" panose="020B0604030504040204" pitchFamily="50" charset="-128"/>
              </a:rPr>
              <a:t>　→</a:t>
            </a:r>
            <a:r>
              <a:rPr kumimoji="1" lang="ja-JP" altLang="en-US" sz="2400">
                <a:ea typeface="メイリオ" panose="020B0604030504040204" pitchFamily="50" charset="-128"/>
              </a:rPr>
              <a:t>　</a:t>
            </a:r>
            <a:r>
              <a:rPr kumimoji="1" lang="en-US" altLang="ja-JP" sz="2400" dirty="0">
                <a:ea typeface="メイリオ" panose="020B0604030504040204" pitchFamily="50" charset="-128"/>
              </a:rPr>
              <a:t>Autonomic nervous activity</a:t>
            </a:r>
            <a:endParaRPr kumimoji="1" lang="ja-JP" altLang="en-US" sz="2400" dirty="0">
              <a:ea typeface="メイリオ" panose="020B0604030504040204" pitchFamily="50" charset="-128"/>
            </a:endParaRPr>
          </a:p>
        </p:txBody>
      </p:sp>
      <p:sp>
        <p:nvSpPr>
          <p:cNvPr id="180" name="矢印: 上下 179">
            <a:extLst>
              <a:ext uri="{FF2B5EF4-FFF2-40B4-BE49-F238E27FC236}">
                <a16:creationId xmlns:a16="http://schemas.microsoft.com/office/drawing/2014/main" id="{FF67A20E-9BC5-4D71-BD30-99CEC2D60272}"/>
              </a:ext>
            </a:extLst>
          </p:cNvPr>
          <p:cNvSpPr/>
          <p:nvPr/>
        </p:nvSpPr>
        <p:spPr>
          <a:xfrm>
            <a:off x="5512691" y="3492795"/>
            <a:ext cx="484632" cy="1467144"/>
          </a:xfrm>
          <a:prstGeom prst="upDownArrow">
            <a:avLst/>
          </a:prstGeom>
          <a:solidFill>
            <a:srgbClr val="B888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テキスト ボックス 180">
            <a:extLst>
              <a:ext uri="{FF2B5EF4-FFF2-40B4-BE49-F238E27FC236}">
                <a16:creationId xmlns:a16="http://schemas.microsoft.com/office/drawing/2014/main" id="{A4061EC9-F532-4D4E-84DD-C0FFD60E8F92}"/>
              </a:ext>
            </a:extLst>
          </p:cNvPr>
          <p:cNvSpPr txBox="1"/>
          <p:nvPr/>
        </p:nvSpPr>
        <p:spPr>
          <a:xfrm>
            <a:off x="5185754" y="5061741"/>
            <a:ext cx="1286955" cy="400110"/>
          </a:xfrm>
          <a:prstGeom prst="rect">
            <a:avLst/>
          </a:prstGeom>
          <a:noFill/>
        </p:spPr>
        <p:txBody>
          <a:bodyPr wrap="none" rtlCol="0">
            <a:spAutoFit/>
          </a:bodyPr>
          <a:lstStyle/>
          <a:p>
            <a:r>
              <a:rPr kumimoji="1" lang="en-US" altLang="ja-JP" sz="2000" b="1" dirty="0">
                <a:solidFill>
                  <a:srgbClr val="CB99F2"/>
                </a:solidFill>
                <a:ea typeface="メイリオ" panose="020B0604030504040204" pitchFamily="50" charset="-128"/>
              </a:rPr>
              <a:t>R-B values</a:t>
            </a:r>
            <a:endParaRPr kumimoji="1" lang="ja-JP" altLang="en-US" sz="2000" b="1" dirty="0">
              <a:solidFill>
                <a:srgbClr val="CB99F2"/>
              </a:solidFill>
              <a:ea typeface="メイリオ" panose="020B0604030504040204" pitchFamily="50" charset="-128"/>
            </a:endParaRPr>
          </a:p>
        </p:txBody>
      </p:sp>
      <p:sp>
        <p:nvSpPr>
          <p:cNvPr id="111" name="テキスト ボックス 110">
            <a:extLst>
              <a:ext uri="{FF2B5EF4-FFF2-40B4-BE49-F238E27FC236}">
                <a16:creationId xmlns:a16="http://schemas.microsoft.com/office/drawing/2014/main" id="{6AC1C30F-BCA8-544B-9E24-1A95B20D66DF}"/>
              </a:ext>
            </a:extLst>
          </p:cNvPr>
          <p:cNvSpPr txBox="1"/>
          <p:nvPr/>
        </p:nvSpPr>
        <p:spPr>
          <a:xfrm>
            <a:off x="628003" y="2309309"/>
            <a:ext cx="5266186" cy="830997"/>
          </a:xfrm>
          <a:prstGeom prst="rect">
            <a:avLst/>
          </a:prstGeom>
          <a:noFill/>
        </p:spPr>
        <p:txBody>
          <a:bodyPr wrap="none" rtlCol="0">
            <a:spAutoFit/>
          </a:bodyPr>
          <a:lstStyle/>
          <a:p>
            <a:pPr algn="ctr"/>
            <a:r>
              <a:rPr kumimoji="1" lang="en-US" altLang="ja-JP" sz="2400" dirty="0">
                <a:ea typeface="メイリオ" panose="020B0604030504040204" pitchFamily="50" charset="-128"/>
              </a:rPr>
              <a:t>Evaluation of autonomic nervous activity</a:t>
            </a:r>
          </a:p>
          <a:p>
            <a:pPr algn="ctr"/>
            <a:r>
              <a:rPr kumimoji="1" lang="ja-JP" altLang="en-US" sz="2400">
                <a:ea typeface="メイリオ" panose="020B0604030504040204" pitchFamily="50" charset="-128"/>
              </a:rPr>
              <a:t>→</a:t>
            </a:r>
            <a:r>
              <a:rPr kumimoji="1" lang="en-US" altLang="ja-JP" sz="2400" dirty="0">
                <a:ea typeface="メイリオ" panose="020B0604030504040204" pitchFamily="50" charset="-128"/>
              </a:rPr>
              <a:t> </a:t>
            </a:r>
            <a:r>
              <a:rPr kumimoji="1" lang="en" altLang="ja-JP" sz="2400" b="1" dirty="0">
                <a:ea typeface="メイリオ" panose="020B0604030504040204" pitchFamily="50" charset="-128"/>
              </a:rPr>
              <a:t>Subcutaneous blood flow changes</a:t>
            </a:r>
            <a:endParaRPr kumimoji="1" lang="ja-JP" altLang="en-US" sz="2400" b="1" dirty="0">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A254E923-3C7E-4647-B58C-84C0FCDC33AB}"/>
              </a:ext>
            </a:extLst>
          </p:cNvPr>
          <p:cNvSpPr txBox="1"/>
          <p:nvPr/>
        </p:nvSpPr>
        <p:spPr>
          <a:xfrm>
            <a:off x="29742" y="6409221"/>
            <a:ext cx="8305871" cy="215444"/>
          </a:xfrm>
          <a:prstGeom prst="rect">
            <a:avLst/>
          </a:prstGeom>
          <a:noFill/>
        </p:spPr>
        <p:txBody>
          <a:bodyPr wrap="square" rtlCol="0">
            <a:spAutoFit/>
          </a:bodyPr>
          <a:lstStyle/>
          <a:p>
            <a:r>
              <a:rPr lang="en-US" altLang="ja-JP" sz="800" dirty="0">
                <a:ea typeface="メイリオ" panose="020B0604030504040204" pitchFamily="50" charset="-128"/>
              </a:rPr>
              <a:t>(Patent</a:t>
            </a:r>
            <a:r>
              <a:rPr lang="ja-JP" altLang="en-US" sz="800">
                <a:ea typeface="メイリオ" panose="020B0604030504040204" pitchFamily="50" charset="-128"/>
              </a:rPr>
              <a:t>：</a:t>
            </a:r>
            <a:r>
              <a:rPr lang="en" altLang="ja-JP" sz="800" dirty="0">
                <a:ea typeface="メイリオ" panose="020B0604030504040204" pitchFamily="50" charset="-128"/>
                <a:cs typeface="Times New Roman" panose="02020603050405020304" pitchFamily="18" charset="0"/>
              </a:rPr>
              <a:t>Autonomic Nerve Activity Detection System</a:t>
            </a:r>
            <a:r>
              <a:rPr lang="en-US" altLang="ja-JP" sz="800" dirty="0">
                <a:ea typeface="メイリオ" panose="020B0604030504040204" pitchFamily="50" charset="-128"/>
                <a:cs typeface="Times New Roman" panose="02020603050405020304" pitchFamily="18" charset="0"/>
              </a:rPr>
              <a:t>, </a:t>
            </a:r>
            <a:r>
              <a:rPr lang="en" altLang="ja-JP" sz="800" dirty="0">
                <a:ea typeface="メイリオ" panose="020B0604030504040204" pitchFamily="50" charset="-128"/>
                <a:cs typeface="Times New Roman" panose="02020603050405020304" pitchFamily="18" charset="0"/>
              </a:rPr>
              <a:t>Autonomic nerve activity detection method and program </a:t>
            </a:r>
            <a:r>
              <a:rPr lang="en-US" altLang="ja-JP" sz="800" dirty="0">
                <a:ea typeface="メイリオ" panose="020B0604030504040204" pitchFamily="50" charset="-128"/>
                <a:cs typeface="Times New Roman" panose="02020603050405020304" pitchFamily="18" charset="0"/>
              </a:rPr>
              <a:t>, </a:t>
            </a:r>
            <a:r>
              <a:rPr lang="en-US" altLang="ja-JP" sz="800" dirty="0" err="1">
                <a:ea typeface="メイリオ" panose="020B0604030504040204" pitchFamily="50" charset="-128"/>
                <a:cs typeface="Times New Roman" panose="02020603050405020304" pitchFamily="18" charset="0"/>
              </a:rPr>
              <a:t>Miku</a:t>
            </a:r>
            <a:r>
              <a:rPr lang="en-US" altLang="ja-JP" sz="800" dirty="0">
                <a:ea typeface="メイリオ" panose="020B0604030504040204" pitchFamily="50" charset="-128"/>
                <a:cs typeface="Times New Roman" panose="02020603050405020304" pitchFamily="18" charset="0"/>
              </a:rPr>
              <a:t> Shimizu, </a:t>
            </a:r>
            <a:r>
              <a:rPr lang="en-US" altLang="ja-JP" sz="800" dirty="0" err="1">
                <a:ea typeface="メイリオ" panose="020B0604030504040204" pitchFamily="50" charset="-128"/>
                <a:cs typeface="Times New Roman" panose="02020603050405020304" pitchFamily="18" charset="0"/>
              </a:rPr>
              <a:t>Tota</a:t>
            </a:r>
            <a:r>
              <a:rPr lang="en-US" altLang="ja-JP" sz="800" dirty="0">
                <a:ea typeface="メイリオ" panose="020B0604030504040204" pitchFamily="50" charset="-128"/>
                <a:cs typeface="Times New Roman" panose="02020603050405020304" pitchFamily="18" charset="0"/>
              </a:rPr>
              <a:t> Mizuno, </a:t>
            </a:r>
            <a:r>
              <a:rPr lang="en-US" altLang="ja-JP" sz="800" dirty="0" err="1">
                <a:ea typeface="メイリオ" panose="020B0604030504040204" pitchFamily="50" charset="-128"/>
                <a:cs typeface="Times New Roman" panose="02020603050405020304" pitchFamily="18" charset="0"/>
              </a:rPr>
              <a:t>Naoaki</a:t>
            </a:r>
            <a:r>
              <a:rPr lang="en-US" altLang="ja-JP" sz="800" dirty="0">
                <a:ea typeface="メイリオ" panose="020B0604030504040204" pitchFamily="50" charset="-128"/>
                <a:cs typeface="Times New Roman" panose="02020603050405020304" pitchFamily="18" charset="0"/>
              </a:rPr>
              <a:t> </a:t>
            </a:r>
            <a:r>
              <a:rPr lang="en-US" altLang="ja-JP" sz="800" dirty="0" err="1">
                <a:ea typeface="メイリオ" panose="020B0604030504040204" pitchFamily="50" charset="-128"/>
                <a:cs typeface="Times New Roman" panose="02020603050405020304" pitchFamily="18" charset="0"/>
              </a:rPr>
              <a:t>Itakura</a:t>
            </a:r>
            <a:r>
              <a:rPr lang="en-US" altLang="ja-JP" sz="800" dirty="0">
                <a:ea typeface="メイリオ" panose="020B0604030504040204" pitchFamily="50" charset="-128"/>
                <a:cs typeface="Times New Roman" panose="02020603050405020304" pitchFamily="18" charset="0"/>
              </a:rPr>
              <a:t> Special application:2021-188255</a:t>
            </a:r>
            <a:r>
              <a:rPr lang="en-US" altLang="ja-JP" sz="800" dirty="0">
                <a:ea typeface="メイリオ" panose="020B0604030504040204" pitchFamily="50" charset="-128"/>
                <a:sym typeface="Wingdings" panose="05000000000000000000" pitchFamily="2" charset="2"/>
              </a:rPr>
              <a:t>)</a:t>
            </a:r>
            <a:endParaRPr kumimoji="1" lang="ja-JP" altLang="en-US" sz="800" dirty="0">
              <a:ea typeface="メイリオ" panose="020B0604030504040204" pitchFamily="50" charset="-128"/>
            </a:endParaRPr>
          </a:p>
        </p:txBody>
      </p:sp>
    </p:spTree>
    <p:custDataLst>
      <p:tags r:id="rId1"/>
    </p:custDataLst>
    <p:extLst>
      <p:ext uri="{BB962C8B-B14F-4D97-AF65-F5344CB8AC3E}">
        <p14:creationId xmlns:p14="http://schemas.microsoft.com/office/powerpoint/2010/main" val="139963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500"/>
                                        <p:tgtEl>
                                          <p:spTgt spid="1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fade">
                                      <p:cBhvr>
                                        <p:cTn id="1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86" grpId="0" animBg="1"/>
      <p:bldP spid="1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四角形: 角を丸くする 11">
            <a:extLst>
              <a:ext uri="{FF2B5EF4-FFF2-40B4-BE49-F238E27FC236}">
                <a16:creationId xmlns:a16="http://schemas.microsoft.com/office/drawing/2014/main" id="{C03BB3C3-1D71-D84A-B807-08EE15AA1738}"/>
              </a:ext>
            </a:extLst>
          </p:cNvPr>
          <p:cNvSpPr/>
          <p:nvPr/>
        </p:nvSpPr>
        <p:spPr>
          <a:xfrm>
            <a:off x="876845" y="1974343"/>
            <a:ext cx="4412312" cy="1330825"/>
          </a:xfrm>
          <a:prstGeom prst="roundRect">
            <a:avLst/>
          </a:prstGeom>
          <a:solidFill>
            <a:srgbClr val="DFEED6"/>
          </a:solidFill>
          <a:ln>
            <a:solidFill>
              <a:srgbClr val="A8C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8F322086-BF8B-1A42-8691-2A59190B7D3A}"/>
              </a:ext>
            </a:extLst>
          </p:cNvPr>
          <p:cNvGrpSpPr/>
          <p:nvPr/>
        </p:nvGrpSpPr>
        <p:grpSpPr>
          <a:xfrm>
            <a:off x="4192111" y="1821761"/>
            <a:ext cx="4732299" cy="3667223"/>
            <a:chOff x="4172358" y="1809214"/>
            <a:chExt cx="4732299" cy="3667223"/>
          </a:xfrm>
        </p:grpSpPr>
        <p:sp>
          <p:nvSpPr>
            <p:cNvPr id="16" name="四角形: 角を丸くする 15">
              <a:extLst>
                <a:ext uri="{FF2B5EF4-FFF2-40B4-BE49-F238E27FC236}">
                  <a16:creationId xmlns:a16="http://schemas.microsoft.com/office/drawing/2014/main" id="{0D8CC029-1DA1-4A87-90CE-D0B24EAC9164}"/>
                </a:ext>
              </a:extLst>
            </p:cNvPr>
            <p:cNvSpPr/>
            <p:nvPr/>
          </p:nvSpPr>
          <p:spPr>
            <a:xfrm>
              <a:off x="4740888" y="3514997"/>
              <a:ext cx="3575488" cy="1606498"/>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上の 2 つの角を丸める 16">
              <a:extLst>
                <a:ext uri="{FF2B5EF4-FFF2-40B4-BE49-F238E27FC236}">
                  <a16:creationId xmlns:a16="http://schemas.microsoft.com/office/drawing/2014/main" id="{2B74513E-BB90-4F32-92CC-475D55D10995}"/>
                </a:ext>
              </a:extLst>
            </p:cNvPr>
            <p:cNvSpPr/>
            <p:nvPr/>
          </p:nvSpPr>
          <p:spPr>
            <a:xfrm rot="10800000">
              <a:off x="4740888" y="3438123"/>
              <a:ext cx="3575488" cy="264284"/>
            </a:xfrm>
            <a:prstGeom prst="round2SameRect">
              <a:avLst>
                <a:gd name="adj1" fmla="val 16667"/>
                <a:gd name="adj2" fmla="val 50000"/>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0" name="コネクタ: 曲線 19">
              <a:extLst>
                <a:ext uri="{FF2B5EF4-FFF2-40B4-BE49-F238E27FC236}">
                  <a16:creationId xmlns:a16="http://schemas.microsoft.com/office/drawing/2014/main" id="{498F21BA-E52A-4E28-BC96-AC8ACABD2870}"/>
                </a:ext>
              </a:extLst>
            </p:cNvPr>
            <p:cNvCxnSpPr>
              <a:cxnSpLocks/>
            </p:cNvCxnSpPr>
            <p:nvPr/>
          </p:nvCxnSpPr>
          <p:spPr>
            <a:xfrm>
              <a:off x="4882710" y="4469308"/>
              <a:ext cx="1276918" cy="165574"/>
            </a:xfrm>
            <a:prstGeom prst="curvedConnector3">
              <a:avLst>
                <a:gd name="adj1"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コネクタ: 曲線 72">
              <a:extLst>
                <a:ext uri="{FF2B5EF4-FFF2-40B4-BE49-F238E27FC236}">
                  <a16:creationId xmlns:a16="http://schemas.microsoft.com/office/drawing/2014/main" id="{E311CBD6-086F-4D93-8665-3775D400E191}"/>
                </a:ext>
              </a:extLst>
            </p:cNvPr>
            <p:cNvCxnSpPr>
              <a:cxnSpLocks/>
            </p:cNvCxnSpPr>
            <p:nvPr/>
          </p:nvCxnSpPr>
          <p:spPr>
            <a:xfrm flipV="1">
              <a:off x="6107776" y="4520027"/>
              <a:ext cx="829522" cy="117019"/>
            </a:xfrm>
            <a:prstGeom prst="curvedConnector3">
              <a:avLst>
                <a:gd name="adj1"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コネクタ: 曲線 81">
              <a:extLst>
                <a:ext uri="{FF2B5EF4-FFF2-40B4-BE49-F238E27FC236}">
                  <a16:creationId xmlns:a16="http://schemas.microsoft.com/office/drawing/2014/main" id="{2E08A8CE-72AD-40F3-B7F1-B62F81544F0A}"/>
                </a:ext>
              </a:extLst>
            </p:cNvPr>
            <p:cNvCxnSpPr>
              <a:cxnSpLocks/>
            </p:cNvCxnSpPr>
            <p:nvPr/>
          </p:nvCxnSpPr>
          <p:spPr>
            <a:xfrm>
              <a:off x="6885446" y="4517859"/>
              <a:ext cx="1276918" cy="165574"/>
            </a:xfrm>
            <a:prstGeom prst="curvedConnector3">
              <a:avLst>
                <a:gd name="adj1"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コネクタ: 曲線 82">
              <a:extLst>
                <a:ext uri="{FF2B5EF4-FFF2-40B4-BE49-F238E27FC236}">
                  <a16:creationId xmlns:a16="http://schemas.microsoft.com/office/drawing/2014/main" id="{F7757E5D-078A-4F11-9E56-8788BDF08EF3}"/>
                </a:ext>
              </a:extLst>
            </p:cNvPr>
            <p:cNvCxnSpPr>
              <a:cxnSpLocks/>
            </p:cNvCxnSpPr>
            <p:nvPr/>
          </p:nvCxnSpPr>
          <p:spPr>
            <a:xfrm>
              <a:off x="4882710" y="4678756"/>
              <a:ext cx="1276918" cy="165574"/>
            </a:xfrm>
            <a:prstGeom prst="curvedConnector3">
              <a:avLst>
                <a:gd name="adj1"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4" name="コネクタ: 曲線 83">
              <a:extLst>
                <a:ext uri="{FF2B5EF4-FFF2-40B4-BE49-F238E27FC236}">
                  <a16:creationId xmlns:a16="http://schemas.microsoft.com/office/drawing/2014/main" id="{50D09A47-1E28-4321-8EEC-587643E0D537}"/>
                </a:ext>
              </a:extLst>
            </p:cNvPr>
            <p:cNvCxnSpPr>
              <a:cxnSpLocks/>
            </p:cNvCxnSpPr>
            <p:nvPr/>
          </p:nvCxnSpPr>
          <p:spPr>
            <a:xfrm flipV="1">
              <a:off x="6107776" y="4729475"/>
              <a:ext cx="829522" cy="117019"/>
            </a:xfrm>
            <a:prstGeom prst="curvedConnector3">
              <a:avLst>
                <a:gd name="adj1"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5" name="コネクタ: 曲線 84">
              <a:extLst>
                <a:ext uri="{FF2B5EF4-FFF2-40B4-BE49-F238E27FC236}">
                  <a16:creationId xmlns:a16="http://schemas.microsoft.com/office/drawing/2014/main" id="{B79B55BD-92FE-47E5-8EFB-224403D0B9C7}"/>
                </a:ext>
              </a:extLst>
            </p:cNvPr>
            <p:cNvCxnSpPr>
              <a:cxnSpLocks/>
            </p:cNvCxnSpPr>
            <p:nvPr/>
          </p:nvCxnSpPr>
          <p:spPr>
            <a:xfrm>
              <a:off x="6885446" y="4727307"/>
              <a:ext cx="1276918" cy="165574"/>
            </a:xfrm>
            <a:prstGeom prst="curvedConnector3">
              <a:avLst>
                <a:gd name="adj1" fmla="val 50000"/>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円弧 41">
              <a:extLst>
                <a:ext uri="{FF2B5EF4-FFF2-40B4-BE49-F238E27FC236}">
                  <a16:creationId xmlns:a16="http://schemas.microsoft.com/office/drawing/2014/main" id="{CEC9F822-D43B-45B2-A692-E4256678C102}"/>
                </a:ext>
              </a:extLst>
            </p:cNvPr>
            <p:cNvSpPr/>
            <p:nvPr/>
          </p:nvSpPr>
          <p:spPr>
            <a:xfrm rot="2498751">
              <a:off x="4735077" y="3933324"/>
              <a:ext cx="829305" cy="1173404"/>
            </a:xfrm>
            <a:prstGeom prst="arc">
              <a:avLst>
                <a:gd name="adj1" fmla="val 15232085"/>
                <a:gd name="adj2" fmla="val 2095457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6" name="円弧 85">
              <a:extLst>
                <a:ext uri="{FF2B5EF4-FFF2-40B4-BE49-F238E27FC236}">
                  <a16:creationId xmlns:a16="http://schemas.microsoft.com/office/drawing/2014/main" id="{3EC1A1C8-1900-4AFF-9E0C-BCC4DD6E9D56}"/>
                </a:ext>
              </a:extLst>
            </p:cNvPr>
            <p:cNvSpPr/>
            <p:nvPr/>
          </p:nvSpPr>
          <p:spPr>
            <a:xfrm rot="19101249" flipH="1">
              <a:off x="4972968" y="4044405"/>
              <a:ext cx="601624" cy="448109"/>
            </a:xfrm>
            <a:prstGeom prst="arc">
              <a:avLst>
                <a:gd name="adj1" fmla="val 12204800"/>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7" name="円弧 86">
              <a:extLst>
                <a:ext uri="{FF2B5EF4-FFF2-40B4-BE49-F238E27FC236}">
                  <a16:creationId xmlns:a16="http://schemas.microsoft.com/office/drawing/2014/main" id="{BE1303C6-FB83-43FF-B4ED-0EA678F2F729}"/>
                </a:ext>
              </a:extLst>
            </p:cNvPr>
            <p:cNvSpPr/>
            <p:nvPr/>
          </p:nvSpPr>
          <p:spPr>
            <a:xfrm rot="2498751">
              <a:off x="5522402" y="4093691"/>
              <a:ext cx="829305" cy="1173404"/>
            </a:xfrm>
            <a:prstGeom prst="arc">
              <a:avLst>
                <a:gd name="adj1" fmla="val 15232085"/>
                <a:gd name="adj2" fmla="val 20573332"/>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8" name="円弧 87">
              <a:extLst>
                <a:ext uri="{FF2B5EF4-FFF2-40B4-BE49-F238E27FC236}">
                  <a16:creationId xmlns:a16="http://schemas.microsoft.com/office/drawing/2014/main" id="{6BD5E370-D997-4600-9084-2CDD7A4276A3}"/>
                </a:ext>
              </a:extLst>
            </p:cNvPr>
            <p:cNvSpPr/>
            <p:nvPr/>
          </p:nvSpPr>
          <p:spPr>
            <a:xfrm rot="19101249" flipH="1">
              <a:off x="5758953" y="4205537"/>
              <a:ext cx="601624" cy="448109"/>
            </a:xfrm>
            <a:prstGeom prst="arc">
              <a:avLst>
                <a:gd name="adj1" fmla="val 12204800"/>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9" name="円弧 88">
              <a:extLst>
                <a:ext uri="{FF2B5EF4-FFF2-40B4-BE49-F238E27FC236}">
                  <a16:creationId xmlns:a16="http://schemas.microsoft.com/office/drawing/2014/main" id="{4D4AC0FD-4BFF-489A-8D72-D9517E8CCF2C}"/>
                </a:ext>
              </a:extLst>
            </p:cNvPr>
            <p:cNvSpPr/>
            <p:nvPr/>
          </p:nvSpPr>
          <p:spPr>
            <a:xfrm rot="2498751">
              <a:off x="6349080" y="4001178"/>
              <a:ext cx="829305" cy="1173404"/>
            </a:xfrm>
            <a:prstGeom prst="arc">
              <a:avLst>
                <a:gd name="adj1" fmla="val 15232085"/>
                <a:gd name="adj2" fmla="val 2052650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0" name="円弧 89">
              <a:extLst>
                <a:ext uri="{FF2B5EF4-FFF2-40B4-BE49-F238E27FC236}">
                  <a16:creationId xmlns:a16="http://schemas.microsoft.com/office/drawing/2014/main" id="{26326107-2406-4F11-A1A1-B395C86E655D}"/>
                </a:ext>
              </a:extLst>
            </p:cNvPr>
            <p:cNvSpPr/>
            <p:nvPr/>
          </p:nvSpPr>
          <p:spPr>
            <a:xfrm rot="19101249" flipH="1">
              <a:off x="6607628" y="4118148"/>
              <a:ext cx="601624" cy="448109"/>
            </a:xfrm>
            <a:prstGeom prst="arc">
              <a:avLst>
                <a:gd name="adj1" fmla="val 12204800"/>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1" name="円弧 90">
              <a:extLst>
                <a:ext uri="{FF2B5EF4-FFF2-40B4-BE49-F238E27FC236}">
                  <a16:creationId xmlns:a16="http://schemas.microsoft.com/office/drawing/2014/main" id="{05E7465D-C60E-4A30-98B1-45A6139E9799}"/>
                </a:ext>
              </a:extLst>
            </p:cNvPr>
            <p:cNvSpPr/>
            <p:nvPr/>
          </p:nvSpPr>
          <p:spPr>
            <a:xfrm rot="2498751">
              <a:off x="7230136" y="4079057"/>
              <a:ext cx="829305" cy="1173404"/>
            </a:xfrm>
            <a:prstGeom prst="arc">
              <a:avLst>
                <a:gd name="adj1" fmla="val 15209839"/>
                <a:gd name="adj2" fmla="val 2107324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2" name="円弧 91">
              <a:extLst>
                <a:ext uri="{FF2B5EF4-FFF2-40B4-BE49-F238E27FC236}">
                  <a16:creationId xmlns:a16="http://schemas.microsoft.com/office/drawing/2014/main" id="{653092AD-1622-4E59-A41B-984C4AE2FE7B}"/>
                </a:ext>
              </a:extLst>
            </p:cNvPr>
            <p:cNvSpPr/>
            <p:nvPr/>
          </p:nvSpPr>
          <p:spPr>
            <a:xfrm rot="19101249" flipH="1">
              <a:off x="7469127" y="4192313"/>
              <a:ext cx="601624" cy="448109"/>
            </a:xfrm>
            <a:prstGeom prst="arc">
              <a:avLst>
                <a:gd name="adj1" fmla="val 12204800"/>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1D65DB15-58D4-4507-B5F7-91B2904B7872}"/>
                </a:ext>
              </a:extLst>
            </p:cNvPr>
            <p:cNvCxnSpPr>
              <a:cxnSpLocks/>
            </p:cNvCxnSpPr>
            <p:nvPr/>
          </p:nvCxnSpPr>
          <p:spPr>
            <a:xfrm>
              <a:off x="4996529" y="4368386"/>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AB635FDB-563E-452D-A4F5-F68169BD1055}"/>
                </a:ext>
              </a:extLst>
            </p:cNvPr>
            <p:cNvCxnSpPr>
              <a:cxnSpLocks/>
            </p:cNvCxnSpPr>
            <p:nvPr/>
          </p:nvCxnSpPr>
          <p:spPr>
            <a:xfrm>
              <a:off x="5070502" y="4172768"/>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64285C5F-C442-4BEF-95AA-D0D3E647183D}"/>
                </a:ext>
              </a:extLst>
            </p:cNvPr>
            <p:cNvCxnSpPr>
              <a:cxnSpLocks/>
            </p:cNvCxnSpPr>
            <p:nvPr/>
          </p:nvCxnSpPr>
          <p:spPr>
            <a:xfrm>
              <a:off x="5782514" y="4503033"/>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5267FCFE-4596-4D34-9028-691AA62E787C}"/>
                </a:ext>
              </a:extLst>
            </p:cNvPr>
            <p:cNvCxnSpPr>
              <a:cxnSpLocks/>
            </p:cNvCxnSpPr>
            <p:nvPr/>
          </p:nvCxnSpPr>
          <p:spPr>
            <a:xfrm>
              <a:off x="5858748" y="4342202"/>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36A885BE-A121-422B-917B-016FA294CA5C}"/>
                </a:ext>
              </a:extLst>
            </p:cNvPr>
            <p:cNvCxnSpPr>
              <a:cxnSpLocks/>
            </p:cNvCxnSpPr>
            <p:nvPr/>
          </p:nvCxnSpPr>
          <p:spPr>
            <a:xfrm>
              <a:off x="6660047" y="4414810"/>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20EE534F-61FA-49AC-A944-9FAF60F23019}"/>
                </a:ext>
              </a:extLst>
            </p:cNvPr>
            <p:cNvCxnSpPr>
              <a:cxnSpLocks/>
            </p:cNvCxnSpPr>
            <p:nvPr/>
          </p:nvCxnSpPr>
          <p:spPr>
            <a:xfrm>
              <a:off x="6687072" y="4268459"/>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26361047-FE6E-4844-8F5E-0BBED91E1F95}"/>
                </a:ext>
              </a:extLst>
            </p:cNvPr>
            <p:cNvCxnSpPr>
              <a:cxnSpLocks/>
            </p:cNvCxnSpPr>
            <p:nvPr/>
          </p:nvCxnSpPr>
          <p:spPr>
            <a:xfrm>
              <a:off x="7506161" y="4489542"/>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646D475E-F43B-43E1-B177-DD61ACB1AD3F}"/>
                </a:ext>
              </a:extLst>
            </p:cNvPr>
            <p:cNvCxnSpPr>
              <a:cxnSpLocks/>
            </p:cNvCxnSpPr>
            <p:nvPr/>
          </p:nvCxnSpPr>
          <p:spPr>
            <a:xfrm>
              <a:off x="7526949" y="4357219"/>
              <a:ext cx="2772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DBBF8DC8-AB93-4466-A354-28D1272671F3}"/>
                </a:ext>
              </a:extLst>
            </p:cNvPr>
            <p:cNvCxnSpPr>
              <a:cxnSpLocks/>
            </p:cNvCxnSpPr>
            <p:nvPr/>
          </p:nvCxnSpPr>
          <p:spPr>
            <a:xfrm>
              <a:off x="5347753" y="4172768"/>
              <a:ext cx="27725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811816A6-3E17-4C3E-BBA5-E1D1F0C65384}"/>
                </a:ext>
              </a:extLst>
            </p:cNvPr>
            <p:cNvCxnSpPr>
              <a:cxnSpLocks/>
            </p:cNvCxnSpPr>
            <p:nvPr/>
          </p:nvCxnSpPr>
          <p:spPr>
            <a:xfrm>
              <a:off x="5273780" y="4368386"/>
              <a:ext cx="35122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CD1EBFD1-C634-4327-83BF-B75D7CD295F9}"/>
                </a:ext>
              </a:extLst>
            </p:cNvPr>
            <p:cNvCxnSpPr>
              <a:cxnSpLocks/>
            </p:cNvCxnSpPr>
            <p:nvPr/>
          </p:nvCxnSpPr>
          <p:spPr>
            <a:xfrm>
              <a:off x="6059765" y="4503033"/>
              <a:ext cx="37367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D9244345-57B2-4A4C-837B-7558756C0BCE}"/>
                </a:ext>
              </a:extLst>
            </p:cNvPr>
            <p:cNvCxnSpPr>
              <a:cxnSpLocks/>
            </p:cNvCxnSpPr>
            <p:nvPr/>
          </p:nvCxnSpPr>
          <p:spPr>
            <a:xfrm>
              <a:off x="7745345" y="4489542"/>
              <a:ext cx="39827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103C4F96-3585-4B64-9208-D6B37F712836}"/>
                </a:ext>
              </a:extLst>
            </p:cNvPr>
            <p:cNvCxnSpPr>
              <a:cxnSpLocks/>
            </p:cNvCxnSpPr>
            <p:nvPr/>
          </p:nvCxnSpPr>
          <p:spPr>
            <a:xfrm>
              <a:off x="6126704" y="4342202"/>
              <a:ext cx="27725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DE47901C-ECD4-4F7E-B3C7-8036555FF1BC}"/>
                </a:ext>
              </a:extLst>
            </p:cNvPr>
            <p:cNvCxnSpPr>
              <a:cxnSpLocks/>
            </p:cNvCxnSpPr>
            <p:nvPr/>
          </p:nvCxnSpPr>
          <p:spPr>
            <a:xfrm>
              <a:off x="7799665" y="4357219"/>
              <a:ext cx="31935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204AE6A8-BC7D-4EFF-8B2A-9D82DC03E27A}"/>
                </a:ext>
              </a:extLst>
            </p:cNvPr>
            <p:cNvCxnSpPr>
              <a:cxnSpLocks/>
            </p:cNvCxnSpPr>
            <p:nvPr/>
          </p:nvCxnSpPr>
          <p:spPr>
            <a:xfrm>
              <a:off x="6935428" y="4417292"/>
              <a:ext cx="341444" cy="597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6A091CD8-C58B-407E-8E0A-4823328331C8}"/>
                </a:ext>
              </a:extLst>
            </p:cNvPr>
            <p:cNvCxnSpPr>
              <a:cxnSpLocks/>
            </p:cNvCxnSpPr>
            <p:nvPr/>
          </p:nvCxnSpPr>
          <p:spPr>
            <a:xfrm>
              <a:off x="6945054" y="4268459"/>
              <a:ext cx="27725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0E846E36-10D4-487E-9DAB-691B2DAD400C}"/>
                </a:ext>
              </a:extLst>
            </p:cNvPr>
            <p:cNvSpPr txBox="1"/>
            <p:nvPr/>
          </p:nvSpPr>
          <p:spPr>
            <a:xfrm>
              <a:off x="4205314" y="4333039"/>
              <a:ext cx="710900" cy="338554"/>
            </a:xfrm>
            <a:prstGeom prst="rect">
              <a:avLst/>
            </a:prstGeom>
            <a:noFill/>
          </p:spPr>
          <p:txBody>
            <a:bodyPr wrap="none" rtlCol="0">
              <a:spAutoFit/>
            </a:bodyPr>
            <a:lstStyle/>
            <a:p>
              <a:r>
                <a:rPr kumimoji="1" lang="en-US" altLang="ja-JP" sz="1600" dirty="0">
                  <a:ea typeface="メイリオ" panose="020B0604030504040204" pitchFamily="50" charset="-128"/>
                </a:rPr>
                <a:t>Artery</a:t>
              </a:r>
              <a:endParaRPr kumimoji="1" lang="ja-JP" altLang="en-US" sz="1600" dirty="0">
                <a:ea typeface="メイリオ" panose="020B0604030504040204" pitchFamily="50" charset="-128"/>
              </a:endParaRPr>
            </a:p>
          </p:txBody>
        </p:sp>
        <p:sp>
          <p:nvSpPr>
            <p:cNvPr id="115" name="テキスト ボックス 114">
              <a:extLst>
                <a:ext uri="{FF2B5EF4-FFF2-40B4-BE49-F238E27FC236}">
                  <a16:creationId xmlns:a16="http://schemas.microsoft.com/office/drawing/2014/main" id="{0DC71392-5386-4109-8C8C-311156171E4B}"/>
                </a:ext>
              </a:extLst>
            </p:cNvPr>
            <p:cNvSpPr txBox="1"/>
            <p:nvPr/>
          </p:nvSpPr>
          <p:spPr>
            <a:xfrm>
              <a:off x="4398820" y="4683475"/>
              <a:ext cx="547971" cy="338554"/>
            </a:xfrm>
            <a:prstGeom prst="rect">
              <a:avLst/>
            </a:prstGeom>
            <a:noFill/>
          </p:spPr>
          <p:txBody>
            <a:bodyPr wrap="none" rtlCol="0">
              <a:spAutoFit/>
            </a:bodyPr>
            <a:lstStyle/>
            <a:p>
              <a:r>
                <a:rPr kumimoji="1" lang="en-US" altLang="ja-JP" sz="1600" dirty="0">
                  <a:ea typeface="メイリオ" panose="020B0604030504040204" pitchFamily="50" charset="-128"/>
                </a:rPr>
                <a:t>Vein</a:t>
              </a:r>
              <a:endParaRPr kumimoji="1" lang="ja-JP" altLang="en-US" sz="1600" dirty="0">
                <a:ea typeface="メイリオ" panose="020B0604030504040204" pitchFamily="50" charset="-128"/>
              </a:endParaRPr>
            </a:p>
          </p:txBody>
        </p:sp>
        <p:sp>
          <p:nvSpPr>
            <p:cNvPr id="116" name="テキスト ボックス 115">
              <a:extLst>
                <a:ext uri="{FF2B5EF4-FFF2-40B4-BE49-F238E27FC236}">
                  <a16:creationId xmlns:a16="http://schemas.microsoft.com/office/drawing/2014/main" id="{C8C8F554-CF15-4102-8A71-07227487FE2A}"/>
                </a:ext>
              </a:extLst>
            </p:cNvPr>
            <p:cNvSpPr txBox="1"/>
            <p:nvPr/>
          </p:nvSpPr>
          <p:spPr>
            <a:xfrm>
              <a:off x="4172358" y="3955308"/>
              <a:ext cx="902235" cy="338554"/>
            </a:xfrm>
            <a:prstGeom prst="rect">
              <a:avLst/>
            </a:prstGeom>
            <a:noFill/>
          </p:spPr>
          <p:txBody>
            <a:bodyPr wrap="none" rtlCol="0">
              <a:spAutoFit/>
            </a:bodyPr>
            <a:lstStyle/>
            <a:p>
              <a:r>
                <a:rPr kumimoji="1" lang="en-US" altLang="ja-JP" sz="1600" dirty="0">
                  <a:ea typeface="メイリオ" panose="020B0604030504040204" pitchFamily="50" charset="-128"/>
                </a:rPr>
                <a:t>Capillary</a:t>
              </a:r>
              <a:endParaRPr kumimoji="1" lang="ja-JP" altLang="en-US" sz="1600" dirty="0">
                <a:ea typeface="メイリオ" panose="020B0604030504040204" pitchFamily="50" charset="-128"/>
              </a:endParaRPr>
            </a:p>
          </p:txBody>
        </p:sp>
        <p:sp>
          <p:nvSpPr>
            <p:cNvPr id="117" name="テキスト ボックス 116">
              <a:extLst>
                <a:ext uri="{FF2B5EF4-FFF2-40B4-BE49-F238E27FC236}">
                  <a16:creationId xmlns:a16="http://schemas.microsoft.com/office/drawing/2014/main" id="{064F5337-1C0A-47F3-ABC6-64DEF3F668D4}"/>
                </a:ext>
              </a:extLst>
            </p:cNvPr>
            <p:cNvSpPr txBox="1"/>
            <p:nvPr/>
          </p:nvSpPr>
          <p:spPr>
            <a:xfrm>
              <a:off x="7892842" y="3299303"/>
              <a:ext cx="1011815" cy="338554"/>
            </a:xfrm>
            <a:prstGeom prst="rect">
              <a:avLst/>
            </a:prstGeom>
            <a:noFill/>
          </p:spPr>
          <p:txBody>
            <a:bodyPr wrap="none" rtlCol="0">
              <a:spAutoFit/>
            </a:bodyPr>
            <a:lstStyle/>
            <a:p>
              <a:r>
                <a:rPr kumimoji="1" lang="en-US" altLang="ja-JP" sz="1600" dirty="0">
                  <a:ea typeface="メイリオ" panose="020B0604030504040204" pitchFamily="50" charset="-128"/>
                </a:rPr>
                <a:t>Epidermis</a:t>
              </a:r>
              <a:endParaRPr kumimoji="1" lang="ja-JP" altLang="en-US" sz="1600" dirty="0">
                <a:ea typeface="メイリオ" panose="020B0604030504040204" pitchFamily="50" charset="-128"/>
              </a:endParaRPr>
            </a:p>
          </p:txBody>
        </p:sp>
        <p:sp>
          <p:nvSpPr>
            <p:cNvPr id="118" name="テキスト ボックス 117">
              <a:extLst>
                <a:ext uri="{FF2B5EF4-FFF2-40B4-BE49-F238E27FC236}">
                  <a16:creationId xmlns:a16="http://schemas.microsoft.com/office/drawing/2014/main" id="{5B743D35-4719-4889-83D4-9B59FA2FFD24}"/>
                </a:ext>
              </a:extLst>
            </p:cNvPr>
            <p:cNvSpPr txBox="1"/>
            <p:nvPr/>
          </p:nvSpPr>
          <p:spPr>
            <a:xfrm>
              <a:off x="7927129" y="3876406"/>
              <a:ext cx="776175" cy="338554"/>
            </a:xfrm>
            <a:prstGeom prst="rect">
              <a:avLst/>
            </a:prstGeom>
            <a:noFill/>
          </p:spPr>
          <p:txBody>
            <a:bodyPr wrap="none" rtlCol="0">
              <a:spAutoFit/>
            </a:bodyPr>
            <a:lstStyle/>
            <a:p>
              <a:r>
                <a:rPr kumimoji="1" lang="en-US" altLang="ja-JP" sz="1600" dirty="0">
                  <a:ea typeface="メイリオ" panose="020B0604030504040204" pitchFamily="50" charset="-128"/>
                </a:rPr>
                <a:t>Dermis</a:t>
              </a:r>
              <a:endParaRPr kumimoji="1" lang="ja-JP" altLang="en-US" sz="1600" dirty="0">
                <a:ea typeface="メイリオ" panose="020B0604030504040204" pitchFamily="50" charset="-128"/>
              </a:endParaRPr>
            </a:p>
          </p:txBody>
        </p:sp>
        <p:sp>
          <p:nvSpPr>
            <p:cNvPr id="119" name="テキスト ボックス 118">
              <a:extLst>
                <a:ext uri="{FF2B5EF4-FFF2-40B4-BE49-F238E27FC236}">
                  <a16:creationId xmlns:a16="http://schemas.microsoft.com/office/drawing/2014/main" id="{9709C71C-C90E-49FA-BCFC-4EC611590E04}"/>
                </a:ext>
              </a:extLst>
            </p:cNvPr>
            <p:cNvSpPr txBox="1"/>
            <p:nvPr/>
          </p:nvSpPr>
          <p:spPr>
            <a:xfrm>
              <a:off x="7496574" y="4891662"/>
              <a:ext cx="1358770" cy="584775"/>
            </a:xfrm>
            <a:prstGeom prst="rect">
              <a:avLst/>
            </a:prstGeom>
            <a:noFill/>
          </p:spPr>
          <p:txBody>
            <a:bodyPr wrap="none" rtlCol="0">
              <a:spAutoFit/>
            </a:bodyPr>
            <a:lstStyle/>
            <a:p>
              <a:pPr algn="ctr"/>
              <a:r>
                <a:rPr kumimoji="1" lang="en-US" altLang="ja-JP" sz="1600" dirty="0">
                  <a:ea typeface="メイリオ" panose="020B0604030504040204" pitchFamily="50" charset="-128"/>
                </a:rPr>
                <a:t>Subcutaneous</a:t>
              </a:r>
            </a:p>
            <a:p>
              <a:pPr algn="ctr"/>
              <a:r>
                <a:rPr kumimoji="1" lang="en-US" altLang="ja-JP" sz="1600" dirty="0">
                  <a:ea typeface="メイリオ" panose="020B0604030504040204" pitchFamily="50" charset="-128"/>
                </a:rPr>
                <a:t>tissue</a:t>
              </a:r>
              <a:endParaRPr kumimoji="1" lang="ja-JP" altLang="en-US" sz="1600" dirty="0">
                <a:ea typeface="メイリオ" panose="020B0604030504040204" pitchFamily="50" charset="-128"/>
              </a:endParaRPr>
            </a:p>
          </p:txBody>
        </p:sp>
        <p:sp>
          <p:nvSpPr>
            <p:cNvPr id="124" name="矢印: 下 123">
              <a:extLst>
                <a:ext uri="{FF2B5EF4-FFF2-40B4-BE49-F238E27FC236}">
                  <a16:creationId xmlns:a16="http://schemas.microsoft.com/office/drawing/2014/main" id="{1598080C-D8B8-4A3E-944A-F242B22DDAEB}"/>
                </a:ext>
              </a:extLst>
            </p:cNvPr>
            <p:cNvSpPr/>
            <p:nvPr/>
          </p:nvSpPr>
          <p:spPr>
            <a:xfrm>
              <a:off x="6294546" y="2902524"/>
              <a:ext cx="440616" cy="572485"/>
            </a:xfrm>
            <a:prstGeom prst="down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矢印: 下 125">
              <a:extLst>
                <a:ext uri="{FF2B5EF4-FFF2-40B4-BE49-F238E27FC236}">
                  <a16:creationId xmlns:a16="http://schemas.microsoft.com/office/drawing/2014/main" id="{EB6CA792-1C3A-4C24-9FB7-486F4EFD181C}"/>
                </a:ext>
              </a:extLst>
            </p:cNvPr>
            <p:cNvSpPr/>
            <p:nvPr/>
          </p:nvSpPr>
          <p:spPr>
            <a:xfrm>
              <a:off x="6962208" y="2882792"/>
              <a:ext cx="440616" cy="1273165"/>
            </a:xfrm>
            <a:prstGeom prst="down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矢印: 下 129">
              <a:extLst>
                <a:ext uri="{FF2B5EF4-FFF2-40B4-BE49-F238E27FC236}">
                  <a16:creationId xmlns:a16="http://schemas.microsoft.com/office/drawing/2014/main" id="{7C3417AF-FC27-4C7B-A86B-9F13DB34A817}"/>
                </a:ext>
              </a:extLst>
            </p:cNvPr>
            <p:cNvSpPr/>
            <p:nvPr/>
          </p:nvSpPr>
          <p:spPr>
            <a:xfrm>
              <a:off x="7608652" y="2887209"/>
              <a:ext cx="440616" cy="2045307"/>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a:extLst>
                <a:ext uri="{FF2B5EF4-FFF2-40B4-BE49-F238E27FC236}">
                  <a16:creationId xmlns:a16="http://schemas.microsoft.com/office/drawing/2014/main" id="{EA36F1F6-ECDF-43F5-9C9E-2AD89BD1F9AD}"/>
                </a:ext>
              </a:extLst>
            </p:cNvPr>
            <p:cNvSpPr txBox="1"/>
            <p:nvPr/>
          </p:nvSpPr>
          <p:spPr>
            <a:xfrm>
              <a:off x="7444169" y="2603043"/>
              <a:ext cx="803233" cy="338554"/>
            </a:xfrm>
            <a:prstGeom prst="rect">
              <a:avLst/>
            </a:prstGeom>
            <a:noFill/>
          </p:spPr>
          <p:txBody>
            <a:bodyPr wrap="none" rtlCol="0">
              <a:spAutoFit/>
            </a:bodyPr>
            <a:lstStyle/>
            <a:p>
              <a:r>
                <a:rPr kumimoji="1" lang="en-US" altLang="ja-JP" sz="1600" dirty="0">
                  <a:solidFill>
                    <a:srgbClr val="EF6B64"/>
                  </a:solidFill>
                  <a:ea typeface="メイリオ" panose="020B0604030504040204" pitchFamily="50" charset="-128"/>
                </a:rPr>
                <a:t>R Value</a:t>
              </a:r>
              <a:endParaRPr kumimoji="1" lang="ja-JP" altLang="en-US" sz="1600" dirty="0">
                <a:solidFill>
                  <a:srgbClr val="EF6B64"/>
                </a:solidFill>
                <a:ea typeface="メイリオ" panose="020B0604030504040204" pitchFamily="50" charset="-128"/>
              </a:endParaRPr>
            </a:p>
          </p:txBody>
        </p:sp>
        <p:sp>
          <p:nvSpPr>
            <p:cNvPr id="133" name="テキスト ボックス 132">
              <a:extLst>
                <a:ext uri="{FF2B5EF4-FFF2-40B4-BE49-F238E27FC236}">
                  <a16:creationId xmlns:a16="http://schemas.microsoft.com/office/drawing/2014/main" id="{83BF2F2A-880E-4B82-9E2F-93EC20B34B62}"/>
                </a:ext>
              </a:extLst>
            </p:cNvPr>
            <p:cNvSpPr txBox="1"/>
            <p:nvPr/>
          </p:nvSpPr>
          <p:spPr>
            <a:xfrm>
              <a:off x="6755338" y="2602264"/>
              <a:ext cx="820866" cy="338554"/>
            </a:xfrm>
            <a:prstGeom prst="rect">
              <a:avLst/>
            </a:prstGeom>
            <a:noFill/>
          </p:spPr>
          <p:txBody>
            <a:bodyPr wrap="none" rtlCol="0">
              <a:spAutoFit/>
            </a:bodyPr>
            <a:lstStyle/>
            <a:p>
              <a:r>
                <a:rPr kumimoji="1" lang="en-US" altLang="ja-JP" sz="1600" dirty="0">
                  <a:solidFill>
                    <a:srgbClr val="A8C692"/>
                  </a:solidFill>
                  <a:ea typeface="メイリオ" panose="020B0604030504040204" pitchFamily="50" charset="-128"/>
                </a:rPr>
                <a:t>G Value</a:t>
              </a:r>
              <a:endParaRPr kumimoji="1" lang="ja-JP" altLang="en-US" sz="1600" dirty="0">
                <a:solidFill>
                  <a:srgbClr val="A8C692"/>
                </a:solidFill>
                <a:ea typeface="メイリオ" panose="020B0604030504040204" pitchFamily="50" charset="-128"/>
              </a:endParaRPr>
            </a:p>
          </p:txBody>
        </p:sp>
        <p:sp>
          <p:nvSpPr>
            <p:cNvPr id="134" name="テキスト ボックス 133">
              <a:extLst>
                <a:ext uri="{FF2B5EF4-FFF2-40B4-BE49-F238E27FC236}">
                  <a16:creationId xmlns:a16="http://schemas.microsoft.com/office/drawing/2014/main" id="{1569563C-3681-47F7-BE6C-B334FB15C441}"/>
                </a:ext>
              </a:extLst>
            </p:cNvPr>
            <p:cNvSpPr txBox="1"/>
            <p:nvPr/>
          </p:nvSpPr>
          <p:spPr>
            <a:xfrm>
              <a:off x="6091732" y="2599391"/>
              <a:ext cx="803233" cy="338554"/>
            </a:xfrm>
            <a:prstGeom prst="rect">
              <a:avLst/>
            </a:prstGeom>
            <a:noFill/>
          </p:spPr>
          <p:txBody>
            <a:bodyPr wrap="none" rtlCol="0">
              <a:spAutoFit/>
            </a:bodyPr>
            <a:lstStyle/>
            <a:p>
              <a:r>
                <a:rPr kumimoji="1" lang="en-US" altLang="ja-JP" sz="1600" dirty="0">
                  <a:solidFill>
                    <a:srgbClr val="5D82CB"/>
                  </a:solidFill>
                  <a:ea typeface="メイリオ" panose="020B0604030504040204" pitchFamily="50" charset="-128"/>
                </a:rPr>
                <a:t>B Value</a:t>
              </a:r>
              <a:endParaRPr kumimoji="1" lang="ja-JP" altLang="en-US" sz="1600" dirty="0">
                <a:solidFill>
                  <a:srgbClr val="5D82CB"/>
                </a:solidFill>
                <a:ea typeface="メイリオ" panose="020B0604030504040204" pitchFamily="50" charset="-128"/>
              </a:endParaRPr>
            </a:p>
          </p:txBody>
        </p:sp>
        <p:sp>
          <p:nvSpPr>
            <p:cNvPr id="3" name="下矢印 2">
              <a:extLst>
                <a:ext uri="{FF2B5EF4-FFF2-40B4-BE49-F238E27FC236}">
                  <a16:creationId xmlns:a16="http://schemas.microsoft.com/office/drawing/2014/main" id="{4C93DA59-2775-4E46-B31F-5F28E4E186AE}"/>
                </a:ext>
              </a:extLst>
            </p:cNvPr>
            <p:cNvSpPr/>
            <p:nvPr/>
          </p:nvSpPr>
          <p:spPr>
            <a:xfrm>
              <a:off x="6246603" y="2193877"/>
              <a:ext cx="1770835" cy="383028"/>
            </a:xfrm>
            <a:prstGeom prst="downArrow">
              <a:avLst>
                <a:gd name="adj1" fmla="val 50000"/>
                <a:gd name="adj2" fmla="val 45905"/>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A2B2906A-C623-E14B-8F06-A408BD79D3B2}"/>
                </a:ext>
              </a:extLst>
            </p:cNvPr>
            <p:cNvSpPr txBox="1"/>
            <p:nvPr/>
          </p:nvSpPr>
          <p:spPr>
            <a:xfrm>
              <a:off x="6545634" y="1809214"/>
              <a:ext cx="1100686" cy="338554"/>
            </a:xfrm>
            <a:prstGeom prst="rect">
              <a:avLst/>
            </a:prstGeom>
            <a:noFill/>
          </p:spPr>
          <p:txBody>
            <a:bodyPr wrap="none" rtlCol="0">
              <a:spAutoFit/>
            </a:bodyPr>
            <a:lstStyle/>
            <a:p>
              <a:r>
                <a:rPr kumimoji="1" lang="en-US" altLang="ja-JP" sz="1600" dirty="0">
                  <a:ea typeface="メイリオ" panose="020B0604030504040204" pitchFamily="50" charset="-128"/>
                </a:rPr>
                <a:t>White light</a:t>
              </a:r>
            </a:p>
          </p:txBody>
        </p:sp>
      </p:grpSp>
      <p:sp>
        <p:nvSpPr>
          <p:cNvPr id="4" name="スライド番号プレースホルダー 3"/>
          <p:cNvSpPr>
            <a:spLocks noGrp="1"/>
          </p:cNvSpPr>
          <p:nvPr>
            <p:ph type="sldNum" sz="quarter" idx="12"/>
          </p:nvPr>
        </p:nvSpPr>
        <p:spPr>
          <a:xfrm>
            <a:off x="6457950" y="6356351"/>
            <a:ext cx="2057400" cy="365125"/>
          </a:xfrm>
        </p:spPr>
        <p:txBody>
          <a:bodyPr/>
          <a:lstStyle/>
          <a:p>
            <a:fld id="{81BC0E0E-8180-4C5B-8305-49E4F44F5916}" type="slidenum">
              <a:rPr kumimoji="1" lang="ja-JP" altLang="en-US" smtClean="0"/>
              <a:t>6</a:t>
            </a:fld>
            <a:endParaRPr kumimoji="1" lang="ja-JP" altLang="en-US"/>
          </a:p>
        </p:txBody>
      </p:sp>
      <p:sp>
        <p:nvSpPr>
          <p:cNvPr id="128" name="テキスト ボックス 127">
            <a:extLst>
              <a:ext uri="{FF2B5EF4-FFF2-40B4-BE49-F238E27FC236}">
                <a16:creationId xmlns:a16="http://schemas.microsoft.com/office/drawing/2014/main" id="{98DD86E8-AF21-4B2B-BC45-2CC6610CCFCA}"/>
              </a:ext>
            </a:extLst>
          </p:cNvPr>
          <p:cNvSpPr txBox="1"/>
          <p:nvPr/>
        </p:nvSpPr>
        <p:spPr>
          <a:xfrm>
            <a:off x="360000" y="180000"/>
            <a:ext cx="2940357" cy="707886"/>
          </a:xfrm>
          <a:prstGeom prst="rect">
            <a:avLst/>
          </a:prstGeom>
          <a:noFill/>
        </p:spPr>
        <p:txBody>
          <a:bodyPr wrap="none" rtlCol="0">
            <a:spAutoFit/>
          </a:bodyPr>
          <a:lstStyle/>
          <a:p>
            <a:r>
              <a:rPr kumimoji="1" lang="ja-JP" altLang="en-US" sz="4000" b="1" u="sng">
                <a:solidFill>
                  <a:srgbClr val="70AB73"/>
                </a:solidFill>
                <a:ea typeface="メイリオ" panose="020B0604030504040204" pitchFamily="50" charset="-128"/>
              </a:rPr>
              <a:t> </a:t>
            </a:r>
            <a:r>
              <a:rPr kumimoji="1" lang="en-US" altLang="ja-JP" sz="4000" b="1" u="sng" dirty="0">
                <a:solidFill>
                  <a:srgbClr val="70AB73"/>
                </a:solidFill>
                <a:ea typeface="メイリオ" panose="020B0604030504040204" pitchFamily="50" charset="-128"/>
              </a:rPr>
              <a:t>Background</a:t>
            </a:r>
            <a:r>
              <a:rPr kumimoji="1" lang="ja-JP" altLang="en-US" sz="4000" b="1" u="sng">
                <a:solidFill>
                  <a:srgbClr val="70AB73"/>
                </a:solidFill>
                <a:ea typeface="メイリオ" panose="020B0604030504040204" pitchFamily="50" charset="-128"/>
              </a:rPr>
              <a:t> </a:t>
            </a:r>
            <a:endParaRPr kumimoji="1" lang="ja-JP" altLang="en-US" sz="4000" b="1" u="sng" dirty="0">
              <a:solidFill>
                <a:srgbClr val="70AB73"/>
              </a:solidFill>
              <a:ea typeface="メイリオ" panose="020B0604030504040204" pitchFamily="50" charset="-128"/>
            </a:endParaRPr>
          </a:p>
        </p:txBody>
      </p:sp>
      <p:sp>
        <p:nvSpPr>
          <p:cNvPr id="61" name="テキスト ボックス 60">
            <a:extLst>
              <a:ext uri="{FF2B5EF4-FFF2-40B4-BE49-F238E27FC236}">
                <a16:creationId xmlns:a16="http://schemas.microsoft.com/office/drawing/2014/main" id="{40AF1385-7C1D-4CB7-9D0A-073851A8FBD3}"/>
              </a:ext>
            </a:extLst>
          </p:cNvPr>
          <p:cNvSpPr txBox="1"/>
          <p:nvPr/>
        </p:nvSpPr>
        <p:spPr>
          <a:xfrm>
            <a:off x="29895" y="6251940"/>
            <a:ext cx="2656156" cy="215444"/>
          </a:xfrm>
          <a:prstGeom prst="rect">
            <a:avLst/>
          </a:prstGeom>
          <a:noFill/>
        </p:spPr>
        <p:txBody>
          <a:bodyPr wrap="square">
            <a:spAutoFit/>
          </a:bodyPr>
          <a:lstStyle/>
          <a:p>
            <a:r>
              <a:rPr lang="en-US" altLang="ja-JP" sz="800" dirty="0"/>
              <a:t>(</a:t>
            </a:r>
            <a:r>
              <a:rPr lang="en-US" altLang="ja-JP" sz="800" dirty="0">
                <a:ea typeface="メイリオ" panose="020B0604030504040204" pitchFamily="50" charset="-128"/>
              </a:rPr>
              <a:t>Reference</a:t>
            </a:r>
            <a:r>
              <a:rPr lang="ja-JP" altLang="en-US" sz="800">
                <a:ea typeface="ＭＳ 明朝" panose="02020609040205080304" pitchFamily="17" charset="-128"/>
              </a:rPr>
              <a:t>：</a:t>
            </a:r>
            <a:r>
              <a:rPr lang="en-US" altLang="ja-JP" sz="800" dirty="0"/>
              <a:t>Interface</a:t>
            </a:r>
            <a:r>
              <a:rPr lang="ja-JP" altLang="en-US" sz="800"/>
              <a:t> </a:t>
            </a:r>
            <a:r>
              <a:rPr lang="en-US" altLang="ja-JP" sz="800" dirty="0">
                <a:ea typeface="メイリオ" panose="020B0604030504040204" pitchFamily="50" charset="-128"/>
              </a:rPr>
              <a:t>, </a:t>
            </a:r>
            <a:r>
              <a:rPr lang="en-US" altLang="ja-JP" sz="800" dirty="0"/>
              <a:t>19</a:t>
            </a:r>
            <a:r>
              <a:rPr lang="en-US" altLang="ja-JP" sz="800" dirty="0">
                <a:ea typeface="メイリオ" panose="020B0604030504040204" pitchFamily="50" charset="-128"/>
              </a:rPr>
              <a:t>, </a:t>
            </a:r>
            <a:r>
              <a:rPr lang="en-US" altLang="ja-JP" sz="800" dirty="0"/>
              <a:t>CQ</a:t>
            </a:r>
            <a:r>
              <a:rPr lang="en-US" altLang="ja-JP" sz="800" dirty="0">
                <a:ea typeface="メイリオ" panose="020B0604030504040204" pitchFamily="50" charset="-128"/>
              </a:rPr>
              <a:t> Publisher, </a:t>
            </a:r>
            <a:r>
              <a:rPr lang="en-US" altLang="ja-JP" sz="800" dirty="0"/>
              <a:t>2018/5</a:t>
            </a:r>
            <a:r>
              <a:rPr lang="ja-JP" altLang="ja-JP" sz="800" dirty="0">
                <a:ea typeface="メイリオ" panose="020B0604030504040204" pitchFamily="50" charset="-128"/>
              </a:rPr>
              <a:t>．</a:t>
            </a:r>
            <a:r>
              <a:rPr lang="en-US" altLang="ja-JP" sz="800" dirty="0"/>
              <a:t>)</a:t>
            </a:r>
            <a:endParaRPr lang="ja-JP" altLang="en-US" sz="800" dirty="0"/>
          </a:p>
        </p:txBody>
      </p:sp>
      <p:sp>
        <p:nvSpPr>
          <p:cNvPr id="59" name="正方形/長方形 58">
            <a:extLst>
              <a:ext uri="{FF2B5EF4-FFF2-40B4-BE49-F238E27FC236}">
                <a16:creationId xmlns:a16="http://schemas.microsoft.com/office/drawing/2014/main" id="{95BDCB02-9C22-4D24-99EB-385DD1B4884C}"/>
              </a:ext>
            </a:extLst>
          </p:cNvPr>
          <p:cNvSpPr/>
          <p:nvPr/>
        </p:nvSpPr>
        <p:spPr>
          <a:xfrm>
            <a:off x="387814" y="1553381"/>
            <a:ext cx="8471705" cy="4638523"/>
          </a:xfrm>
          <a:prstGeom prst="rect">
            <a:avLst/>
          </a:prstGeom>
          <a:noFill/>
          <a:ln>
            <a:solidFill>
              <a:srgbClr val="A8C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8" name="テキスト ボックス 57">
            <a:extLst>
              <a:ext uri="{FF2B5EF4-FFF2-40B4-BE49-F238E27FC236}">
                <a16:creationId xmlns:a16="http://schemas.microsoft.com/office/drawing/2014/main" id="{35D0E27E-20A9-4DCE-99B2-1A60E7E67115}"/>
              </a:ext>
            </a:extLst>
          </p:cNvPr>
          <p:cNvSpPr txBox="1"/>
          <p:nvPr/>
        </p:nvSpPr>
        <p:spPr>
          <a:xfrm>
            <a:off x="1644118" y="1418217"/>
            <a:ext cx="2138614" cy="400110"/>
          </a:xfrm>
          <a:prstGeom prst="rect">
            <a:avLst/>
          </a:prstGeom>
          <a:solidFill>
            <a:srgbClr val="70AB73"/>
          </a:solidFill>
          <a:ln>
            <a:solidFill>
              <a:srgbClr val="70AB73"/>
            </a:solidFill>
          </a:ln>
        </p:spPr>
        <p:txBody>
          <a:bodyPr wrap="square" rtlCol="0">
            <a:spAutoFit/>
          </a:bodyPr>
          <a:lstStyle/>
          <a:p>
            <a:pPr algn="ctr"/>
            <a:r>
              <a:rPr lang="en-US" altLang="ja-JP" sz="2000" dirty="0">
                <a:solidFill>
                  <a:schemeClr val="bg1"/>
                </a:solidFill>
                <a:ea typeface="メイリオ" panose="020B0604030504040204" pitchFamily="50" charset="-128"/>
              </a:rPr>
              <a:t>Previous Study</a:t>
            </a:r>
            <a:endParaRPr lang="ja-JP" altLang="en-US" sz="2000" dirty="0">
              <a:solidFill>
                <a:schemeClr val="bg1"/>
              </a:solidFill>
              <a:ea typeface="メイリオ" panose="020B0604030504040204" pitchFamily="50" charset="-128"/>
            </a:endParaRPr>
          </a:p>
        </p:txBody>
      </p:sp>
      <p:sp>
        <p:nvSpPr>
          <p:cNvPr id="182" name="テキスト ボックス 181">
            <a:extLst>
              <a:ext uri="{FF2B5EF4-FFF2-40B4-BE49-F238E27FC236}">
                <a16:creationId xmlns:a16="http://schemas.microsoft.com/office/drawing/2014/main" id="{016D1E0E-241D-6844-A3E2-69B3DC9AE933}"/>
              </a:ext>
            </a:extLst>
          </p:cNvPr>
          <p:cNvSpPr txBox="1"/>
          <p:nvPr/>
        </p:nvSpPr>
        <p:spPr>
          <a:xfrm>
            <a:off x="29742" y="6558902"/>
            <a:ext cx="9128753" cy="215444"/>
          </a:xfrm>
          <a:prstGeom prst="rect">
            <a:avLst/>
          </a:prstGeom>
          <a:noFill/>
        </p:spPr>
        <p:txBody>
          <a:bodyPr wrap="square" rtlCol="0">
            <a:spAutoFit/>
          </a:bodyPr>
          <a:lstStyle/>
          <a:p>
            <a:r>
              <a:rPr lang="en-US" altLang="ja-JP" sz="800" dirty="0">
                <a:ea typeface="メイリオ" panose="020B0604030504040204" pitchFamily="50" charset="-128"/>
              </a:rPr>
              <a:t>(Previous study1</a:t>
            </a:r>
            <a:r>
              <a:rPr lang="ja-JP" altLang="en-US" sz="800">
                <a:ea typeface="メイリオ" panose="020B0604030504040204" pitchFamily="50" charset="-128"/>
              </a:rPr>
              <a:t>：</a:t>
            </a:r>
            <a:r>
              <a:rPr lang="en-US" altLang="ja-JP" sz="800" dirty="0">
                <a:ea typeface="メイリオ" panose="020B0604030504040204" pitchFamily="50" charset="-128"/>
                <a:cs typeface="Times New Roman" panose="02020603050405020304" pitchFamily="18" charset="0"/>
              </a:rPr>
              <a:t>Evaluation of methods for estimating autonomic nervous activity using a web camera , </a:t>
            </a:r>
            <a:r>
              <a:rPr lang="en-US" altLang="ja-JP" sz="800" dirty="0" err="1">
                <a:ea typeface="メイリオ" panose="020B0604030504040204" pitchFamily="50" charset="-128"/>
                <a:cs typeface="Times New Roman" panose="02020603050405020304" pitchFamily="18" charset="0"/>
              </a:rPr>
              <a:t>Miku</a:t>
            </a:r>
            <a:r>
              <a:rPr lang="en-US" altLang="ja-JP" sz="800" dirty="0">
                <a:ea typeface="メイリオ" panose="020B0604030504040204" pitchFamily="50" charset="-128"/>
                <a:cs typeface="Times New Roman" panose="02020603050405020304" pitchFamily="18" charset="0"/>
              </a:rPr>
              <a:t> Shimizu, Yu Matsumoto, </a:t>
            </a:r>
            <a:r>
              <a:rPr lang="en-US" altLang="ja-JP" sz="800" dirty="0" err="1">
                <a:ea typeface="メイリオ" panose="020B0604030504040204" pitchFamily="50" charset="-128"/>
                <a:cs typeface="Times New Roman" panose="02020603050405020304" pitchFamily="18" charset="0"/>
              </a:rPr>
              <a:t>Naoaki</a:t>
            </a:r>
            <a:r>
              <a:rPr lang="en-US" altLang="ja-JP" sz="800" dirty="0">
                <a:ea typeface="メイリオ" panose="020B0604030504040204" pitchFamily="50" charset="-128"/>
                <a:cs typeface="Times New Roman" panose="02020603050405020304" pitchFamily="18" charset="0"/>
              </a:rPr>
              <a:t> </a:t>
            </a:r>
            <a:r>
              <a:rPr lang="en-US" altLang="ja-JP" sz="800" dirty="0" err="1">
                <a:ea typeface="メイリオ" panose="020B0604030504040204" pitchFamily="50" charset="-128"/>
                <a:cs typeface="Times New Roman" panose="02020603050405020304" pitchFamily="18" charset="0"/>
              </a:rPr>
              <a:t>Itakura</a:t>
            </a:r>
            <a:r>
              <a:rPr lang="en-US" altLang="ja-JP" sz="800" dirty="0">
                <a:ea typeface="メイリオ" panose="020B0604030504040204" pitchFamily="50" charset="-128"/>
                <a:cs typeface="Times New Roman" panose="02020603050405020304" pitchFamily="18" charset="0"/>
              </a:rPr>
              <a:t>, Kazuyuki Mito, </a:t>
            </a:r>
            <a:r>
              <a:rPr lang="en-US" altLang="ja-JP" sz="800" dirty="0" err="1">
                <a:ea typeface="メイリオ" panose="020B0604030504040204" pitchFamily="50" charset="-128"/>
                <a:cs typeface="Times New Roman" panose="02020603050405020304" pitchFamily="18" charset="0"/>
              </a:rPr>
              <a:t>Tota</a:t>
            </a:r>
            <a:r>
              <a:rPr lang="en-US" altLang="ja-JP" sz="800" dirty="0">
                <a:ea typeface="メイリオ" panose="020B0604030504040204" pitchFamily="50" charset="-128"/>
                <a:cs typeface="Times New Roman" panose="02020603050405020304" pitchFamily="18" charset="0"/>
              </a:rPr>
              <a:t> Mizuno </a:t>
            </a:r>
            <a:r>
              <a:rPr lang="en-US" altLang="ja-JP" sz="800" dirty="0">
                <a:ea typeface="メイリオ" panose="020B0604030504040204" pitchFamily="50" charset="-128"/>
                <a:sym typeface="Wingdings" panose="05000000000000000000" pitchFamily="2" charset="2"/>
              </a:rPr>
              <a:t>Artificial Life and Robotics 2022)</a:t>
            </a:r>
            <a:endParaRPr kumimoji="1" lang="ja-JP" altLang="en-US" sz="800" dirty="0">
              <a:ea typeface="メイリオ" panose="020B0604030504040204" pitchFamily="50" charset="-128"/>
            </a:endParaRPr>
          </a:p>
        </p:txBody>
      </p:sp>
      <p:sp>
        <p:nvSpPr>
          <p:cNvPr id="215" name="テキスト ボックス 214">
            <a:extLst>
              <a:ext uri="{FF2B5EF4-FFF2-40B4-BE49-F238E27FC236}">
                <a16:creationId xmlns:a16="http://schemas.microsoft.com/office/drawing/2014/main" id="{F15230B5-22EB-374B-8669-33CAAA5449AD}"/>
              </a:ext>
            </a:extLst>
          </p:cNvPr>
          <p:cNvSpPr txBox="1"/>
          <p:nvPr/>
        </p:nvSpPr>
        <p:spPr>
          <a:xfrm>
            <a:off x="738329" y="883377"/>
            <a:ext cx="7836061" cy="461665"/>
          </a:xfrm>
          <a:prstGeom prst="rect">
            <a:avLst/>
          </a:prstGeom>
          <a:noFill/>
        </p:spPr>
        <p:txBody>
          <a:bodyPr wrap="square" rtlCol="0">
            <a:spAutoFit/>
          </a:bodyPr>
          <a:lstStyle/>
          <a:p>
            <a:pPr algn="ctr"/>
            <a:r>
              <a:rPr kumimoji="1" lang="en-US" altLang="ja-JP" sz="2400" dirty="0">
                <a:ea typeface="メイリオ" panose="020B0604030504040204" pitchFamily="50" charset="-128"/>
              </a:rPr>
              <a:t>Real face image</a:t>
            </a:r>
            <a:r>
              <a:rPr kumimoji="1" lang="ja-JP" altLang="en-US" sz="2400" dirty="0">
                <a:ea typeface="メイリオ" panose="020B0604030504040204" pitchFamily="50" charset="-128"/>
              </a:rPr>
              <a:t>　→</a:t>
            </a:r>
            <a:r>
              <a:rPr kumimoji="1" lang="ja-JP" altLang="en-US" sz="2400">
                <a:ea typeface="メイリオ" panose="020B0604030504040204" pitchFamily="50" charset="-128"/>
              </a:rPr>
              <a:t>　</a:t>
            </a:r>
            <a:r>
              <a:rPr kumimoji="1" lang="en-US" altLang="ja-JP" sz="2400" dirty="0">
                <a:ea typeface="メイリオ" panose="020B0604030504040204" pitchFamily="50" charset="-128"/>
              </a:rPr>
              <a:t>Autonomic nervous activity = Stress</a:t>
            </a:r>
            <a:endParaRPr kumimoji="1" lang="ja-JP" altLang="en-US" sz="2400" dirty="0">
              <a:ea typeface="メイリオ" panose="020B0604030504040204" pitchFamily="50" charset="-128"/>
            </a:endParaRPr>
          </a:p>
        </p:txBody>
      </p:sp>
      <p:sp>
        <p:nvSpPr>
          <p:cNvPr id="180" name="矢印: 上下 179">
            <a:extLst>
              <a:ext uri="{FF2B5EF4-FFF2-40B4-BE49-F238E27FC236}">
                <a16:creationId xmlns:a16="http://schemas.microsoft.com/office/drawing/2014/main" id="{FF67A20E-9BC5-4D71-BD30-99CEC2D60272}"/>
              </a:ext>
            </a:extLst>
          </p:cNvPr>
          <p:cNvSpPr/>
          <p:nvPr/>
        </p:nvSpPr>
        <p:spPr>
          <a:xfrm>
            <a:off x="5512691" y="3492795"/>
            <a:ext cx="484632" cy="1467144"/>
          </a:xfrm>
          <a:prstGeom prst="upDownArrow">
            <a:avLst/>
          </a:prstGeom>
          <a:solidFill>
            <a:srgbClr val="B888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テキスト ボックス 180">
            <a:extLst>
              <a:ext uri="{FF2B5EF4-FFF2-40B4-BE49-F238E27FC236}">
                <a16:creationId xmlns:a16="http://schemas.microsoft.com/office/drawing/2014/main" id="{A4061EC9-F532-4D4E-84DD-C0FFD60E8F92}"/>
              </a:ext>
            </a:extLst>
          </p:cNvPr>
          <p:cNvSpPr txBox="1"/>
          <p:nvPr/>
        </p:nvSpPr>
        <p:spPr>
          <a:xfrm>
            <a:off x="5185754" y="5061741"/>
            <a:ext cx="1286955" cy="400110"/>
          </a:xfrm>
          <a:prstGeom prst="rect">
            <a:avLst/>
          </a:prstGeom>
          <a:noFill/>
        </p:spPr>
        <p:txBody>
          <a:bodyPr wrap="none" rtlCol="0">
            <a:spAutoFit/>
          </a:bodyPr>
          <a:lstStyle/>
          <a:p>
            <a:r>
              <a:rPr kumimoji="1" lang="en-US" altLang="ja-JP" sz="2000" b="1" dirty="0">
                <a:solidFill>
                  <a:srgbClr val="CB99F2"/>
                </a:solidFill>
                <a:ea typeface="メイリオ" panose="020B0604030504040204" pitchFamily="50" charset="-128"/>
              </a:rPr>
              <a:t>R-B values</a:t>
            </a:r>
            <a:endParaRPr kumimoji="1" lang="ja-JP" altLang="en-US" sz="2000" b="1" dirty="0">
              <a:solidFill>
                <a:srgbClr val="CB99F2"/>
              </a:solidFill>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A254E923-3C7E-4647-B58C-84C0FCDC33AB}"/>
              </a:ext>
            </a:extLst>
          </p:cNvPr>
          <p:cNvSpPr txBox="1"/>
          <p:nvPr/>
        </p:nvSpPr>
        <p:spPr>
          <a:xfrm>
            <a:off x="29742" y="6409221"/>
            <a:ext cx="8305871" cy="215444"/>
          </a:xfrm>
          <a:prstGeom prst="rect">
            <a:avLst/>
          </a:prstGeom>
          <a:noFill/>
        </p:spPr>
        <p:txBody>
          <a:bodyPr wrap="square" rtlCol="0">
            <a:spAutoFit/>
          </a:bodyPr>
          <a:lstStyle/>
          <a:p>
            <a:r>
              <a:rPr lang="en-US" altLang="ja-JP" sz="800" dirty="0">
                <a:ea typeface="メイリオ" panose="020B0604030504040204" pitchFamily="50" charset="-128"/>
              </a:rPr>
              <a:t>(Patent</a:t>
            </a:r>
            <a:r>
              <a:rPr lang="ja-JP" altLang="en-US" sz="800">
                <a:ea typeface="メイリオ" panose="020B0604030504040204" pitchFamily="50" charset="-128"/>
              </a:rPr>
              <a:t>：</a:t>
            </a:r>
            <a:r>
              <a:rPr lang="en" altLang="ja-JP" sz="800" dirty="0">
                <a:ea typeface="メイリオ" panose="020B0604030504040204" pitchFamily="50" charset="-128"/>
                <a:cs typeface="Times New Roman" panose="02020603050405020304" pitchFamily="18" charset="0"/>
              </a:rPr>
              <a:t>Autonomic Nerve Activity Detection System</a:t>
            </a:r>
            <a:r>
              <a:rPr lang="en-US" altLang="ja-JP" sz="800" dirty="0">
                <a:ea typeface="メイリオ" panose="020B0604030504040204" pitchFamily="50" charset="-128"/>
                <a:cs typeface="Times New Roman" panose="02020603050405020304" pitchFamily="18" charset="0"/>
              </a:rPr>
              <a:t>, </a:t>
            </a:r>
            <a:r>
              <a:rPr lang="en" altLang="ja-JP" sz="800" dirty="0">
                <a:ea typeface="メイリオ" panose="020B0604030504040204" pitchFamily="50" charset="-128"/>
                <a:cs typeface="Times New Roman" panose="02020603050405020304" pitchFamily="18" charset="0"/>
              </a:rPr>
              <a:t>Autonomic nerve activity detection method and program </a:t>
            </a:r>
            <a:r>
              <a:rPr lang="en-US" altLang="ja-JP" sz="800" dirty="0">
                <a:ea typeface="メイリオ" panose="020B0604030504040204" pitchFamily="50" charset="-128"/>
                <a:cs typeface="Times New Roman" panose="02020603050405020304" pitchFamily="18" charset="0"/>
              </a:rPr>
              <a:t>, </a:t>
            </a:r>
            <a:r>
              <a:rPr lang="en-US" altLang="ja-JP" sz="800" dirty="0" err="1">
                <a:ea typeface="メイリオ" panose="020B0604030504040204" pitchFamily="50" charset="-128"/>
                <a:cs typeface="Times New Roman" panose="02020603050405020304" pitchFamily="18" charset="0"/>
              </a:rPr>
              <a:t>Miku</a:t>
            </a:r>
            <a:r>
              <a:rPr lang="en-US" altLang="ja-JP" sz="800" dirty="0">
                <a:ea typeface="メイリオ" panose="020B0604030504040204" pitchFamily="50" charset="-128"/>
                <a:cs typeface="Times New Roman" panose="02020603050405020304" pitchFamily="18" charset="0"/>
              </a:rPr>
              <a:t> Shimizu, </a:t>
            </a:r>
            <a:r>
              <a:rPr lang="en-US" altLang="ja-JP" sz="800" dirty="0" err="1">
                <a:ea typeface="メイリオ" panose="020B0604030504040204" pitchFamily="50" charset="-128"/>
                <a:cs typeface="Times New Roman" panose="02020603050405020304" pitchFamily="18" charset="0"/>
              </a:rPr>
              <a:t>Tota</a:t>
            </a:r>
            <a:r>
              <a:rPr lang="en-US" altLang="ja-JP" sz="800" dirty="0">
                <a:ea typeface="メイリオ" panose="020B0604030504040204" pitchFamily="50" charset="-128"/>
                <a:cs typeface="Times New Roman" panose="02020603050405020304" pitchFamily="18" charset="0"/>
              </a:rPr>
              <a:t> Mizuno, </a:t>
            </a:r>
            <a:r>
              <a:rPr lang="en-US" altLang="ja-JP" sz="800" dirty="0" err="1">
                <a:ea typeface="メイリオ" panose="020B0604030504040204" pitchFamily="50" charset="-128"/>
                <a:cs typeface="Times New Roman" panose="02020603050405020304" pitchFamily="18" charset="0"/>
              </a:rPr>
              <a:t>Naoaki</a:t>
            </a:r>
            <a:r>
              <a:rPr lang="en-US" altLang="ja-JP" sz="800" dirty="0">
                <a:ea typeface="メイリオ" panose="020B0604030504040204" pitchFamily="50" charset="-128"/>
                <a:cs typeface="Times New Roman" panose="02020603050405020304" pitchFamily="18" charset="0"/>
              </a:rPr>
              <a:t> </a:t>
            </a:r>
            <a:r>
              <a:rPr lang="en-US" altLang="ja-JP" sz="800" dirty="0" err="1">
                <a:ea typeface="メイリオ" panose="020B0604030504040204" pitchFamily="50" charset="-128"/>
                <a:cs typeface="Times New Roman" panose="02020603050405020304" pitchFamily="18" charset="0"/>
              </a:rPr>
              <a:t>Itakura</a:t>
            </a:r>
            <a:r>
              <a:rPr lang="en-US" altLang="ja-JP" sz="800" dirty="0">
                <a:ea typeface="メイリオ" panose="020B0604030504040204" pitchFamily="50" charset="-128"/>
                <a:cs typeface="Times New Roman" panose="02020603050405020304" pitchFamily="18" charset="0"/>
              </a:rPr>
              <a:t> Special application:2021-188255</a:t>
            </a:r>
            <a:r>
              <a:rPr lang="en-US" altLang="ja-JP" sz="800" dirty="0">
                <a:ea typeface="メイリオ" panose="020B0604030504040204" pitchFamily="50" charset="-128"/>
                <a:sym typeface="Wingdings" panose="05000000000000000000" pitchFamily="2" charset="2"/>
              </a:rPr>
              <a:t>)</a:t>
            </a:r>
            <a:endParaRPr kumimoji="1" lang="ja-JP" altLang="en-US" sz="800" dirty="0">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4CCBDBAD-9077-7045-93DE-2C338822D2BE}"/>
              </a:ext>
            </a:extLst>
          </p:cNvPr>
          <p:cNvSpPr txBox="1"/>
          <p:nvPr/>
        </p:nvSpPr>
        <p:spPr>
          <a:xfrm>
            <a:off x="1128705" y="2034379"/>
            <a:ext cx="3920822" cy="1200329"/>
          </a:xfrm>
          <a:prstGeom prst="rect">
            <a:avLst/>
          </a:prstGeom>
          <a:noFill/>
        </p:spPr>
        <p:txBody>
          <a:bodyPr wrap="square" rtlCol="0">
            <a:spAutoFit/>
          </a:bodyPr>
          <a:lstStyle/>
          <a:p>
            <a:pPr algn="ctr"/>
            <a:r>
              <a:rPr kumimoji="1" lang="en-US" altLang="ja-JP" sz="2400" b="1" dirty="0">
                <a:solidFill>
                  <a:srgbClr val="CB99F2"/>
                </a:solidFill>
                <a:ea typeface="Meiryo" panose="020B0604030504040204" pitchFamily="34" charset="-128"/>
              </a:rPr>
              <a:t>R-B</a:t>
            </a:r>
            <a:r>
              <a:rPr kumimoji="1" lang="en-US" altLang="ja-JP" sz="2400" b="1" dirty="0">
                <a:solidFill>
                  <a:srgbClr val="CB99F2"/>
                </a:solidFill>
                <a:ea typeface="メイリオ" panose="020B0604030504040204" pitchFamily="50" charset="-128"/>
              </a:rPr>
              <a:t> values</a:t>
            </a:r>
          </a:p>
          <a:p>
            <a:pPr algn="ctr"/>
            <a:r>
              <a:rPr kumimoji="1" lang="en-US" altLang="ja-JP" sz="2400" b="1" dirty="0">
                <a:ea typeface="メイリオ" panose="020B0604030504040204" pitchFamily="50" charset="-128"/>
              </a:rPr>
              <a:t>= Autonomic nervous activity</a:t>
            </a:r>
          </a:p>
          <a:p>
            <a:pPr algn="ctr"/>
            <a:r>
              <a:rPr kumimoji="1" lang="en-US" altLang="ja-JP" sz="2400" b="1" dirty="0">
                <a:ea typeface="メイリオ" panose="020B0604030504040204" pitchFamily="50" charset="-128"/>
              </a:rPr>
              <a:t>evaluation index</a:t>
            </a:r>
            <a:endParaRPr kumimoji="1" lang="ja-JP" altLang="en-US" sz="2400" b="1">
              <a:ea typeface="メイリオ" panose="020B0604030504040204" pitchFamily="50" charset="-128"/>
            </a:endParaRPr>
          </a:p>
        </p:txBody>
      </p:sp>
      <p:grpSp>
        <p:nvGrpSpPr>
          <p:cNvPr id="5" name="グループ化 4">
            <a:extLst>
              <a:ext uri="{FF2B5EF4-FFF2-40B4-BE49-F238E27FC236}">
                <a16:creationId xmlns:a16="http://schemas.microsoft.com/office/drawing/2014/main" id="{0C5084BF-006F-F64F-BD20-FC79BE79C37C}"/>
              </a:ext>
            </a:extLst>
          </p:cNvPr>
          <p:cNvGrpSpPr>
            <a:grpSpLocks noChangeAspect="1"/>
          </p:cNvGrpSpPr>
          <p:nvPr/>
        </p:nvGrpSpPr>
        <p:grpSpPr>
          <a:xfrm>
            <a:off x="650371" y="3738962"/>
            <a:ext cx="1126900" cy="1612508"/>
            <a:chOff x="-3313368" y="2219094"/>
            <a:chExt cx="1310148" cy="1874722"/>
          </a:xfrm>
        </p:grpSpPr>
        <p:pic>
          <p:nvPicPr>
            <p:cNvPr id="66" name="図 65">
              <a:extLst>
                <a:ext uri="{FF2B5EF4-FFF2-40B4-BE49-F238E27FC236}">
                  <a16:creationId xmlns:a16="http://schemas.microsoft.com/office/drawing/2014/main" id="{C81BD8C9-3E00-A74A-8D00-AC8D511B4A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76944" y="2219094"/>
              <a:ext cx="1037301" cy="1713802"/>
            </a:xfrm>
            <a:prstGeom prst="rect">
              <a:avLst/>
            </a:prstGeom>
          </p:spPr>
        </p:pic>
        <p:sp>
          <p:nvSpPr>
            <p:cNvPr id="67" name="円/楕円 66">
              <a:extLst>
                <a:ext uri="{FF2B5EF4-FFF2-40B4-BE49-F238E27FC236}">
                  <a16:creationId xmlns:a16="http://schemas.microsoft.com/office/drawing/2014/main" id="{A014E225-1528-C64D-BDAD-224715BC51B3}"/>
                </a:ext>
              </a:extLst>
            </p:cNvPr>
            <p:cNvSpPr/>
            <p:nvPr/>
          </p:nvSpPr>
          <p:spPr>
            <a:xfrm>
              <a:off x="-3313368" y="3341462"/>
              <a:ext cx="1310148" cy="752354"/>
            </a:xfrm>
            <a:prstGeom prst="ellipse">
              <a:avLst/>
            </a:prstGeom>
            <a:noFill/>
            <a:ln w="38100">
              <a:solidFill>
                <a:srgbClr val="70A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a:extLst>
                <a:ext uri="{FF2B5EF4-FFF2-40B4-BE49-F238E27FC236}">
                  <a16:creationId xmlns:a16="http://schemas.microsoft.com/office/drawing/2014/main" id="{528368D5-1857-6346-B344-28F538938362}"/>
                </a:ext>
              </a:extLst>
            </p:cNvPr>
            <p:cNvSpPr/>
            <p:nvPr/>
          </p:nvSpPr>
          <p:spPr>
            <a:xfrm rot="3884293">
              <a:off x="-2800486" y="2810143"/>
              <a:ext cx="772437" cy="544530"/>
            </a:xfrm>
            <a:prstGeom prst="ellipse">
              <a:avLst/>
            </a:prstGeom>
            <a:noFill/>
            <a:ln w="38100">
              <a:solidFill>
                <a:srgbClr val="EE6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7AC57"/>
                </a:solidFill>
              </a:endParaRPr>
            </a:p>
          </p:txBody>
        </p:sp>
      </p:grpSp>
      <p:sp>
        <p:nvSpPr>
          <p:cNvPr id="69" name="テキスト ボックス 68">
            <a:extLst>
              <a:ext uri="{FF2B5EF4-FFF2-40B4-BE49-F238E27FC236}">
                <a16:creationId xmlns:a16="http://schemas.microsoft.com/office/drawing/2014/main" id="{81E40A7F-24B8-264C-9B18-6DC466FD0BB0}"/>
              </a:ext>
            </a:extLst>
          </p:cNvPr>
          <p:cNvSpPr txBox="1"/>
          <p:nvPr/>
        </p:nvSpPr>
        <p:spPr>
          <a:xfrm>
            <a:off x="651478" y="5609461"/>
            <a:ext cx="4156772" cy="461665"/>
          </a:xfrm>
          <a:prstGeom prst="rect">
            <a:avLst/>
          </a:prstGeom>
          <a:noFill/>
        </p:spPr>
        <p:txBody>
          <a:bodyPr wrap="square" rtlCol="0">
            <a:spAutoFit/>
          </a:bodyPr>
          <a:lstStyle/>
          <a:p>
            <a:pPr algn="ctr"/>
            <a:r>
              <a:rPr lang="ja-JP" altLang="en-US" sz="2400" b="1">
                <a:solidFill>
                  <a:srgbClr val="5D82CB"/>
                </a:solidFill>
                <a:ea typeface="Meiryo" panose="020B0604030504040204" pitchFamily="34" charset="-128"/>
              </a:rPr>
              <a:t>≠</a:t>
            </a:r>
            <a:r>
              <a:rPr kumimoji="1" lang="en" altLang="ja-JP" sz="2400" b="1" dirty="0">
                <a:solidFill>
                  <a:srgbClr val="5D82CB"/>
                </a:solidFill>
                <a:ea typeface="メイリオ" panose="020B0604030504040204" pitchFamily="50" charset="-128"/>
              </a:rPr>
              <a:t> Changes in blood flow</a:t>
            </a:r>
            <a:endParaRPr kumimoji="1" lang="en-US" altLang="ja-JP" sz="2400" b="1" dirty="0">
              <a:solidFill>
                <a:srgbClr val="5D82CB"/>
              </a:solidFill>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343EDA33-26D6-A84A-A586-6AA007151205}"/>
              </a:ext>
            </a:extLst>
          </p:cNvPr>
          <p:cNvSpPr txBox="1"/>
          <p:nvPr/>
        </p:nvSpPr>
        <p:spPr>
          <a:xfrm>
            <a:off x="1915548" y="4849382"/>
            <a:ext cx="1890251" cy="461665"/>
          </a:xfrm>
          <a:prstGeom prst="rect">
            <a:avLst/>
          </a:prstGeom>
          <a:noFill/>
        </p:spPr>
        <p:txBody>
          <a:bodyPr wrap="square" rtlCol="0">
            <a:spAutoFit/>
          </a:bodyPr>
          <a:lstStyle/>
          <a:p>
            <a:r>
              <a:rPr kumimoji="1" lang="en" altLang="ja-JP" sz="2400" dirty="0">
                <a:ea typeface="メイリオ" panose="020B0604030504040204" pitchFamily="50" charset="-128"/>
              </a:rPr>
              <a:t> </a:t>
            </a:r>
            <a:r>
              <a:rPr kumimoji="1" lang="en" altLang="ja-JP" sz="2400" dirty="0">
                <a:solidFill>
                  <a:srgbClr val="70AB73"/>
                </a:solidFill>
                <a:ea typeface="メイリオ" panose="020B0604030504040204" pitchFamily="50" charset="-128"/>
              </a:rPr>
              <a:t>Nostrils</a:t>
            </a:r>
            <a:endParaRPr kumimoji="1" lang="en-US" altLang="ja-JP" sz="2400" dirty="0">
              <a:solidFill>
                <a:srgbClr val="70AB73"/>
              </a:solidFill>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94FE1E40-B5BB-3546-83A5-78FBD4647508}"/>
              </a:ext>
            </a:extLst>
          </p:cNvPr>
          <p:cNvSpPr txBox="1"/>
          <p:nvPr/>
        </p:nvSpPr>
        <p:spPr>
          <a:xfrm>
            <a:off x="1916441" y="3653375"/>
            <a:ext cx="2518837" cy="1200329"/>
          </a:xfrm>
          <a:prstGeom prst="rect">
            <a:avLst/>
          </a:prstGeom>
          <a:noFill/>
        </p:spPr>
        <p:txBody>
          <a:bodyPr wrap="square" rtlCol="0">
            <a:spAutoFit/>
          </a:bodyPr>
          <a:lstStyle/>
          <a:p>
            <a:r>
              <a:rPr kumimoji="1" lang="en" altLang="ja-JP" sz="2400" dirty="0">
                <a:solidFill>
                  <a:srgbClr val="EF6B64"/>
                </a:solidFill>
                <a:ea typeface="メイリオ" panose="020B0604030504040204" pitchFamily="50" charset="-128"/>
              </a:rPr>
              <a:t>Reflections and</a:t>
            </a:r>
          </a:p>
          <a:p>
            <a:r>
              <a:rPr kumimoji="1" lang="en" altLang="ja-JP" sz="2400" dirty="0">
                <a:solidFill>
                  <a:srgbClr val="EF6B64"/>
                </a:solidFill>
                <a:ea typeface="メイリオ" panose="020B0604030504040204" pitchFamily="50" charset="-128"/>
              </a:rPr>
              <a:t>shadows due to</a:t>
            </a:r>
          </a:p>
          <a:p>
            <a:r>
              <a:rPr kumimoji="1" lang="en" altLang="ja-JP" sz="2400" dirty="0">
                <a:solidFill>
                  <a:srgbClr val="EF6B64"/>
                </a:solidFill>
                <a:ea typeface="メイリオ" panose="020B0604030504040204" pitchFamily="50" charset="-128"/>
              </a:rPr>
              <a:t>unevenness</a:t>
            </a:r>
            <a:endParaRPr kumimoji="1" lang="en-US" altLang="ja-JP" sz="2400" dirty="0">
              <a:solidFill>
                <a:srgbClr val="EF6B64"/>
              </a:solidFill>
              <a:ea typeface="メイリオ" panose="020B0604030504040204" pitchFamily="50" charset="-128"/>
            </a:endParaRPr>
          </a:p>
        </p:txBody>
      </p:sp>
      <p:sp>
        <p:nvSpPr>
          <p:cNvPr id="6" name="正方形/長方形 5">
            <a:extLst>
              <a:ext uri="{FF2B5EF4-FFF2-40B4-BE49-F238E27FC236}">
                <a16:creationId xmlns:a16="http://schemas.microsoft.com/office/drawing/2014/main" id="{B7AAC7C4-99EA-9541-8173-531B124A683D}"/>
              </a:ext>
            </a:extLst>
          </p:cNvPr>
          <p:cNvSpPr/>
          <p:nvPr/>
        </p:nvSpPr>
        <p:spPr>
          <a:xfrm>
            <a:off x="5169482" y="5609461"/>
            <a:ext cx="2846420" cy="461665"/>
          </a:xfrm>
          <a:prstGeom prst="rect">
            <a:avLst/>
          </a:prstGeom>
        </p:spPr>
        <p:txBody>
          <a:bodyPr wrap="none">
            <a:spAutoFit/>
          </a:bodyPr>
          <a:lstStyle/>
          <a:p>
            <a:r>
              <a:rPr lang="ja-JP" altLang="en-US" sz="2400" b="1">
                <a:ea typeface="Meiryo" panose="020B0604030504040204" pitchFamily="34" charset="-128"/>
              </a:rPr>
              <a:t>Necessity of removal</a:t>
            </a:r>
          </a:p>
        </p:txBody>
      </p:sp>
      <p:sp>
        <p:nvSpPr>
          <p:cNvPr id="75" name="矢印: 下 185">
            <a:extLst>
              <a:ext uri="{FF2B5EF4-FFF2-40B4-BE49-F238E27FC236}">
                <a16:creationId xmlns:a16="http://schemas.microsoft.com/office/drawing/2014/main" id="{641BF518-085F-054F-8D9D-A28458CEFC38}"/>
              </a:ext>
            </a:extLst>
          </p:cNvPr>
          <p:cNvSpPr/>
          <p:nvPr/>
        </p:nvSpPr>
        <p:spPr>
          <a:xfrm rot="16200000">
            <a:off x="4585833" y="5698040"/>
            <a:ext cx="411955" cy="220135"/>
          </a:xfrm>
          <a:prstGeom prst="downArrow">
            <a:avLst>
              <a:gd name="adj1" fmla="val 50000"/>
              <a:gd name="adj2" fmla="val 558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Tree>
    <p:custDataLst>
      <p:tags r:id="rId1"/>
    </p:custDataLst>
    <p:extLst>
      <p:ext uri="{BB962C8B-B14F-4D97-AF65-F5344CB8AC3E}">
        <p14:creationId xmlns:p14="http://schemas.microsoft.com/office/powerpoint/2010/main" val="213732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2" grpId="0"/>
      <p:bldP spid="74" grpId="0"/>
      <p:bldP spid="6" grpId="0"/>
      <p:bldP spid="7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吹き出し 7">
            <a:extLst>
              <a:ext uri="{FF2B5EF4-FFF2-40B4-BE49-F238E27FC236}">
                <a16:creationId xmlns:a16="http://schemas.microsoft.com/office/drawing/2014/main" id="{0741D271-0B27-EB44-8CF7-AFEEC7756E00}"/>
              </a:ext>
            </a:extLst>
          </p:cNvPr>
          <p:cNvSpPr/>
          <p:nvPr/>
        </p:nvSpPr>
        <p:spPr>
          <a:xfrm>
            <a:off x="113632" y="4316290"/>
            <a:ext cx="1696442" cy="508227"/>
          </a:xfrm>
          <a:prstGeom prst="wedgeRoundRectCallout">
            <a:avLst>
              <a:gd name="adj1" fmla="val 37760"/>
              <a:gd name="adj2" fmla="val 69865"/>
              <a:gd name="adj3" fmla="val 16667"/>
            </a:avLst>
          </a:prstGeom>
          <a:solidFill>
            <a:schemeClr val="bg1"/>
          </a:solidFill>
          <a:ln>
            <a:solidFill>
              <a:srgbClr val="B163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四角形: 角を丸くする 11">
            <a:extLst>
              <a:ext uri="{FF2B5EF4-FFF2-40B4-BE49-F238E27FC236}">
                <a16:creationId xmlns:a16="http://schemas.microsoft.com/office/drawing/2014/main" id="{399359B9-DD39-B74A-B3A6-59AB67843549}"/>
              </a:ext>
            </a:extLst>
          </p:cNvPr>
          <p:cNvSpPr/>
          <p:nvPr/>
        </p:nvSpPr>
        <p:spPr>
          <a:xfrm>
            <a:off x="4939584" y="5592352"/>
            <a:ext cx="3669656" cy="842236"/>
          </a:xfrm>
          <a:prstGeom prst="roundRect">
            <a:avLst/>
          </a:prstGeom>
          <a:solidFill>
            <a:srgbClr val="DFEED6"/>
          </a:solidFill>
          <a:ln>
            <a:solidFill>
              <a:srgbClr val="A8C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EC5DD924-0850-DD48-AF4E-1C63CF2F0803}"/>
              </a:ext>
            </a:extLst>
          </p:cNvPr>
          <p:cNvPicPr>
            <a:picLocks noChangeAspect="1"/>
          </p:cNvPicPr>
          <p:nvPr/>
        </p:nvPicPr>
        <p:blipFill rotWithShape="1">
          <a:blip r:embed="rId4">
            <a:extLst>
              <a:ext uri="{28A0092B-C50C-407E-A947-70E740481C1C}">
                <a14:useLocalDpi xmlns:a14="http://schemas.microsoft.com/office/drawing/2010/main" val="0"/>
              </a:ext>
            </a:extLst>
          </a:blip>
          <a:srcRect b="16480"/>
          <a:stretch/>
        </p:blipFill>
        <p:spPr>
          <a:xfrm>
            <a:off x="4613930" y="853807"/>
            <a:ext cx="4179519" cy="2460679"/>
          </a:xfrm>
          <a:prstGeom prst="rect">
            <a:avLst/>
          </a:prstGeom>
        </p:spPr>
      </p:pic>
      <p:sp>
        <p:nvSpPr>
          <p:cNvPr id="4" name="スライド番号プレースホルダー 3"/>
          <p:cNvSpPr>
            <a:spLocks noGrp="1"/>
          </p:cNvSpPr>
          <p:nvPr>
            <p:ph type="sldNum" sz="quarter" idx="12"/>
          </p:nvPr>
        </p:nvSpPr>
        <p:spPr/>
        <p:txBody>
          <a:bodyPr/>
          <a:lstStyle/>
          <a:p>
            <a:fld id="{81BC0E0E-8180-4C5B-8305-49E4F44F5916}" type="slidenum">
              <a:rPr kumimoji="1" lang="ja-JP" altLang="en-US" smtClean="0"/>
              <a:t>7</a:t>
            </a:fld>
            <a:endParaRPr kumimoji="1" lang="ja-JP" altLang="en-US"/>
          </a:p>
        </p:txBody>
      </p:sp>
      <p:sp>
        <p:nvSpPr>
          <p:cNvPr id="42" name="テキスト ボックス 41">
            <a:extLst>
              <a:ext uri="{FF2B5EF4-FFF2-40B4-BE49-F238E27FC236}">
                <a16:creationId xmlns:a16="http://schemas.microsoft.com/office/drawing/2014/main" id="{80D61104-7BD7-3B44-8551-B75D30FD2F4D}"/>
              </a:ext>
            </a:extLst>
          </p:cNvPr>
          <p:cNvSpPr txBox="1"/>
          <p:nvPr/>
        </p:nvSpPr>
        <p:spPr>
          <a:xfrm rot="10800000" flipV="1">
            <a:off x="92650" y="4366618"/>
            <a:ext cx="1696441" cy="400110"/>
          </a:xfrm>
          <a:prstGeom prst="rect">
            <a:avLst/>
          </a:prstGeom>
          <a:noFill/>
        </p:spPr>
        <p:txBody>
          <a:bodyPr wrap="square" rtlCol="0">
            <a:spAutoFit/>
          </a:bodyPr>
          <a:lstStyle/>
          <a:p>
            <a:pPr algn="ctr"/>
            <a:r>
              <a:rPr kumimoji="1" lang="en-US" altLang="ja-JP" sz="2000" dirty="0">
                <a:ea typeface="Meiryo" panose="020B0604030504040204" pitchFamily="34" charset="-128"/>
              </a:rPr>
              <a:t>Slope is </a:t>
            </a:r>
            <a:r>
              <a:rPr kumimoji="1" lang="en-US" altLang="ja-JP" sz="2000" b="1" dirty="0">
                <a:solidFill>
                  <a:srgbClr val="EF6B64"/>
                </a:solidFill>
                <a:ea typeface="Meiryo" panose="020B0604030504040204" pitchFamily="34" charset="-128"/>
              </a:rPr>
              <a:t>big</a:t>
            </a:r>
          </a:p>
        </p:txBody>
      </p:sp>
      <p:grpSp>
        <p:nvGrpSpPr>
          <p:cNvPr id="43" name="グループ化 42">
            <a:extLst>
              <a:ext uri="{FF2B5EF4-FFF2-40B4-BE49-F238E27FC236}">
                <a16:creationId xmlns:a16="http://schemas.microsoft.com/office/drawing/2014/main" id="{E2411D7E-6676-2044-9680-B57CEE393CF9}"/>
              </a:ext>
            </a:extLst>
          </p:cNvPr>
          <p:cNvGrpSpPr/>
          <p:nvPr/>
        </p:nvGrpSpPr>
        <p:grpSpPr>
          <a:xfrm>
            <a:off x="4497474" y="3950165"/>
            <a:ext cx="4553876" cy="1388697"/>
            <a:chOff x="4770805" y="2376746"/>
            <a:chExt cx="4548991" cy="1431596"/>
          </a:xfrm>
        </p:grpSpPr>
        <p:sp>
          <p:nvSpPr>
            <p:cNvPr id="44" name="テキスト ボックス 43">
              <a:extLst>
                <a:ext uri="{FF2B5EF4-FFF2-40B4-BE49-F238E27FC236}">
                  <a16:creationId xmlns:a16="http://schemas.microsoft.com/office/drawing/2014/main" id="{A40B2F6D-8434-1844-BD6C-1E52329789BD}"/>
                </a:ext>
              </a:extLst>
            </p:cNvPr>
            <p:cNvSpPr txBox="1"/>
            <p:nvPr/>
          </p:nvSpPr>
          <p:spPr>
            <a:xfrm>
              <a:off x="5560161" y="2376746"/>
              <a:ext cx="3082912" cy="412470"/>
            </a:xfrm>
            <a:prstGeom prst="rect">
              <a:avLst/>
            </a:prstGeom>
            <a:noFill/>
          </p:spPr>
          <p:txBody>
            <a:bodyPr wrap="square" rtlCol="0">
              <a:spAutoFit/>
            </a:bodyPr>
            <a:lstStyle/>
            <a:p>
              <a:pPr algn="ctr"/>
              <a:r>
                <a:rPr kumimoji="1" lang="en" altLang="ja-JP" sz="2000" dirty="0">
                  <a:ea typeface="メイリオ" panose="020B0604030504040204" pitchFamily="50" charset="-128"/>
                </a:rPr>
                <a:t>Narrowing the focus range</a:t>
              </a:r>
              <a:endParaRPr kumimoji="1" lang="en-US" altLang="ja-JP" sz="2000" dirty="0">
                <a:ea typeface="メイリオ" panose="020B0604030504040204" pitchFamily="50" charset="-128"/>
              </a:endParaRPr>
            </a:p>
          </p:txBody>
        </p:sp>
        <p:sp>
          <p:nvSpPr>
            <p:cNvPr id="45" name="矢印: 右 81">
              <a:extLst>
                <a:ext uri="{FF2B5EF4-FFF2-40B4-BE49-F238E27FC236}">
                  <a16:creationId xmlns:a16="http://schemas.microsoft.com/office/drawing/2014/main" id="{CD4D4045-A782-B948-8540-2F9E4DCED6BC}"/>
                </a:ext>
              </a:extLst>
            </p:cNvPr>
            <p:cNvSpPr/>
            <p:nvPr/>
          </p:nvSpPr>
          <p:spPr>
            <a:xfrm rot="5400000">
              <a:off x="7026131" y="2790935"/>
              <a:ext cx="236305" cy="312527"/>
            </a:xfrm>
            <a:prstGeom prst="rightArrow">
              <a:avLst>
                <a:gd name="adj1" fmla="val 50000"/>
                <a:gd name="adj2" fmla="val 656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テキスト ボックス 45">
              <a:extLst>
                <a:ext uri="{FF2B5EF4-FFF2-40B4-BE49-F238E27FC236}">
                  <a16:creationId xmlns:a16="http://schemas.microsoft.com/office/drawing/2014/main" id="{BAB33A55-FE94-A247-901A-956ADC44DE34}"/>
                </a:ext>
              </a:extLst>
            </p:cNvPr>
            <p:cNvSpPr txBox="1"/>
            <p:nvPr/>
          </p:nvSpPr>
          <p:spPr>
            <a:xfrm>
              <a:off x="4770805" y="3078588"/>
              <a:ext cx="4548991" cy="729754"/>
            </a:xfrm>
            <a:prstGeom prst="rect">
              <a:avLst/>
            </a:prstGeom>
            <a:noFill/>
          </p:spPr>
          <p:txBody>
            <a:bodyPr wrap="square" rtlCol="0">
              <a:spAutoFit/>
            </a:bodyPr>
            <a:lstStyle/>
            <a:p>
              <a:pPr algn="ctr"/>
              <a:r>
                <a:rPr kumimoji="1" lang="en" altLang="ja-JP" sz="2000" b="1" dirty="0">
                  <a:ea typeface="メイリオ" panose="020B0604030504040204" pitchFamily="50" charset="-128"/>
                </a:rPr>
                <a:t>Possibility to identify a range where</a:t>
              </a:r>
            </a:p>
            <a:p>
              <a:pPr algn="ctr"/>
              <a:r>
                <a:rPr kumimoji="1" lang="en" altLang="ja-JP" sz="2000" b="1" dirty="0">
                  <a:solidFill>
                    <a:srgbClr val="F7AC57"/>
                  </a:solidFill>
                </a:rPr>
                <a:t>the effect of light intensity is small</a:t>
              </a:r>
              <a:endParaRPr kumimoji="1" lang="en-US" altLang="ja-JP" sz="2000" b="1" dirty="0">
                <a:solidFill>
                  <a:srgbClr val="F7AC57"/>
                </a:solidFill>
                <a:ea typeface="メイリオ" panose="020B0604030504040204" pitchFamily="50" charset="-128"/>
              </a:endParaRPr>
            </a:p>
          </p:txBody>
        </p:sp>
      </p:grpSp>
      <p:sp>
        <p:nvSpPr>
          <p:cNvPr id="36" name="正方形/長方形 35">
            <a:extLst>
              <a:ext uri="{FF2B5EF4-FFF2-40B4-BE49-F238E27FC236}">
                <a16:creationId xmlns:a16="http://schemas.microsoft.com/office/drawing/2014/main" id="{5C24C207-3E12-534C-A6BF-BE21A29F146C}"/>
              </a:ext>
            </a:extLst>
          </p:cNvPr>
          <p:cNvSpPr/>
          <p:nvPr/>
        </p:nvSpPr>
        <p:spPr>
          <a:xfrm>
            <a:off x="5145995" y="1128561"/>
            <a:ext cx="839229" cy="1968812"/>
          </a:xfrm>
          <a:prstGeom prst="rect">
            <a:avLst/>
          </a:prstGeom>
          <a:solidFill>
            <a:srgbClr val="B163EB">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408FA70C-0CBD-DB41-9A15-6C4707502F16}"/>
              </a:ext>
            </a:extLst>
          </p:cNvPr>
          <p:cNvSpPr/>
          <p:nvPr/>
        </p:nvSpPr>
        <p:spPr>
          <a:xfrm>
            <a:off x="7763441" y="1128561"/>
            <a:ext cx="839229" cy="1968812"/>
          </a:xfrm>
          <a:prstGeom prst="rect">
            <a:avLst/>
          </a:prstGeom>
          <a:solidFill>
            <a:srgbClr val="B163EB">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01C6BF43-864A-6846-9FAC-07177BC574FF}"/>
              </a:ext>
            </a:extLst>
          </p:cNvPr>
          <p:cNvSpPr/>
          <p:nvPr/>
        </p:nvSpPr>
        <p:spPr>
          <a:xfrm>
            <a:off x="5985224" y="1128561"/>
            <a:ext cx="1778217" cy="1968812"/>
          </a:xfrm>
          <a:prstGeom prst="rect">
            <a:avLst/>
          </a:prstGeom>
          <a:solidFill>
            <a:srgbClr val="F7AC57">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B99F2"/>
              </a:solidFill>
            </a:endParaRPr>
          </a:p>
        </p:txBody>
      </p:sp>
      <p:sp>
        <p:nvSpPr>
          <p:cNvPr id="11" name="右矢印 10">
            <a:extLst>
              <a:ext uri="{FF2B5EF4-FFF2-40B4-BE49-F238E27FC236}">
                <a16:creationId xmlns:a16="http://schemas.microsoft.com/office/drawing/2014/main" id="{87D25D9C-7B68-5C46-9782-81B440CA4E6B}"/>
              </a:ext>
            </a:extLst>
          </p:cNvPr>
          <p:cNvSpPr/>
          <p:nvPr/>
        </p:nvSpPr>
        <p:spPr>
          <a:xfrm rot="18610333">
            <a:off x="5340671" y="2398370"/>
            <a:ext cx="407142" cy="227830"/>
          </a:xfrm>
          <a:prstGeom prst="rightArrow">
            <a:avLst/>
          </a:prstGeom>
          <a:solidFill>
            <a:srgbClr val="EF6B6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右矢印 39">
            <a:extLst>
              <a:ext uri="{FF2B5EF4-FFF2-40B4-BE49-F238E27FC236}">
                <a16:creationId xmlns:a16="http://schemas.microsoft.com/office/drawing/2014/main" id="{807D70F8-4DAC-5D4F-A868-F71ED656AD8E}"/>
              </a:ext>
            </a:extLst>
          </p:cNvPr>
          <p:cNvSpPr/>
          <p:nvPr/>
        </p:nvSpPr>
        <p:spPr>
          <a:xfrm rot="3591592">
            <a:off x="8117249" y="2359238"/>
            <a:ext cx="407142" cy="227830"/>
          </a:xfrm>
          <a:prstGeom prst="rightArrow">
            <a:avLst/>
          </a:prstGeom>
          <a:solidFill>
            <a:srgbClr val="EF6B6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7AFBE44B-C610-8646-AC4D-3425C9903E45}"/>
              </a:ext>
            </a:extLst>
          </p:cNvPr>
          <p:cNvSpPr txBox="1"/>
          <p:nvPr/>
        </p:nvSpPr>
        <p:spPr>
          <a:xfrm>
            <a:off x="358374" y="180000"/>
            <a:ext cx="4254498" cy="707886"/>
          </a:xfrm>
          <a:prstGeom prst="rect">
            <a:avLst/>
          </a:prstGeom>
          <a:noFill/>
        </p:spPr>
        <p:txBody>
          <a:bodyPr wrap="none" rtlCol="0">
            <a:spAutoFit/>
          </a:bodyPr>
          <a:lstStyle/>
          <a:p>
            <a:r>
              <a:rPr kumimoji="1" lang="ja-JP" altLang="en-US" sz="4000" b="1" u="sng">
                <a:solidFill>
                  <a:srgbClr val="70AB73"/>
                </a:solidFill>
                <a:ea typeface="メイリオ" panose="020B0604030504040204" pitchFamily="50" charset="-128"/>
              </a:rPr>
              <a:t> </a:t>
            </a:r>
            <a:r>
              <a:rPr kumimoji="1" lang="en-US" altLang="ja-JP" sz="4000" b="1" u="sng" dirty="0">
                <a:solidFill>
                  <a:srgbClr val="70AB73"/>
                </a:solidFill>
                <a:ea typeface="メイリオ" panose="020B0604030504040204" pitchFamily="50" charset="-128"/>
              </a:rPr>
              <a:t>Proposed Method</a:t>
            </a:r>
            <a:r>
              <a:rPr kumimoji="1" lang="ja-JP" altLang="en-US" sz="4000" b="1" u="sng">
                <a:solidFill>
                  <a:srgbClr val="70AB73"/>
                </a:solidFill>
                <a:ea typeface="メイリオ" panose="020B0604030504040204" pitchFamily="50" charset="-128"/>
              </a:rPr>
              <a:t> </a:t>
            </a:r>
            <a:endParaRPr kumimoji="1" lang="ja-JP" altLang="en-US" sz="4000" b="1" u="sng" dirty="0">
              <a:solidFill>
                <a:srgbClr val="70AB73"/>
              </a:solidFill>
              <a:ea typeface="メイリオ" panose="020B0604030504040204" pitchFamily="50" charset="-128"/>
            </a:endParaRPr>
          </a:p>
        </p:txBody>
      </p:sp>
      <p:sp>
        <p:nvSpPr>
          <p:cNvPr id="2" name="テキスト ボックス 1">
            <a:extLst>
              <a:ext uri="{FF2B5EF4-FFF2-40B4-BE49-F238E27FC236}">
                <a16:creationId xmlns:a16="http://schemas.microsoft.com/office/drawing/2014/main" id="{A568DB25-4B14-594C-AC63-21204377DF93}"/>
              </a:ext>
            </a:extLst>
          </p:cNvPr>
          <p:cNvSpPr txBox="1"/>
          <p:nvPr/>
        </p:nvSpPr>
        <p:spPr>
          <a:xfrm>
            <a:off x="6343305" y="3294104"/>
            <a:ext cx="962123" cy="230832"/>
          </a:xfrm>
          <a:prstGeom prst="rect">
            <a:avLst/>
          </a:prstGeom>
          <a:noFill/>
        </p:spPr>
        <p:txBody>
          <a:bodyPr wrap="square" rtlCol="0">
            <a:spAutoFit/>
          </a:bodyPr>
          <a:lstStyle/>
          <a:p>
            <a:r>
              <a:rPr kumimoji="1" lang="en-US" altLang="ja-JP" sz="900" dirty="0">
                <a:latin typeface="Meiryo" panose="020B0604030504040204" pitchFamily="34" charset="-128"/>
                <a:ea typeface="Meiryo" panose="020B0604030504040204" pitchFamily="34" charset="-128"/>
              </a:rPr>
              <a:t>R+G+B Value</a:t>
            </a:r>
            <a:endParaRPr kumimoji="1" lang="ja-JP" altLang="en-US" sz="900">
              <a:latin typeface="Meiryo" panose="020B0604030504040204" pitchFamily="34" charset="-128"/>
              <a:ea typeface="Meiryo" panose="020B0604030504040204" pitchFamily="34" charset="-128"/>
            </a:endParaRPr>
          </a:p>
        </p:txBody>
      </p:sp>
      <p:grpSp>
        <p:nvGrpSpPr>
          <p:cNvPr id="6" name="グループ化 5">
            <a:extLst>
              <a:ext uri="{FF2B5EF4-FFF2-40B4-BE49-F238E27FC236}">
                <a16:creationId xmlns:a16="http://schemas.microsoft.com/office/drawing/2014/main" id="{F3D1972D-41BA-724B-A8C8-DC4F3221B1CB}"/>
              </a:ext>
            </a:extLst>
          </p:cNvPr>
          <p:cNvGrpSpPr/>
          <p:nvPr/>
        </p:nvGrpSpPr>
        <p:grpSpPr>
          <a:xfrm>
            <a:off x="4890155" y="3444900"/>
            <a:ext cx="3903294" cy="361637"/>
            <a:chOff x="551411" y="3559414"/>
            <a:chExt cx="3903294" cy="361637"/>
          </a:xfrm>
        </p:grpSpPr>
        <p:cxnSp>
          <p:nvCxnSpPr>
            <p:cNvPr id="5" name="直線矢印コネクタ 4">
              <a:extLst>
                <a:ext uri="{FF2B5EF4-FFF2-40B4-BE49-F238E27FC236}">
                  <a16:creationId xmlns:a16="http://schemas.microsoft.com/office/drawing/2014/main" id="{2FA4892F-FBEA-D54C-8C94-51C9762089B0}"/>
                </a:ext>
              </a:extLst>
            </p:cNvPr>
            <p:cNvCxnSpPr/>
            <p:nvPr/>
          </p:nvCxnSpPr>
          <p:spPr>
            <a:xfrm>
              <a:off x="1030209" y="3655167"/>
              <a:ext cx="2928927"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0A4FA15E-75B5-D947-9D25-4AC5E793FC29}"/>
                </a:ext>
              </a:extLst>
            </p:cNvPr>
            <p:cNvSpPr txBox="1"/>
            <p:nvPr/>
          </p:nvSpPr>
          <p:spPr>
            <a:xfrm>
              <a:off x="1900366" y="3674830"/>
              <a:ext cx="1157689" cy="246221"/>
            </a:xfrm>
            <a:prstGeom prst="rect">
              <a:avLst/>
            </a:prstGeom>
            <a:noFill/>
          </p:spPr>
          <p:txBody>
            <a:bodyPr wrap="none" rtlCol="0">
              <a:spAutoFit/>
            </a:bodyPr>
            <a:lstStyle/>
            <a:p>
              <a:r>
                <a:rPr kumimoji="1" lang="en-US" altLang="ja-JP" sz="1000" b="1" dirty="0">
                  <a:latin typeface="Meiryo" panose="020B0604030504040204" pitchFamily="34" charset="-128"/>
                  <a:ea typeface="Meiryo" panose="020B0604030504040204" pitchFamily="34" charset="-128"/>
                </a:rPr>
                <a:t>Light intensity</a:t>
              </a:r>
              <a:endParaRPr kumimoji="1" lang="ja-JP" altLang="en-US" sz="1000" b="1">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96F81DA-2A9E-3F4B-9D64-356B0C7729E1}"/>
                </a:ext>
              </a:extLst>
            </p:cNvPr>
            <p:cNvSpPr txBox="1"/>
            <p:nvPr/>
          </p:nvSpPr>
          <p:spPr>
            <a:xfrm>
              <a:off x="551411" y="3559414"/>
              <a:ext cx="511679" cy="230832"/>
            </a:xfrm>
            <a:prstGeom prst="rect">
              <a:avLst/>
            </a:prstGeom>
            <a:noFill/>
          </p:spPr>
          <p:txBody>
            <a:bodyPr wrap="none" rtlCol="0">
              <a:spAutoFit/>
            </a:bodyPr>
            <a:lstStyle/>
            <a:p>
              <a:r>
                <a:rPr kumimoji="1" lang="en-US" altLang="ja-JP" sz="900" b="1" dirty="0">
                  <a:latin typeface="Meiryo" panose="020B0604030504040204" pitchFamily="34" charset="-128"/>
                  <a:ea typeface="Meiryo" panose="020B0604030504040204" pitchFamily="34" charset="-128"/>
                </a:rPr>
                <a:t>Black</a:t>
              </a:r>
              <a:endParaRPr kumimoji="1" lang="ja-JP" altLang="en-US" sz="900" b="1">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08518615-B2DA-CB49-B0B3-563D1B4FF993}"/>
                </a:ext>
              </a:extLst>
            </p:cNvPr>
            <p:cNvSpPr txBox="1"/>
            <p:nvPr/>
          </p:nvSpPr>
          <p:spPr>
            <a:xfrm>
              <a:off x="3912569" y="3562247"/>
              <a:ext cx="542136" cy="230832"/>
            </a:xfrm>
            <a:prstGeom prst="rect">
              <a:avLst/>
            </a:prstGeom>
            <a:noFill/>
          </p:spPr>
          <p:txBody>
            <a:bodyPr wrap="none" rtlCol="0">
              <a:spAutoFit/>
            </a:bodyPr>
            <a:lstStyle/>
            <a:p>
              <a:r>
                <a:rPr kumimoji="1" lang="en-US" altLang="ja-JP" sz="900" b="1" dirty="0">
                  <a:latin typeface="Meiryo" panose="020B0604030504040204" pitchFamily="34" charset="-128"/>
                  <a:ea typeface="Meiryo" panose="020B0604030504040204" pitchFamily="34" charset="-128"/>
                </a:rPr>
                <a:t>White</a:t>
              </a:r>
              <a:endParaRPr kumimoji="1" lang="ja-JP" altLang="en-US" sz="900" b="1">
                <a:latin typeface="Meiryo" panose="020B0604030504040204" pitchFamily="34" charset="-128"/>
                <a:ea typeface="Meiryo" panose="020B0604030504040204" pitchFamily="34" charset="-128"/>
              </a:endParaRPr>
            </a:p>
          </p:txBody>
        </p:sp>
      </p:grpSp>
      <p:sp>
        <p:nvSpPr>
          <p:cNvPr id="58" name="テキスト ボックス 57">
            <a:extLst>
              <a:ext uri="{FF2B5EF4-FFF2-40B4-BE49-F238E27FC236}">
                <a16:creationId xmlns:a16="http://schemas.microsoft.com/office/drawing/2014/main" id="{B3FCA650-648B-BE48-902D-E8B50359D6CF}"/>
              </a:ext>
            </a:extLst>
          </p:cNvPr>
          <p:cNvSpPr txBox="1"/>
          <p:nvPr/>
        </p:nvSpPr>
        <p:spPr>
          <a:xfrm rot="10800000" flipV="1">
            <a:off x="752044" y="3937506"/>
            <a:ext cx="3819956" cy="707886"/>
          </a:xfrm>
          <a:prstGeom prst="rect">
            <a:avLst/>
          </a:prstGeom>
          <a:noFill/>
        </p:spPr>
        <p:txBody>
          <a:bodyPr wrap="square" rtlCol="0">
            <a:spAutoFit/>
          </a:bodyPr>
          <a:lstStyle/>
          <a:p>
            <a:r>
              <a:rPr kumimoji="1" lang="en-US" altLang="ja-JP" sz="2000" dirty="0">
                <a:ea typeface="Meiryo" panose="020B0604030504040204" pitchFamily="34" charset="-128"/>
              </a:rPr>
              <a:t>R+G+B Value = </a:t>
            </a:r>
            <a:r>
              <a:rPr kumimoji="1" lang="en-US" altLang="ja-JP" sz="2000" dirty="0">
                <a:solidFill>
                  <a:srgbClr val="B163EB"/>
                </a:solidFill>
                <a:ea typeface="Meiryo" panose="020B0604030504040204" pitchFamily="34" charset="-128"/>
              </a:rPr>
              <a:t>Black(shadows)</a:t>
            </a:r>
          </a:p>
          <a:p>
            <a:r>
              <a:rPr kumimoji="1" lang="ja-JP" altLang="en-US" sz="2000">
                <a:solidFill>
                  <a:srgbClr val="B163EB"/>
                </a:solidFill>
                <a:ea typeface="Meiryo" panose="020B0604030504040204" pitchFamily="34" charset="-128"/>
              </a:rPr>
              <a:t>　　　　　　</a:t>
            </a:r>
            <a:r>
              <a:rPr kumimoji="1" lang="en-US" altLang="ja-JP" sz="2000" dirty="0">
                <a:solidFill>
                  <a:srgbClr val="B163EB"/>
                </a:solidFill>
                <a:ea typeface="Meiryo" panose="020B0604030504040204" pitchFamily="34" charset="-128"/>
              </a:rPr>
              <a:t> White(reflections)</a:t>
            </a:r>
          </a:p>
        </p:txBody>
      </p:sp>
      <p:grpSp>
        <p:nvGrpSpPr>
          <p:cNvPr id="60" name="グループ化 59">
            <a:extLst>
              <a:ext uri="{FF2B5EF4-FFF2-40B4-BE49-F238E27FC236}">
                <a16:creationId xmlns:a16="http://schemas.microsoft.com/office/drawing/2014/main" id="{67417FEA-FB56-EE43-A46F-BD03CC3CD64A}"/>
              </a:ext>
            </a:extLst>
          </p:cNvPr>
          <p:cNvGrpSpPr>
            <a:grpSpLocks noChangeAspect="1"/>
          </p:cNvGrpSpPr>
          <p:nvPr/>
        </p:nvGrpSpPr>
        <p:grpSpPr>
          <a:xfrm>
            <a:off x="245734" y="1115593"/>
            <a:ext cx="1126900" cy="1612507"/>
            <a:chOff x="-3313368" y="2219095"/>
            <a:chExt cx="1310148" cy="1874721"/>
          </a:xfrm>
        </p:grpSpPr>
        <p:pic>
          <p:nvPicPr>
            <p:cNvPr id="61" name="図 60">
              <a:extLst>
                <a:ext uri="{FF2B5EF4-FFF2-40B4-BE49-F238E27FC236}">
                  <a16:creationId xmlns:a16="http://schemas.microsoft.com/office/drawing/2014/main" id="{C6DAD792-5118-474D-A312-BC296B99F1A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76944" y="2219095"/>
              <a:ext cx="1037302" cy="1713803"/>
            </a:xfrm>
            <a:prstGeom prst="rect">
              <a:avLst/>
            </a:prstGeom>
          </p:spPr>
        </p:pic>
        <p:sp>
          <p:nvSpPr>
            <p:cNvPr id="62" name="円/楕円 61">
              <a:extLst>
                <a:ext uri="{FF2B5EF4-FFF2-40B4-BE49-F238E27FC236}">
                  <a16:creationId xmlns:a16="http://schemas.microsoft.com/office/drawing/2014/main" id="{F24C7240-DF25-8F44-8852-63C0838E9761}"/>
                </a:ext>
              </a:extLst>
            </p:cNvPr>
            <p:cNvSpPr/>
            <p:nvPr/>
          </p:nvSpPr>
          <p:spPr>
            <a:xfrm>
              <a:off x="-3313368" y="3341462"/>
              <a:ext cx="1310148" cy="752354"/>
            </a:xfrm>
            <a:prstGeom prst="ellipse">
              <a:avLst/>
            </a:prstGeom>
            <a:noFill/>
            <a:ln w="38100">
              <a:solidFill>
                <a:srgbClr val="70A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a:extLst>
                <a:ext uri="{FF2B5EF4-FFF2-40B4-BE49-F238E27FC236}">
                  <a16:creationId xmlns:a16="http://schemas.microsoft.com/office/drawing/2014/main" id="{3A39911F-71B4-3C48-8849-DDF60B8C2FC8}"/>
                </a:ext>
              </a:extLst>
            </p:cNvPr>
            <p:cNvSpPr/>
            <p:nvPr/>
          </p:nvSpPr>
          <p:spPr>
            <a:xfrm rot="3884293">
              <a:off x="-2800486" y="2810143"/>
              <a:ext cx="772437" cy="544530"/>
            </a:xfrm>
            <a:prstGeom prst="ellipse">
              <a:avLst/>
            </a:prstGeom>
            <a:noFill/>
            <a:ln w="38100">
              <a:solidFill>
                <a:srgbClr val="EE6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テキスト ボックス 63">
            <a:extLst>
              <a:ext uri="{FF2B5EF4-FFF2-40B4-BE49-F238E27FC236}">
                <a16:creationId xmlns:a16="http://schemas.microsoft.com/office/drawing/2014/main" id="{7D99BA79-C8D0-624C-AE0D-11997FA7C291}"/>
              </a:ext>
            </a:extLst>
          </p:cNvPr>
          <p:cNvSpPr txBox="1"/>
          <p:nvPr/>
        </p:nvSpPr>
        <p:spPr>
          <a:xfrm>
            <a:off x="1429801" y="2156996"/>
            <a:ext cx="1890251" cy="461665"/>
          </a:xfrm>
          <a:prstGeom prst="rect">
            <a:avLst/>
          </a:prstGeom>
          <a:noFill/>
        </p:spPr>
        <p:txBody>
          <a:bodyPr wrap="square" rtlCol="0">
            <a:spAutoFit/>
          </a:bodyPr>
          <a:lstStyle/>
          <a:p>
            <a:r>
              <a:rPr kumimoji="1" lang="en" altLang="ja-JP" sz="2400" dirty="0">
                <a:solidFill>
                  <a:srgbClr val="70AB73"/>
                </a:solidFill>
                <a:ea typeface="メイリオ" panose="020B0604030504040204" pitchFamily="50" charset="-128"/>
              </a:rPr>
              <a:t>Nostrils</a:t>
            </a:r>
            <a:endParaRPr kumimoji="1" lang="en-US" altLang="ja-JP" sz="2400" dirty="0">
              <a:solidFill>
                <a:srgbClr val="70AB73"/>
              </a:solidFill>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5B857B66-C18D-F542-B167-B8C7F6CFD672}"/>
              </a:ext>
            </a:extLst>
          </p:cNvPr>
          <p:cNvSpPr txBox="1"/>
          <p:nvPr/>
        </p:nvSpPr>
        <p:spPr>
          <a:xfrm>
            <a:off x="1420520" y="1290619"/>
            <a:ext cx="3268566" cy="830997"/>
          </a:xfrm>
          <a:prstGeom prst="rect">
            <a:avLst/>
          </a:prstGeom>
          <a:noFill/>
        </p:spPr>
        <p:txBody>
          <a:bodyPr wrap="square" rtlCol="0">
            <a:spAutoFit/>
          </a:bodyPr>
          <a:lstStyle/>
          <a:p>
            <a:r>
              <a:rPr kumimoji="1" lang="en" altLang="ja-JP" sz="2400" dirty="0">
                <a:solidFill>
                  <a:srgbClr val="EF6B64"/>
                </a:solidFill>
                <a:ea typeface="メイリオ" panose="020B0604030504040204" pitchFamily="50" charset="-128"/>
              </a:rPr>
              <a:t>Reflections and shadows</a:t>
            </a:r>
          </a:p>
          <a:p>
            <a:r>
              <a:rPr kumimoji="1" lang="en" altLang="ja-JP" sz="2400" dirty="0">
                <a:solidFill>
                  <a:srgbClr val="EF6B64"/>
                </a:solidFill>
                <a:ea typeface="メイリオ" panose="020B0604030504040204" pitchFamily="50" charset="-128"/>
              </a:rPr>
              <a:t>due to unevenness</a:t>
            </a:r>
            <a:endParaRPr kumimoji="1" lang="en-US" altLang="ja-JP" sz="2400" dirty="0">
              <a:solidFill>
                <a:srgbClr val="EF6B64"/>
              </a:solidFill>
              <a:ea typeface="メイリオ" panose="020B0604030504040204" pitchFamily="50" charset="-128"/>
            </a:endParaRPr>
          </a:p>
        </p:txBody>
      </p:sp>
      <p:sp>
        <p:nvSpPr>
          <p:cNvPr id="31" name="矢印: 右 81">
            <a:extLst>
              <a:ext uri="{FF2B5EF4-FFF2-40B4-BE49-F238E27FC236}">
                <a16:creationId xmlns:a16="http://schemas.microsoft.com/office/drawing/2014/main" id="{01D4229F-3D9D-C94B-949D-F771740FBC58}"/>
              </a:ext>
            </a:extLst>
          </p:cNvPr>
          <p:cNvSpPr/>
          <p:nvPr/>
        </p:nvSpPr>
        <p:spPr>
          <a:xfrm>
            <a:off x="550911" y="3140915"/>
            <a:ext cx="229224" cy="312863"/>
          </a:xfrm>
          <a:prstGeom prst="rightArrow">
            <a:avLst>
              <a:gd name="adj1" fmla="val 50000"/>
              <a:gd name="adj2" fmla="val 656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2F5B1674-D119-F940-B347-2520E9DFC048}"/>
              </a:ext>
            </a:extLst>
          </p:cNvPr>
          <p:cNvSpPr txBox="1"/>
          <p:nvPr/>
        </p:nvSpPr>
        <p:spPr>
          <a:xfrm>
            <a:off x="927349" y="2875688"/>
            <a:ext cx="3164841" cy="830997"/>
          </a:xfrm>
          <a:prstGeom prst="rect">
            <a:avLst/>
          </a:prstGeom>
          <a:noFill/>
        </p:spPr>
        <p:txBody>
          <a:bodyPr wrap="none" rtlCol="0">
            <a:spAutoFit/>
          </a:bodyPr>
          <a:lstStyle/>
          <a:p>
            <a:pPr algn="ctr"/>
            <a:r>
              <a:rPr kumimoji="1" lang="en-US" altLang="ja-JP" sz="2400" b="1" dirty="0"/>
              <a:t>Focus on the difference</a:t>
            </a:r>
          </a:p>
          <a:p>
            <a:pPr algn="ctr"/>
            <a:r>
              <a:rPr kumimoji="1" lang="en-US" altLang="ja-JP" sz="2400" b="1" dirty="0"/>
              <a:t>in color from the skin</a:t>
            </a:r>
            <a:endParaRPr kumimoji="1" lang="ja-JP" altLang="en-US" sz="2400" b="1"/>
          </a:p>
        </p:txBody>
      </p:sp>
      <p:sp>
        <p:nvSpPr>
          <p:cNvPr id="15" name="正方形/長方形 14">
            <a:extLst>
              <a:ext uri="{FF2B5EF4-FFF2-40B4-BE49-F238E27FC236}">
                <a16:creationId xmlns:a16="http://schemas.microsoft.com/office/drawing/2014/main" id="{06BD1471-5C0D-AB42-8EC6-6F163A82855E}"/>
              </a:ext>
            </a:extLst>
          </p:cNvPr>
          <p:cNvSpPr/>
          <p:nvPr/>
        </p:nvSpPr>
        <p:spPr>
          <a:xfrm>
            <a:off x="5516043" y="5666765"/>
            <a:ext cx="2667012" cy="707886"/>
          </a:xfrm>
          <a:prstGeom prst="rect">
            <a:avLst/>
          </a:prstGeom>
        </p:spPr>
        <p:txBody>
          <a:bodyPr wrap="none">
            <a:spAutoFit/>
          </a:bodyPr>
          <a:lstStyle/>
          <a:p>
            <a:pPr algn="ctr"/>
            <a:r>
              <a:rPr lang="ja-JP" altLang="en-US" sz="2000" b="1"/>
              <a:t>Are </a:t>
            </a:r>
            <a:r>
              <a:rPr lang="ja-JP" altLang="en-US" sz="2000" b="1">
                <a:solidFill>
                  <a:srgbClr val="F7AC57"/>
                </a:solidFill>
              </a:rPr>
              <a:t>all remaining pixels</a:t>
            </a:r>
            <a:endParaRPr lang="en-US" altLang="ja-JP" sz="2000" b="1" dirty="0">
              <a:solidFill>
                <a:srgbClr val="F7AC57"/>
              </a:solidFill>
            </a:endParaRPr>
          </a:p>
          <a:p>
            <a:pPr algn="ctr"/>
            <a:r>
              <a:rPr lang="ja-JP" altLang="en-US" sz="2000" b="1"/>
              <a:t>blood flow changes?</a:t>
            </a:r>
          </a:p>
        </p:txBody>
      </p:sp>
      <p:sp>
        <p:nvSpPr>
          <p:cNvPr id="41" name="矢印: 右 81">
            <a:extLst>
              <a:ext uri="{FF2B5EF4-FFF2-40B4-BE49-F238E27FC236}">
                <a16:creationId xmlns:a16="http://schemas.microsoft.com/office/drawing/2014/main" id="{FBE34CC7-13FF-5044-973A-E238D75022C9}"/>
              </a:ext>
            </a:extLst>
          </p:cNvPr>
          <p:cNvSpPr/>
          <p:nvPr/>
        </p:nvSpPr>
        <p:spPr>
          <a:xfrm rot="5400000">
            <a:off x="2360370" y="4582068"/>
            <a:ext cx="229224" cy="312863"/>
          </a:xfrm>
          <a:prstGeom prst="rightArrow">
            <a:avLst>
              <a:gd name="adj1" fmla="val 50000"/>
              <a:gd name="adj2" fmla="val 656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角丸四角形吹き出し 46">
            <a:extLst>
              <a:ext uri="{FF2B5EF4-FFF2-40B4-BE49-F238E27FC236}">
                <a16:creationId xmlns:a16="http://schemas.microsoft.com/office/drawing/2014/main" id="{8596EF3B-4C38-8B4E-8ACF-25020BFC1C04}"/>
              </a:ext>
            </a:extLst>
          </p:cNvPr>
          <p:cNvSpPr/>
          <p:nvPr/>
        </p:nvSpPr>
        <p:spPr>
          <a:xfrm>
            <a:off x="292440" y="5396292"/>
            <a:ext cx="3130789" cy="899984"/>
          </a:xfrm>
          <a:prstGeom prst="wedgeRoundRectCallout">
            <a:avLst>
              <a:gd name="adj1" fmla="val 37760"/>
              <a:gd name="adj2" fmla="val 69865"/>
              <a:gd name="adj3" fmla="val 16667"/>
            </a:avLst>
          </a:prstGeom>
          <a:solidFill>
            <a:schemeClr val="bg1"/>
          </a:solidFill>
          <a:ln>
            <a:solidFill>
              <a:srgbClr val="70A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7AC57"/>
              </a:solidFill>
            </a:endParaRPr>
          </a:p>
        </p:txBody>
      </p:sp>
      <p:sp>
        <p:nvSpPr>
          <p:cNvPr id="48" name="テキスト ボックス 47">
            <a:extLst>
              <a:ext uri="{FF2B5EF4-FFF2-40B4-BE49-F238E27FC236}">
                <a16:creationId xmlns:a16="http://schemas.microsoft.com/office/drawing/2014/main" id="{3EF46C95-AC4B-314B-923A-C7A2FEB0A529}"/>
              </a:ext>
            </a:extLst>
          </p:cNvPr>
          <p:cNvSpPr txBox="1"/>
          <p:nvPr/>
        </p:nvSpPr>
        <p:spPr>
          <a:xfrm rot="10800000" flipV="1">
            <a:off x="358374" y="5492341"/>
            <a:ext cx="2997112" cy="707886"/>
          </a:xfrm>
          <a:prstGeom prst="rect">
            <a:avLst/>
          </a:prstGeom>
          <a:noFill/>
        </p:spPr>
        <p:txBody>
          <a:bodyPr wrap="square" rtlCol="0">
            <a:spAutoFit/>
          </a:bodyPr>
          <a:lstStyle/>
          <a:p>
            <a:pPr algn="ctr"/>
            <a:r>
              <a:rPr kumimoji="1" lang="en" altLang="ja-JP" sz="2000" dirty="0">
                <a:ea typeface="Meiryo" panose="020B0604030504040204" pitchFamily="34" charset="-128"/>
              </a:rPr>
              <a:t>Pixels corresponding to</a:t>
            </a:r>
          </a:p>
          <a:p>
            <a:pPr algn="ctr"/>
            <a:r>
              <a:rPr kumimoji="1" lang="en" altLang="ja-JP" sz="2000" dirty="0">
                <a:ea typeface="Meiryo" panose="020B0604030504040204" pitchFamily="34" charset="-128"/>
              </a:rPr>
              <a:t> the </a:t>
            </a:r>
            <a:r>
              <a:rPr kumimoji="1" lang="en" altLang="ja-JP" sz="2000" dirty="0">
                <a:solidFill>
                  <a:srgbClr val="B163EB"/>
                </a:solidFill>
                <a:ea typeface="Meiryo" panose="020B0604030504040204" pitchFamily="34" charset="-128"/>
              </a:rPr>
              <a:t>purple area </a:t>
            </a:r>
            <a:r>
              <a:rPr kumimoji="1" lang="en" altLang="ja-JP" sz="2000" dirty="0">
                <a:ea typeface="Meiryo" panose="020B0604030504040204" pitchFamily="34" charset="-128"/>
              </a:rPr>
              <a:t>were filled</a:t>
            </a:r>
            <a:endParaRPr kumimoji="1" lang="en-US" altLang="ja-JP" sz="2000" dirty="0">
              <a:ea typeface="Meiryo" panose="020B0604030504040204" pitchFamily="34" charset="-128"/>
            </a:endParaRPr>
          </a:p>
        </p:txBody>
      </p:sp>
      <p:pic>
        <p:nvPicPr>
          <p:cNvPr id="19" name="図 18">
            <a:extLst>
              <a:ext uri="{FF2B5EF4-FFF2-40B4-BE49-F238E27FC236}">
                <a16:creationId xmlns:a16="http://schemas.microsoft.com/office/drawing/2014/main" id="{BC73830E-E733-A84D-9412-88F5EDF315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5160" y="5356845"/>
            <a:ext cx="846783" cy="1423066"/>
          </a:xfrm>
          <a:prstGeom prst="rect">
            <a:avLst/>
          </a:prstGeom>
        </p:spPr>
      </p:pic>
      <p:sp>
        <p:nvSpPr>
          <p:cNvPr id="20" name="正方形/長方形 19">
            <a:extLst>
              <a:ext uri="{FF2B5EF4-FFF2-40B4-BE49-F238E27FC236}">
                <a16:creationId xmlns:a16="http://schemas.microsoft.com/office/drawing/2014/main" id="{E5814BBA-0EC4-394C-AC78-A84FACCE763E}"/>
              </a:ext>
            </a:extLst>
          </p:cNvPr>
          <p:cNvSpPr/>
          <p:nvPr/>
        </p:nvSpPr>
        <p:spPr>
          <a:xfrm>
            <a:off x="1073714" y="4892810"/>
            <a:ext cx="3036280" cy="400110"/>
          </a:xfrm>
          <a:prstGeom prst="rect">
            <a:avLst/>
          </a:prstGeom>
        </p:spPr>
        <p:txBody>
          <a:bodyPr wrap="none">
            <a:spAutoFit/>
          </a:bodyPr>
          <a:lstStyle/>
          <a:p>
            <a:r>
              <a:rPr lang="en" altLang="ja-JP" sz="2000" b="1" u="sng" dirty="0"/>
              <a:t>Characteristics distribution</a:t>
            </a:r>
            <a:endParaRPr lang="ja-JP" altLang="en-US" sz="2000" u="sng"/>
          </a:p>
        </p:txBody>
      </p:sp>
      <p:cxnSp>
        <p:nvCxnSpPr>
          <p:cNvPr id="22" name="カギ線コネクタ 21">
            <a:extLst>
              <a:ext uri="{FF2B5EF4-FFF2-40B4-BE49-F238E27FC236}">
                <a16:creationId xmlns:a16="http://schemas.microsoft.com/office/drawing/2014/main" id="{E3AC7FA4-18D2-FB43-BE27-A247614DDD2A}"/>
              </a:ext>
            </a:extLst>
          </p:cNvPr>
          <p:cNvCxnSpPr>
            <a:stCxn id="20" idx="3"/>
            <a:endCxn id="44" idx="1"/>
          </p:cNvCxnSpPr>
          <p:nvPr/>
        </p:nvCxnSpPr>
        <p:spPr>
          <a:xfrm flipV="1">
            <a:off x="4109994" y="4150220"/>
            <a:ext cx="1177684" cy="942645"/>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23" name="テキスト ボックス 22">
            <a:extLst>
              <a:ext uri="{FF2B5EF4-FFF2-40B4-BE49-F238E27FC236}">
                <a16:creationId xmlns:a16="http://schemas.microsoft.com/office/drawing/2014/main" id="{AD99284B-9B6D-354F-8349-0F9348808654}"/>
              </a:ext>
            </a:extLst>
          </p:cNvPr>
          <p:cNvSpPr txBox="1"/>
          <p:nvPr/>
        </p:nvSpPr>
        <p:spPr>
          <a:xfrm>
            <a:off x="4698836" y="3803627"/>
            <a:ext cx="511679" cy="369332"/>
          </a:xfrm>
          <a:prstGeom prst="rect">
            <a:avLst/>
          </a:prstGeom>
          <a:noFill/>
        </p:spPr>
        <p:txBody>
          <a:bodyPr wrap="none" rtlCol="0">
            <a:spAutoFit/>
          </a:bodyPr>
          <a:lstStyle/>
          <a:p>
            <a:r>
              <a:rPr kumimoji="1" lang="en-US" altLang="ja-JP" dirty="0"/>
              <a:t>use</a:t>
            </a:r>
            <a:endParaRPr kumimoji="1" lang="ja-JP" altLang="en-US"/>
          </a:p>
        </p:txBody>
      </p:sp>
    </p:spTree>
    <p:custDataLst>
      <p:tags r:id="rId1"/>
    </p:custDataLst>
    <p:extLst>
      <p:ext uri="{BB962C8B-B14F-4D97-AF65-F5344CB8AC3E}">
        <p14:creationId xmlns:p14="http://schemas.microsoft.com/office/powerpoint/2010/main" val="327865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500"/>
                                        <p:tgtEl>
                                          <p:spTgt spid="4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6" grpId="0" animBg="1"/>
      <p:bldP spid="42" grpId="0"/>
      <p:bldP spid="36" grpId="0" animBg="1"/>
      <p:bldP spid="37" grpId="0" animBg="1"/>
      <p:bldP spid="38" grpId="0" animBg="1"/>
      <p:bldP spid="11" grpId="0" animBg="1"/>
      <p:bldP spid="40" grpId="0" animBg="1"/>
      <p:bldP spid="2" grpId="0"/>
      <p:bldP spid="58" grpId="0"/>
      <p:bldP spid="15" grpId="0"/>
      <p:bldP spid="41" grpId="0" animBg="1"/>
      <p:bldP spid="47" grpId="0" animBg="1"/>
      <p:bldP spid="48" grpId="0"/>
      <p:bldP spid="20"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AFF490D4-0EE9-7E4E-BDD9-04C9C9DBD9CE}"/>
              </a:ext>
            </a:extLst>
          </p:cNvPr>
          <p:cNvPicPr>
            <a:picLocks noChangeAspect="1"/>
          </p:cNvPicPr>
          <p:nvPr/>
        </p:nvPicPr>
        <p:blipFill rotWithShape="1">
          <a:blip r:embed="rId4">
            <a:extLst>
              <a:ext uri="{28A0092B-C50C-407E-A947-70E740481C1C}">
                <a14:useLocalDpi xmlns:a14="http://schemas.microsoft.com/office/drawing/2010/main" val="0"/>
              </a:ext>
            </a:extLst>
          </a:blip>
          <a:srcRect l="2856" t="12010" r="11046" b="1857"/>
          <a:stretch/>
        </p:blipFill>
        <p:spPr>
          <a:xfrm>
            <a:off x="4208541" y="4712952"/>
            <a:ext cx="2622414" cy="1967613"/>
          </a:xfrm>
          <a:prstGeom prst="rect">
            <a:avLst/>
          </a:prstGeom>
        </p:spPr>
      </p:pic>
      <p:sp>
        <p:nvSpPr>
          <p:cNvPr id="63" name="四角形: 角を丸くする 11">
            <a:extLst>
              <a:ext uri="{FF2B5EF4-FFF2-40B4-BE49-F238E27FC236}">
                <a16:creationId xmlns:a16="http://schemas.microsoft.com/office/drawing/2014/main" id="{A9840B9B-C435-E24F-BD21-F5AFA92BDBDB}"/>
              </a:ext>
            </a:extLst>
          </p:cNvPr>
          <p:cNvSpPr/>
          <p:nvPr/>
        </p:nvSpPr>
        <p:spPr>
          <a:xfrm>
            <a:off x="6911495" y="4839966"/>
            <a:ext cx="2121873" cy="1336062"/>
          </a:xfrm>
          <a:prstGeom prst="roundRect">
            <a:avLst/>
          </a:prstGeom>
          <a:solidFill>
            <a:srgbClr val="DFEED6"/>
          </a:solidFill>
          <a:ln>
            <a:solidFill>
              <a:srgbClr val="A8C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81BC0E0E-8180-4C5B-8305-49E4F44F5916}" type="slidenum">
              <a:rPr kumimoji="1" lang="ja-JP" altLang="en-US" smtClean="0"/>
              <a:t>8</a:t>
            </a:fld>
            <a:endParaRPr kumimoji="1" lang="ja-JP" altLang="en-US"/>
          </a:p>
        </p:txBody>
      </p:sp>
      <p:sp>
        <p:nvSpPr>
          <p:cNvPr id="128" name="テキスト ボックス 127">
            <a:extLst>
              <a:ext uri="{FF2B5EF4-FFF2-40B4-BE49-F238E27FC236}">
                <a16:creationId xmlns:a16="http://schemas.microsoft.com/office/drawing/2014/main" id="{98DD86E8-AF21-4B2B-BC45-2CC6610CCFCA}"/>
              </a:ext>
            </a:extLst>
          </p:cNvPr>
          <p:cNvSpPr txBox="1"/>
          <p:nvPr/>
        </p:nvSpPr>
        <p:spPr>
          <a:xfrm>
            <a:off x="358374" y="180000"/>
            <a:ext cx="4254498" cy="707886"/>
          </a:xfrm>
          <a:prstGeom prst="rect">
            <a:avLst/>
          </a:prstGeom>
          <a:noFill/>
        </p:spPr>
        <p:txBody>
          <a:bodyPr wrap="none" rtlCol="0">
            <a:spAutoFit/>
          </a:bodyPr>
          <a:lstStyle/>
          <a:p>
            <a:r>
              <a:rPr kumimoji="1" lang="ja-JP" altLang="en-US" sz="4000" b="1" u="sng">
                <a:solidFill>
                  <a:srgbClr val="70AB73"/>
                </a:solidFill>
                <a:ea typeface="メイリオ" panose="020B0604030504040204" pitchFamily="50" charset="-128"/>
              </a:rPr>
              <a:t> </a:t>
            </a:r>
            <a:r>
              <a:rPr kumimoji="1" lang="en-US" altLang="ja-JP" sz="4000" b="1" u="sng" dirty="0">
                <a:solidFill>
                  <a:srgbClr val="70AB73"/>
                </a:solidFill>
                <a:ea typeface="メイリオ" panose="020B0604030504040204" pitchFamily="50" charset="-128"/>
              </a:rPr>
              <a:t>Proposed Method</a:t>
            </a:r>
            <a:r>
              <a:rPr kumimoji="1" lang="ja-JP" altLang="en-US" sz="4000" b="1" u="sng">
                <a:solidFill>
                  <a:srgbClr val="70AB73"/>
                </a:solidFill>
                <a:ea typeface="メイリオ" panose="020B0604030504040204" pitchFamily="50" charset="-128"/>
              </a:rPr>
              <a:t> </a:t>
            </a:r>
            <a:endParaRPr kumimoji="1" lang="ja-JP" altLang="en-US" sz="4000" b="1" u="sng" dirty="0">
              <a:solidFill>
                <a:srgbClr val="70AB73"/>
              </a:solidFill>
              <a:ea typeface="メイリオ" panose="020B0604030504040204" pitchFamily="50" charset="-128"/>
            </a:endParaRPr>
          </a:p>
        </p:txBody>
      </p:sp>
      <p:pic>
        <p:nvPicPr>
          <p:cNvPr id="26" name="図 25">
            <a:extLst>
              <a:ext uri="{FF2B5EF4-FFF2-40B4-BE49-F238E27FC236}">
                <a16:creationId xmlns:a16="http://schemas.microsoft.com/office/drawing/2014/main" id="{37FBF5B5-3C21-3042-B785-B0FF8C565F1F}"/>
              </a:ext>
            </a:extLst>
          </p:cNvPr>
          <p:cNvPicPr>
            <a:picLocks noChangeAspect="1"/>
          </p:cNvPicPr>
          <p:nvPr/>
        </p:nvPicPr>
        <p:blipFill rotWithShape="1">
          <a:blip r:embed="rId5">
            <a:extLst>
              <a:ext uri="{28A0092B-C50C-407E-A947-70E740481C1C}">
                <a14:useLocalDpi xmlns:a14="http://schemas.microsoft.com/office/drawing/2010/main" val="0"/>
              </a:ext>
            </a:extLst>
          </a:blip>
          <a:srcRect b="16480"/>
          <a:stretch/>
        </p:blipFill>
        <p:spPr>
          <a:xfrm>
            <a:off x="135541" y="1146259"/>
            <a:ext cx="4179519" cy="2460679"/>
          </a:xfrm>
          <a:prstGeom prst="rect">
            <a:avLst/>
          </a:prstGeom>
        </p:spPr>
      </p:pic>
      <p:sp>
        <p:nvSpPr>
          <p:cNvPr id="31" name="正方形/長方形 30">
            <a:extLst>
              <a:ext uri="{FF2B5EF4-FFF2-40B4-BE49-F238E27FC236}">
                <a16:creationId xmlns:a16="http://schemas.microsoft.com/office/drawing/2014/main" id="{FEA4356E-DDD9-274E-ADF4-0F1C5700E747}"/>
              </a:ext>
            </a:extLst>
          </p:cNvPr>
          <p:cNvSpPr/>
          <p:nvPr/>
        </p:nvSpPr>
        <p:spPr>
          <a:xfrm>
            <a:off x="1506835" y="1421013"/>
            <a:ext cx="1778217" cy="1968812"/>
          </a:xfrm>
          <a:prstGeom prst="rect">
            <a:avLst/>
          </a:prstGeom>
          <a:solidFill>
            <a:srgbClr val="F7AC57">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B99F2"/>
              </a:solidFill>
            </a:endParaRPr>
          </a:p>
        </p:txBody>
      </p:sp>
      <p:sp>
        <p:nvSpPr>
          <p:cNvPr id="36" name="テキスト ボックス 35">
            <a:extLst>
              <a:ext uri="{FF2B5EF4-FFF2-40B4-BE49-F238E27FC236}">
                <a16:creationId xmlns:a16="http://schemas.microsoft.com/office/drawing/2014/main" id="{6BCAA2F2-6163-0046-9604-D6B960D4BAFE}"/>
              </a:ext>
            </a:extLst>
          </p:cNvPr>
          <p:cNvSpPr txBox="1"/>
          <p:nvPr/>
        </p:nvSpPr>
        <p:spPr>
          <a:xfrm>
            <a:off x="1864916" y="3586556"/>
            <a:ext cx="962123" cy="230832"/>
          </a:xfrm>
          <a:prstGeom prst="rect">
            <a:avLst/>
          </a:prstGeom>
          <a:noFill/>
        </p:spPr>
        <p:txBody>
          <a:bodyPr wrap="square" rtlCol="0">
            <a:spAutoFit/>
          </a:bodyPr>
          <a:lstStyle/>
          <a:p>
            <a:r>
              <a:rPr kumimoji="1" lang="en-US" altLang="ja-JP" sz="900" dirty="0">
                <a:latin typeface="Meiryo" panose="020B0604030504040204" pitchFamily="34" charset="-128"/>
                <a:ea typeface="Meiryo" panose="020B0604030504040204" pitchFamily="34" charset="-128"/>
              </a:rPr>
              <a:t>R+G+B Value</a:t>
            </a:r>
            <a:endParaRPr kumimoji="1" lang="ja-JP" altLang="en-US" sz="900">
              <a:latin typeface="Meiryo" panose="020B0604030504040204" pitchFamily="34" charset="-128"/>
              <a:ea typeface="Meiryo" panose="020B0604030504040204" pitchFamily="34" charset="-128"/>
            </a:endParaRPr>
          </a:p>
        </p:txBody>
      </p:sp>
      <p:sp>
        <p:nvSpPr>
          <p:cNvPr id="19" name="四角形: 角を丸くする 11">
            <a:extLst>
              <a:ext uri="{FF2B5EF4-FFF2-40B4-BE49-F238E27FC236}">
                <a16:creationId xmlns:a16="http://schemas.microsoft.com/office/drawing/2014/main" id="{E0C5B052-7A46-E24E-8A28-22CE0E0038E9}"/>
              </a:ext>
            </a:extLst>
          </p:cNvPr>
          <p:cNvSpPr/>
          <p:nvPr/>
        </p:nvSpPr>
        <p:spPr>
          <a:xfrm>
            <a:off x="5112329" y="3448672"/>
            <a:ext cx="3751899" cy="821088"/>
          </a:xfrm>
          <a:custGeom>
            <a:avLst/>
            <a:gdLst>
              <a:gd name="connsiteX0" fmla="*/ 0 w 4179519"/>
              <a:gd name="connsiteY0" fmla="*/ 323123 h 1938699"/>
              <a:gd name="connsiteX1" fmla="*/ 323123 w 4179519"/>
              <a:gd name="connsiteY1" fmla="*/ 0 h 1938699"/>
              <a:gd name="connsiteX2" fmla="*/ 696587 w 4179519"/>
              <a:gd name="connsiteY2" fmla="*/ 0 h 1938699"/>
              <a:gd name="connsiteX3" fmla="*/ 696587 w 4179519"/>
              <a:gd name="connsiteY3" fmla="*/ 0 h 1938699"/>
              <a:gd name="connsiteX4" fmla="*/ 1741466 w 4179519"/>
              <a:gd name="connsiteY4" fmla="*/ 0 h 1938699"/>
              <a:gd name="connsiteX5" fmla="*/ 3856396 w 4179519"/>
              <a:gd name="connsiteY5" fmla="*/ 0 h 1938699"/>
              <a:gd name="connsiteX6" fmla="*/ 4179519 w 4179519"/>
              <a:gd name="connsiteY6" fmla="*/ 323123 h 1938699"/>
              <a:gd name="connsiteX7" fmla="*/ 4179519 w 4179519"/>
              <a:gd name="connsiteY7" fmla="*/ 1130908 h 1938699"/>
              <a:gd name="connsiteX8" fmla="*/ 4179519 w 4179519"/>
              <a:gd name="connsiteY8" fmla="*/ 1130908 h 1938699"/>
              <a:gd name="connsiteX9" fmla="*/ 4179519 w 4179519"/>
              <a:gd name="connsiteY9" fmla="*/ 1615583 h 1938699"/>
              <a:gd name="connsiteX10" fmla="*/ 4179519 w 4179519"/>
              <a:gd name="connsiteY10" fmla="*/ 1615576 h 1938699"/>
              <a:gd name="connsiteX11" fmla="*/ 3856396 w 4179519"/>
              <a:gd name="connsiteY11" fmla="*/ 1938699 h 1938699"/>
              <a:gd name="connsiteX12" fmla="*/ 1741466 w 4179519"/>
              <a:gd name="connsiteY12" fmla="*/ 1938699 h 1938699"/>
              <a:gd name="connsiteX13" fmla="*/ 696587 w 4179519"/>
              <a:gd name="connsiteY13" fmla="*/ 1938699 h 1938699"/>
              <a:gd name="connsiteX14" fmla="*/ 696587 w 4179519"/>
              <a:gd name="connsiteY14" fmla="*/ 1938699 h 1938699"/>
              <a:gd name="connsiteX15" fmla="*/ 323123 w 4179519"/>
              <a:gd name="connsiteY15" fmla="*/ 1938699 h 1938699"/>
              <a:gd name="connsiteX16" fmla="*/ 0 w 4179519"/>
              <a:gd name="connsiteY16" fmla="*/ 1615576 h 1938699"/>
              <a:gd name="connsiteX17" fmla="*/ 0 w 4179519"/>
              <a:gd name="connsiteY17" fmla="*/ 1615583 h 1938699"/>
              <a:gd name="connsiteX18" fmla="*/ -382844 w 4179519"/>
              <a:gd name="connsiteY18" fmla="*/ 1338361 h 1938699"/>
              <a:gd name="connsiteX19" fmla="*/ 0 w 4179519"/>
              <a:gd name="connsiteY19" fmla="*/ 1130908 h 1938699"/>
              <a:gd name="connsiteX20" fmla="*/ 0 w 4179519"/>
              <a:gd name="connsiteY20" fmla="*/ 323123 h 1938699"/>
              <a:gd name="connsiteX0" fmla="*/ 382844 w 4562363"/>
              <a:gd name="connsiteY0" fmla="*/ 323123 h 1938699"/>
              <a:gd name="connsiteX1" fmla="*/ 705967 w 4562363"/>
              <a:gd name="connsiteY1" fmla="*/ 0 h 1938699"/>
              <a:gd name="connsiteX2" fmla="*/ 1079431 w 4562363"/>
              <a:gd name="connsiteY2" fmla="*/ 0 h 1938699"/>
              <a:gd name="connsiteX3" fmla="*/ 1079431 w 4562363"/>
              <a:gd name="connsiteY3" fmla="*/ 0 h 1938699"/>
              <a:gd name="connsiteX4" fmla="*/ 2124310 w 4562363"/>
              <a:gd name="connsiteY4" fmla="*/ 0 h 1938699"/>
              <a:gd name="connsiteX5" fmla="*/ 4239240 w 4562363"/>
              <a:gd name="connsiteY5" fmla="*/ 0 h 1938699"/>
              <a:gd name="connsiteX6" fmla="*/ 4562363 w 4562363"/>
              <a:gd name="connsiteY6" fmla="*/ 323123 h 1938699"/>
              <a:gd name="connsiteX7" fmla="*/ 4562363 w 4562363"/>
              <a:gd name="connsiteY7" fmla="*/ 1130908 h 1938699"/>
              <a:gd name="connsiteX8" fmla="*/ 4562363 w 4562363"/>
              <a:gd name="connsiteY8" fmla="*/ 1130908 h 1938699"/>
              <a:gd name="connsiteX9" fmla="*/ 4562363 w 4562363"/>
              <a:gd name="connsiteY9" fmla="*/ 1615583 h 1938699"/>
              <a:gd name="connsiteX10" fmla="*/ 4562363 w 4562363"/>
              <a:gd name="connsiteY10" fmla="*/ 1615576 h 1938699"/>
              <a:gd name="connsiteX11" fmla="*/ 4239240 w 4562363"/>
              <a:gd name="connsiteY11" fmla="*/ 1938699 h 1938699"/>
              <a:gd name="connsiteX12" fmla="*/ 2124310 w 4562363"/>
              <a:gd name="connsiteY12" fmla="*/ 1938699 h 1938699"/>
              <a:gd name="connsiteX13" fmla="*/ 1079431 w 4562363"/>
              <a:gd name="connsiteY13" fmla="*/ 1938699 h 1938699"/>
              <a:gd name="connsiteX14" fmla="*/ 1079431 w 4562363"/>
              <a:gd name="connsiteY14" fmla="*/ 1938699 h 1938699"/>
              <a:gd name="connsiteX15" fmla="*/ 705967 w 4562363"/>
              <a:gd name="connsiteY15" fmla="*/ 1938699 h 1938699"/>
              <a:gd name="connsiteX16" fmla="*/ 382844 w 4562363"/>
              <a:gd name="connsiteY16" fmla="*/ 1615576 h 1938699"/>
              <a:gd name="connsiteX17" fmla="*/ 382844 w 4562363"/>
              <a:gd name="connsiteY17" fmla="*/ 1615583 h 1938699"/>
              <a:gd name="connsiteX18" fmla="*/ 0 w 4562363"/>
              <a:gd name="connsiteY18" fmla="*/ 1338361 h 1938699"/>
              <a:gd name="connsiteX19" fmla="*/ 375029 w 4562363"/>
              <a:gd name="connsiteY19" fmla="*/ 1404446 h 1938699"/>
              <a:gd name="connsiteX20" fmla="*/ 382844 w 4562363"/>
              <a:gd name="connsiteY20" fmla="*/ 323123 h 19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62363" h="1938699">
                <a:moveTo>
                  <a:pt x="382844" y="323123"/>
                </a:moveTo>
                <a:cubicBezTo>
                  <a:pt x="382844" y="144667"/>
                  <a:pt x="527511" y="0"/>
                  <a:pt x="705967" y="0"/>
                </a:cubicBezTo>
                <a:lnTo>
                  <a:pt x="1079431" y="0"/>
                </a:lnTo>
                <a:lnTo>
                  <a:pt x="1079431" y="0"/>
                </a:lnTo>
                <a:lnTo>
                  <a:pt x="2124310" y="0"/>
                </a:lnTo>
                <a:lnTo>
                  <a:pt x="4239240" y="0"/>
                </a:lnTo>
                <a:cubicBezTo>
                  <a:pt x="4417696" y="0"/>
                  <a:pt x="4562363" y="144667"/>
                  <a:pt x="4562363" y="323123"/>
                </a:cubicBezTo>
                <a:lnTo>
                  <a:pt x="4562363" y="1130908"/>
                </a:lnTo>
                <a:lnTo>
                  <a:pt x="4562363" y="1130908"/>
                </a:lnTo>
                <a:lnTo>
                  <a:pt x="4562363" y="1615583"/>
                </a:lnTo>
                <a:lnTo>
                  <a:pt x="4562363" y="1615576"/>
                </a:lnTo>
                <a:cubicBezTo>
                  <a:pt x="4562363" y="1794032"/>
                  <a:pt x="4417696" y="1938699"/>
                  <a:pt x="4239240" y="1938699"/>
                </a:cubicBezTo>
                <a:lnTo>
                  <a:pt x="2124310" y="1938699"/>
                </a:lnTo>
                <a:lnTo>
                  <a:pt x="1079431" y="1938699"/>
                </a:lnTo>
                <a:lnTo>
                  <a:pt x="1079431" y="1938699"/>
                </a:lnTo>
                <a:lnTo>
                  <a:pt x="705967" y="1938699"/>
                </a:lnTo>
                <a:cubicBezTo>
                  <a:pt x="527511" y="1938699"/>
                  <a:pt x="382844" y="1794032"/>
                  <a:pt x="382844" y="1615576"/>
                </a:cubicBezTo>
                <a:lnTo>
                  <a:pt x="382844" y="1615583"/>
                </a:lnTo>
                <a:lnTo>
                  <a:pt x="0" y="1338361"/>
                </a:lnTo>
                <a:lnTo>
                  <a:pt x="375029" y="1404446"/>
                </a:lnTo>
                <a:cubicBezTo>
                  <a:pt x="375029" y="1135184"/>
                  <a:pt x="382844" y="592385"/>
                  <a:pt x="382844" y="323123"/>
                </a:cubicBezTo>
                <a:close/>
              </a:path>
            </a:pathLst>
          </a:custGeom>
          <a:solidFill>
            <a:schemeClr val="bg1"/>
          </a:solidFill>
          <a:ln>
            <a:solidFill>
              <a:srgbClr val="70A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9437E72-00E4-7749-BE2E-5CFCCE2CE36F}"/>
              </a:ext>
            </a:extLst>
          </p:cNvPr>
          <p:cNvSpPr txBox="1"/>
          <p:nvPr/>
        </p:nvSpPr>
        <p:spPr>
          <a:xfrm>
            <a:off x="4464005" y="1445621"/>
            <a:ext cx="1405962" cy="400110"/>
          </a:xfrm>
          <a:prstGeom prst="rect">
            <a:avLst/>
          </a:prstGeom>
          <a:noFill/>
        </p:spPr>
        <p:txBody>
          <a:bodyPr wrap="none" rtlCol="0">
            <a:spAutoFit/>
          </a:bodyPr>
          <a:lstStyle/>
          <a:p>
            <a:r>
              <a:rPr kumimoji="1" lang="en" altLang="ja-JP" sz="2000" dirty="0"/>
              <a:t>In </a:t>
            </a:r>
            <a:r>
              <a:rPr kumimoji="1" lang="en" altLang="ja-JP" sz="2000" dirty="0">
                <a:solidFill>
                  <a:srgbClr val="F7AC57"/>
                </a:solidFill>
              </a:rPr>
              <a:t>this area</a:t>
            </a:r>
            <a:r>
              <a:rPr kumimoji="1" lang="en" altLang="ja-JP" sz="2000" dirty="0"/>
              <a:t>,</a:t>
            </a:r>
          </a:p>
        </p:txBody>
      </p:sp>
      <p:sp>
        <p:nvSpPr>
          <p:cNvPr id="43" name="正方形/長方形 42">
            <a:extLst>
              <a:ext uri="{FF2B5EF4-FFF2-40B4-BE49-F238E27FC236}">
                <a16:creationId xmlns:a16="http://schemas.microsoft.com/office/drawing/2014/main" id="{5F2C85FD-1AD9-3340-A04F-8FC6526545F1}"/>
              </a:ext>
            </a:extLst>
          </p:cNvPr>
          <p:cNvSpPr/>
          <p:nvPr/>
        </p:nvSpPr>
        <p:spPr>
          <a:xfrm>
            <a:off x="1295502" y="861705"/>
            <a:ext cx="6705600" cy="400110"/>
          </a:xfrm>
          <a:prstGeom prst="rect">
            <a:avLst/>
          </a:prstGeom>
        </p:spPr>
        <p:txBody>
          <a:bodyPr wrap="square">
            <a:spAutoFit/>
          </a:bodyPr>
          <a:lstStyle/>
          <a:p>
            <a:pPr algn="ctr"/>
            <a:r>
              <a:rPr lang="ja-JP" altLang="en-US" sz="2000" b="1" u="sng"/>
              <a:t>Are </a:t>
            </a:r>
            <a:r>
              <a:rPr lang="ja-JP" altLang="en-US" sz="2000" b="1" u="sng">
                <a:solidFill>
                  <a:srgbClr val="F7AC57"/>
                </a:solidFill>
              </a:rPr>
              <a:t>all remaining pixels</a:t>
            </a:r>
            <a:r>
              <a:rPr lang="en-US" altLang="ja-JP" sz="2000" b="1" u="sng" dirty="0">
                <a:solidFill>
                  <a:srgbClr val="F7AC57"/>
                </a:solidFill>
              </a:rPr>
              <a:t> </a:t>
            </a:r>
            <a:r>
              <a:rPr lang="ja-JP" altLang="en-US" sz="2000" b="1" u="sng"/>
              <a:t>blood flow changes?</a:t>
            </a:r>
          </a:p>
        </p:txBody>
      </p:sp>
      <p:sp>
        <p:nvSpPr>
          <p:cNvPr id="44" name="矢印: 右 81">
            <a:extLst>
              <a:ext uri="{FF2B5EF4-FFF2-40B4-BE49-F238E27FC236}">
                <a16:creationId xmlns:a16="http://schemas.microsoft.com/office/drawing/2014/main" id="{6AD6BB4F-31A3-A74A-9638-6A89A42CAAEE}"/>
              </a:ext>
            </a:extLst>
          </p:cNvPr>
          <p:cNvSpPr/>
          <p:nvPr/>
        </p:nvSpPr>
        <p:spPr>
          <a:xfrm rot="5400000">
            <a:off x="3085492" y="3854175"/>
            <a:ext cx="229224" cy="312863"/>
          </a:xfrm>
          <a:prstGeom prst="rightArrow">
            <a:avLst>
              <a:gd name="adj1" fmla="val 50000"/>
              <a:gd name="adj2" fmla="val 656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B95E14A2-E875-2B42-8057-C4545A52DA35}"/>
              </a:ext>
            </a:extLst>
          </p:cNvPr>
          <p:cNvSpPr txBox="1"/>
          <p:nvPr/>
        </p:nvSpPr>
        <p:spPr>
          <a:xfrm>
            <a:off x="3517790" y="3810551"/>
            <a:ext cx="1594539" cy="400110"/>
          </a:xfrm>
          <a:prstGeom prst="rect">
            <a:avLst/>
          </a:prstGeom>
          <a:noFill/>
        </p:spPr>
        <p:txBody>
          <a:bodyPr wrap="none" rtlCol="0">
            <a:spAutoFit/>
          </a:bodyPr>
          <a:lstStyle/>
          <a:p>
            <a:r>
              <a:rPr kumimoji="1" lang="en-US" altLang="ja-JP" sz="2000" b="1" u="sng" dirty="0"/>
              <a:t>Use </a:t>
            </a:r>
            <a:r>
              <a:rPr kumimoji="1" lang="en-US" altLang="ja-JP" sz="2000" b="1" u="sng" dirty="0">
                <a:solidFill>
                  <a:srgbClr val="70AB73"/>
                </a:solidFill>
              </a:rPr>
              <a:t>heatmap</a:t>
            </a:r>
            <a:endParaRPr kumimoji="1" lang="ja-JP" altLang="en-US" sz="2000" b="1" u="sng">
              <a:solidFill>
                <a:srgbClr val="70AB73"/>
              </a:solidFill>
            </a:endParaRPr>
          </a:p>
        </p:txBody>
      </p:sp>
      <p:sp>
        <p:nvSpPr>
          <p:cNvPr id="18" name="テキスト ボックス 17">
            <a:extLst>
              <a:ext uri="{FF2B5EF4-FFF2-40B4-BE49-F238E27FC236}">
                <a16:creationId xmlns:a16="http://schemas.microsoft.com/office/drawing/2014/main" id="{8BEBE58E-0275-3D46-B8AE-29DC4C691CDC}"/>
              </a:ext>
            </a:extLst>
          </p:cNvPr>
          <p:cNvSpPr txBox="1"/>
          <p:nvPr/>
        </p:nvSpPr>
        <p:spPr>
          <a:xfrm>
            <a:off x="1012443" y="4281860"/>
            <a:ext cx="872547" cy="400110"/>
          </a:xfrm>
          <a:prstGeom prst="rect">
            <a:avLst/>
          </a:prstGeom>
          <a:noFill/>
        </p:spPr>
        <p:txBody>
          <a:bodyPr wrap="none" rtlCol="0">
            <a:spAutoFit/>
          </a:bodyPr>
          <a:lstStyle/>
          <a:p>
            <a:r>
              <a:rPr kumimoji="1" lang="en-US" altLang="ja-JP" sz="2000" dirty="0"/>
              <a:t>Before</a:t>
            </a:r>
            <a:endParaRPr kumimoji="1" lang="ja-JP" altLang="en-US" sz="2000"/>
          </a:p>
        </p:txBody>
      </p:sp>
      <p:sp>
        <p:nvSpPr>
          <p:cNvPr id="51" name="テキスト ボックス 50">
            <a:extLst>
              <a:ext uri="{FF2B5EF4-FFF2-40B4-BE49-F238E27FC236}">
                <a16:creationId xmlns:a16="http://schemas.microsoft.com/office/drawing/2014/main" id="{08764296-E8E1-404C-99CB-2233F5B4B929}"/>
              </a:ext>
            </a:extLst>
          </p:cNvPr>
          <p:cNvSpPr txBox="1"/>
          <p:nvPr/>
        </p:nvSpPr>
        <p:spPr>
          <a:xfrm>
            <a:off x="5112329" y="4281860"/>
            <a:ext cx="714106" cy="400110"/>
          </a:xfrm>
          <a:prstGeom prst="rect">
            <a:avLst/>
          </a:prstGeom>
          <a:noFill/>
        </p:spPr>
        <p:txBody>
          <a:bodyPr wrap="none" rtlCol="0">
            <a:spAutoFit/>
          </a:bodyPr>
          <a:lstStyle/>
          <a:p>
            <a:r>
              <a:rPr kumimoji="1" lang="en-US" altLang="ja-JP" sz="2000" dirty="0"/>
              <a:t>After</a:t>
            </a:r>
            <a:endParaRPr kumimoji="1" lang="ja-JP" altLang="en-US" sz="2000"/>
          </a:p>
        </p:txBody>
      </p:sp>
      <p:sp>
        <p:nvSpPr>
          <p:cNvPr id="53" name="正方形/長方形 52">
            <a:extLst>
              <a:ext uri="{FF2B5EF4-FFF2-40B4-BE49-F238E27FC236}">
                <a16:creationId xmlns:a16="http://schemas.microsoft.com/office/drawing/2014/main" id="{BC2B060F-C181-7448-BA12-EA54A2EC96B4}"/>
              </a:ext>
            </a:extLst>
          </p:cNvPr>
          <p:cNvSpPr/>
          <p:nvPr/>
        </p:nvSpPr>
        <p:spPr>
          <a:xfrm>
            <a:off x="2943871" y="5710831"/>
            <a:ext cx="1190454" cy="646331"/>
          </a:xfrm>
          <a:prstGeom prst="rect">
            <a:avLst/>
          </a:prstGeom>
        </p:spPr>
        <p:txBody>
          <a:bodyPr wrap="none">
            <a:spAutoFit/>
          </a:bodyPr>
          <a:lstStyle/>
          <a:p>
            <a:pPr algn="ctr"/>
            <a:r>
              <a:rPr kumimoji="1" lang="en-US" altLang="ja-JP" dirty="0"/>
              <a:t>Blood flow</a:t>
            </a:r>
          </a:p>
          <a:p>
            <a:pPr algn="ctr"/>
            <a:r>
              <a:rPr kumimoji="1" lang="en-US" altLang="ja-JP" dirty="0"/>
              <a:t>changes</a:t>
            </a:r>
            <a:endParaRPr lang="ja-JP" altLang="en-US"/>
          </a:p>
        </p:txBody>
      </p:sp>
      <p:sp>
        <p:nvSpPr>
          <p:cNvPr id="58" name="矢印: 右 81">
            <a:extLst>
              <a:ext uri="{FF2B5EF4-FFF2-40B4-BE49-F238E27FC236}">
                <a16:creationId xmlns:a16="http://schemas.microsoft.com/office/drawing/2014/main" id="{B6123F81-50F9-CC42-B0CA-1260563F316E}"/>
              </a:ext>
            </a:extLst>
          </p:cNvPr>
          <p:cNvSpPr/>
          <p:nvPr/>
        </p:nvSpPr>
        <p:spPr>
          <a:xfrm>
            <a:off x="3453555" y="5397968"/>
            <a:ext cx="229224" cy="312863"/>
          </a:xfrm>
          <a:prstGeom prst="rightArrow">
            <a:avLst>
              <a:gd name="adj1" fmla="val 50000"/>
              <a:gd name="adj2" fmla="val 656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a:extLst>
              <a:ext uri="{FF2B5EF4-FFF2-40B4-BE49-F238E27FC236}">
                <a16:creationId xmlns:a16="http://schemas.microsoft.com/office/drawing/2014/main" id="{C20E2E75-90D1-944C-AD6A-F99F54C9A8F8}"/>
              </a:ext>
            </a:extLst>
          </p:cNvPr>
          <p:cNvSpPr/>
          <p:nvPr/>
        </p:nvSpPr>
        <p:spPr>
          <a:xfrm>
            <a:off x="5430325" y="3505273"/>
            <a:ext cx="3398486" cy="707886"/>
          </a:xfrm>
          <a:prstGeom prst="rect">
            <a:avLst/>
          </a:prstGeom>
        </p:spPr>
        <p:txBody>
          <a:bodyPr wrap="square">
            <a:spAutoFit/>
          </a:bodyPr>
          <a:lstStyle/>
          <a:p>
            <a:pPr algn="ctr"/>
            <a:r>
              <a:rPr lang="ja-JP" altLang="en-US" sz="2000"/>
              <a:t>Visual representation of</a:t>
            </a:r>
            <a:endParaRPr lang="en-US" altLang="ja-JP" sz="2000" dirty="0"/>
          </a:p>
          <a:p>
            <a:pPr algn="ctr"/>
            <a:r>
              <a:rPr lang="ja-JP" altLang="en-US" sz="2000"/>
              <a:t>which </a:t>
            </a:r>
            <a:r>
              <a:rPr lang="ja-JP" altLang="en-US" sz="2000" b="1" u="sng"/>
              <a:t>areas have more pixels</a:t>
            </a:r>
          </a:p>
        </p:txBody>
      </p:sp>
      <p:sp>
        <p:nvSpPr>
          <p:cNvPr id="57" name="正方形/長方形 56">
            <a:extLst>
              <a:ext uri="{FF2B5EF4-FFF2-40B4-BE49-F238E27FC236}">
                <a16:creationId xmlns:a16="http://schemas.microsoft.com/office/drawing/2014/main" id="{F8B9E0B4-E6AF-5544-9DF6-7D0317D1E3E0}"/>
              </a:ext>
            </a:extLst>
          </p:cNvPr>
          <p:cNvSpPr/>
          <p:nvPr/>
        </p:nvSpPr>
        <p:spPr>
          <a:xfrm>
            <a:off x="7032631" y="4892618"/>
            <a:ext cx="1936942" cy="1200329"/>
          </a:xfrm>
          <a:prstGeom prst="rect">
            <a:avLst/>
          </a:prstGeom>
        </p:spPr>
        <p:txBody>
          <a:bodyPr wrap="none">
            <a:spAutoFit/>
          </a:bodyPr>
          <a:lstStyle/>
          <a:p>
            <a:pPr algn="ctr"/>
            <a:r>
              <a:rPr lang="ja-JP" altLang="en-US" sz="2400" b="1" u="sng"/>
              <a:t>Focus on</a:t>
            </a:r>
            <a:endParaRPr lang="en-US" altLang="ja-JP" sz="2400" b="1" u="sng" dirty="0"/>
          </a:p>
          <a:p>
            <a:pPr algn="ctr"/>
            <a:r>
              <a:rPr lang="ja-JP" altLang="en-US" sz="2400" b="1" u="sng"/>
              <a:t>what changes</a:t>
            </a:r>
            <a:endParaRPr lang="en-US" altLang="ja-JP" sz="2400" b="1" u="sng" dirty="0"/>
          </a:p>
          <a:p>
            <a:pPr algn="ctr"/>
            <a:r>
              <a:rPr lang="ja-JP" altLang="en-US" sz="2400" b="1" u="sng"/>
              <a:t>are occurring</a:t>
            </a:r>
          </a:p>
        </p:txBody>
      </p:sp>
      <p:pic>
        <p:nvPicPr>
          <p:cNvPr id="60" name="グラフィックス 59" descr="疑問符">
            <a:extLst>
              <a:ext uri="{FF2B5EF4-FFF2-40B4-BE49-F238E27FC236}">
                <a16:creationId xmlns:a16="http://schemas.microsoft.com/office/drawing/2014/main" id="{A81A985B-2751-DB40-BAC2-5E2163A76D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28003" y="4732825"/>
            <a:ext cx="1680650" cy="1680650"/>
          </a:xfrm>
          <a:prstGeom prst="rect">
            <a:avLst/>
          </a:prstGeom>
        </p:spPr>
      </p:pic>
      <p:pic>
        <p:nvPicPr>
          <p:cNvPr id="129" name="図 128">
            <a:extLst>
              <a:ext uri="{FF2B5EF4-FFF2-40B4-BE49-F238E27FC236}">
                <a16:creationId xmlns:a16="http://schemas.microsoft.com/office/drawing/2014/main" id="{357151FF-54E4-794F-A4DE-3FFE60038098}"/>
              </a:ext>
            </a:extLst>
          </p:cNvPr>
          <p:cNvPicPr>
            <a:picLocks noChangeAspect="1"/>
          </p:cNvPicPr>
          <p:nvPr/>
        </p:nvPicPr>
        <p:blipFill rotWithShape="1">
          <a:blip r:embed="rId4">
            <a:extLst>
              <a:ext uri="{28A0092B-C50C-407E-A947-70E740481C1C}">
                <a14:useLocalDpi xmlns:a14="http://schemas.microsoft.com/office/drawing/2010/main" val="0"/>
              </a:ext>
            </a:extLst>
          </a:blip>
          <a:srcRect l="2856" t="12010" r="11046" b="1857"/>
          <a:stretch/>
        </p:blipFill>
        <p:spPr>
          <a:xfrm>
            <a:off x="204625" y="4712952"/>
            <a:ext cx="2622414" cy="1967613"/>
          </a:xfrm>
          <a:prstGeom prst="rect">
            <a:avLst/>
          </a:prstGeom>
        </p:spPr>
      </p:pic>
      <p:pic>
        <p:nvPicPr>
          <p:cNvPr id="22" name="図 21">
            <a:extLst>
              <a:ext uri="{FF2B5EF4-FFF2-40B4-BE49-F238E27FC236}">
                <a16:creationId xmlns:a16="http://schemas.microsoft.com/office/drawing/2014/main" id="{2F1E74A1-374A-724E-B1DE-3DEC256E7A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8525" y="918355"/>
            <a:ext cx="846783" cy="1423066"/>
          </a:xfrm>
          <a:prstGeom prst="rect">
            <a:avLst/>
          </a:prstGeom>
        </p:spPr>
      </p:pic>
      <p:sp>
        <p:nvSpPr>
          <p:cNvPr id="2" name="テキスト ボックス 1">
            <a:extLst>
              <a:ext uri="{FF2B5EF4-FFF2-40B4-BE49-F238E27FC236}">
                <a16:creationId xmlns:a16="http://schemas.microsoft.com/office/drawing/2014/main" id="{87EAB0DA-C3FA-B247-9C7F-988EA4CBE709}"/>
              </a:ext>
            </a:extLst>
          </p:cNvPr>
          <p:cNvSpPr txBox="1"/>
          <p:nvPr/>
        </p:nvSpPr>
        <p:spPr>
          <a:xfrm>
            <a:off x="4464005" y="2061277"/>
            <a:ext cx="4227632" cy="1323439"/>
          </a:xfrm>
          <a:prstGeom prst="rect">
            <a:avLst/>
          </a:prstGeom>
          <a:noFill/>
        </p:spPr>
        <p:txBody>
          <a:bodyPr wrap="none" rtlCol="0">
            <a:spAutoFit/>
          </a:bodyPr>
          <a:lstStyle/>
          <a:p>
            <a:r>
              <a:rPr kumimoji="1" lang="en" altLang="ja-JP" sz="2000" dirty="0">
                <a:solidFill>
                  <a:srgbClr val="EF6B64"/>
                </a:solidFill>
              </a:rPr>
              <a:t>Large changes</a:t>
            </a:r>
            <a:r>
              <a:rPr kumimoji="1" lang="en" altLang="ja-JP" sz="2000" dirty="0"/>
              <a:t> in distribution</a:t>
            </a:r>
          </a:p>
          <a:p>
            <a:r>
              <a:rPr kumimoji="1" lang="en" altLang="ja-JP" sz="2000" dirty="0"/>
              <a:t>when blood flow changes occur</a:t>
            </a:r>
          </a:p>
          <a:p>
            <a:pPr algn="ctr"/>
            <a:r>
              <a:rPr kumimoji="1" lang="ja-JP" altLang="en-US" sz="2000"/>
              <a:t>⇅</a:t>
            </a:r>
            <a:endParaRPr kumimoji="1" lang="en" altLang="ja-JP" sz="2000" dirty="0"/>
          </a:p>
          <a:p>
            <a:r>
              <a:rPr kumimoji="1" lang="en" altLang="ja-JP" sz="2000" dirty="0"/>
              <a:t>Pixels representing </a:t>
            </a:r>
            <a:r>
              <a:rPr kumimoji="1" lang="en" altLang="ja-JP" sz="2000" dirty="0">
                <a:solidFill>
                  <a:srgbClr val="EF6B64"/>
                </a:solidFill>
              </a:rPr>
              <a:t>blood flow changes</a:t>
            </a:r>
          </a:p>
        </p:txBody>
      </p:sp>
    </p:spTree>
    <p:custDataLst>
      <p:tags r:id="rId1"/>
    </p:custDataLst>
    <p:extLst>
      <p:ext uri="{BB962C8B-B14F-4D97-AF65-F5344CB8AC3E}">
        <p14:creationId xmlns:p14="http://schemas.microsoft.com/office/powerpoint/2010/main" val="2599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par>
                                <p:cTn id="56" presetID="10" presetClass="entr" presetSubtype="0" fill="hold"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par>
                                <p:cTn id="59" presetID="10" presetClass="entr" presetSubtype="0" fill="hold" nodeType="with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fade">
                                      <p:cBhvr>
                                        <p:cTn id="61" dur="500"/>
                                        <p:tgtEl>
                                          <p:spTgt spid="1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1" grpId="0" animBg="1"/>
      <p:bldP spid="36" grpId="0"/>
      <p:bldP spid="19" grpId="0" animBg="1"/>
      <p:bldP spid="12" grpId="0"/>
      <p:bldP spid="44" grpId="0" animBg="1"/>
      <p:bldP spid="13" grpId="0"/>
      <p:bldP spid="18" grpId="0"/>
      <p:bldP spid="51" grpId="0"/>
      <p:bldP spid="53" grpId="0"/>
      <p:bldP spid="58" grpId="0" animBg="1"/>
      <p:bldP spid="55" grpId="0"/>
      <p:bldP spid="5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457950" y="6356351"/>
            <a:ext cx="2057400" cy="365125"/>
          </a:xfrm>
        </p:spPr>
        <p:txBody>
          <a:bodyPr/>
          <a:lstStyle/>
          <a:p>
            <a:fld id="{81BC0E0E-8180-4C5B-8305-49E4F44F5916}" type="slidenum">
              <a:rPr kumimoji="1" lang="ja-JP" altLang="en-US" smtClean="0"/>
              <a:t>9</a:t>
            </a:fld>
            <a:endParaRPr kumimoji="1" lang="ja-JP" altLang="en-US"/>
          </a:p>
        </p:txBody>
      </p:sp>
      <p:sp>
        <p:nvSpPr>
          <p:cNvPr id="128" name="テキスト ボックス 127">
            <a:extLst>
              <a:ext uri="{FF2B5EF4-FFF2-40B4-BE49-F238E27FC236}">
                <a16:creationId xmlns:a16="http://schemas.microsoft.com/office/drawing/2014/main" id="{98DD86E8-AF21-4B2B-BC45-2CC6610CCFCA}"/>
              </a:ext>
            </a:extLst>
          </p:cNvPr>
          <p:cNvSpPr txBox="1"/>
          <p:nvPr/>
        </p:nvSpPr>
        <p:spPr>
          <a:xfrm>
            <a:off x="358374" y="180000"/>
            <a:ext cx="2752741" cy="707886"/>
          </a:xfrm>
          <a:prstGeom prst="rect">
            <a:avLst/>
          </a:prstGeom>
          <a:noFill/>
        </p:spPr>
        <p:txBody>
          <a:bodyPr wrap="none" rtlCol="0">
            <a:spAutoFit/>
          </a:bodyPr>
          <a:lstStyle/>
          <a:p>
            <a:r>
              <a:rPr kumimoji="1" lang="ja-JP" altLang="en-US" sz="4000" b="1" u="sng">
                <a:solidFill>
                  <a:srgbClr val="70AB73"/>
                </a:solidFill>
                <a:ea typeface="メイリオ" panose="020B0604030504040204" pitchFamily="50" charset="-128"/>
              </a:rPr>
              <a:t> </a:t>
            </a:r>
            <a:r>
              <a:rPr kumimoji="1" lang="en-US" altLang="ja-JP" sz="4000" b="1" u="sng" dirty="0">
                <a:solidFill>
                  <a:srgbClr val="70AB73"/>
                </a:solidFill>
                <a:ea typeface="メイリオ" panose="020B0604030504040204" pitchFamily="50" charset="-128"/>
              </a:rPr>
              <a:t>Experiment</a:t>
            </a:r>
            <a:endParaRPr kumimoji="1" lang="ja-JP" altLang="en-US" sz="4000" b="1" u="sng" dirty="0">
              <a:solidFill>
                <a:srgbClr val="70AB73"/>
              </a:solidFill>
              <a:ea typeface="メイリオ" panose="020B0604030504040204" pitchFamily="50" charset="-128"/>
            </a:endParaRPr>
          </a:p>
        </p:txBody>
      </p:sp>
      <p:grpSp>
        <p:nvGrpSpPr>
          <p:cNvPr id="31" name="グループ化 30">
            <a:extLst>
              <a:ext uri="{FF2B5EF4-FFF2-40B4-BE49-F238E27FC236}">
                <a16:creationId xmlns:a16="http://schemas.microsoft.com/office/drawing/2014/main" id="{A2F44783-FCB4-EE47-BC0C-1938ACF0239F}"/>
              </a:ext>
            </a:extLst>
          </p:cNvPr>
          <p:cNvGrpSpPr/>
          <p:nvPr/>
        </p:nvGrpSpPr>
        <p:grpSpPr>
          <a:xfrm>
            <a:off x="3308032" y="813970"/>
            <a:ext cx="2937173" cy="1889081"/>
            <a:chOff x="1275771" y="481929"/>
            <a:chExt cx="2937173" cy="1889081"/>
          </a:xfrm>
        </p:grpSpPr>
        <p:sp>
          <p:nvSpPr>
            <p:cNvPr id="32" name="楕円 12">
              <a:extLst>
                <a:ext uri="{FF2B5EF4-FFF2-40B4-BE49-F238E27FC236}">
                  <a16:creationId xmlns:a16="http://schemas.microsoft.com/office/drawing/2014/main" id="{D266A456-25A6-4B4C-B393-EF60CF103273}"/>
                </a:ext>
              </a:extLst>
            </p:cNvPr>
            <p:cNvSpPr/>
            <p:nvPr/>
          </p:nvSpPr>
          <p:spPr>
            <a:xfrm>
              <a:off x="1422287" y="1122798"/>
              <a:ext cx="492961" cy="45094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sp>
          <p:nvSpPr>
            <p:cNvPr id="33" name="楕円 13">
              <a:extLst>
                <a:ext uri="{FF2B5EF4-FFF2-40B4-BE49-F238E27FC236}">
                  <a16:creationId xmlns:a16="http://schemas.microsoft.com/office/drawing/2014/main" id="{B7D78287-F2F2-DB4A-84AF-449D3669A6BA}"/>
                </a:ext>
              </a:extLst>
            </p:cNvPr>
            <p:cNvSpPr/>
            <p:nvPr/>
          </p:nvSpPr>
          <p:spPr>
            <a:xfrm>
              <a:off x="1761451" y="1282490"/>
              <a:ext cx="65466" cy="712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350"/>
            </a:p>
          </p:txBody>
        </p:sp>
        <p:sp>
          <p:nvSpPr>
            <p:cNvPr id="34" name="二等辺三角形 14">
              <a:extLst>
                <a:ext uri="{FF2B5EF4-FFF2-40B4-BE49-F238E27FC236}">
                  <a16:creationId xmlns:a16="http://schemas.microsoft.com/office/drawing/2014/main" id="{A5BD8746-EAC4-5B42-A615-E1C4C5224E73}"/>
                </a:ext>
              </a:extLst>
            </p:cNvPr>
            <p:cNvSpPr/>
            <p:nvPr/>
          </p:nvSpPr>
          <p:spPr>
            <a:xfrm>
              <a:off x="1404505" y="1577856"/>
              <a:ext cx="528927" cy="393573"/>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sp>
          <p:nvSpPr>
            <p:cNvPr id="36" name="正方形/長方形 35">
              <a:extLst>
                <a:ext uri="{FF2B5EF4-FFF2-40B4-BE49-F238E27FC236}">
                  <a16:creationId xmlns:a16="http://schemas.microsoft.com/office/drawing/2014/main" id="{A1C2202D-1CEE-C442-8D7B-5954EA03F07D}"/>
                </a:ext>
              </a:extLst>
            </p:cNvPr>
            <p:cNvSpPr/>
            <p:nvPr/>
          </p:nvSpPr>
          <p:spPr>
            <a:xfrm>
              <a:off x="1275771" y="1970552"/>
              <a:ext cx="701028" cy="155036"/>
            </a:xfrm>
            <a:prstGeom prst="rect">
              <a:avLst/>
            </a:prstGeom>
            <a:solidFill>
              <a:srgbClr val="CB9763"/>
            </a:solidFill>
            <a:ln>
              <a:solidFill>
                <a:srgbClr val="CB9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837C8C42-DF05-1E4B-A13B-9157581EA19F}"/>
                </a:ext>
              </a:extLst>
            </p:cNvPr>
            <p:cNvSpPr/>
            <p:nvPr/>
          </p:nvSpPr>
          <p:spPr>
            <a:xfrm>
              <a:off x="1275771" y="1300783"/>
              <a:ext cx="129861" cy="666631"/>
            </a:xfrm>
            <a:prstGeom prst="rect">
              <a:avLst/>
            </a:prstGeom>
            <a:solidFill>
              <a:srgbClr val="CB9763"/>
            </a:solidFill>
            <a:ln>
              <a:solidFill>
                <a:srgbClr val="CB9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正方形/長方形 37">
              <a:extLst>
                <a:ext uri="{FF2B5EF4-FFF2-40B4-BE49-F238E27FC236}">
                  <a16:creationId xmlns:a16="http://schemas.microsoft.com/office/drawing/2014/main" id="{0571B90D-E1DC-C74A-B259-55DE4DFF57B4}"/>
                </a:ext>
              </a:extLst>
            </p:cNvPr>
            <p:cNvSpPr/>
            <p:nvPr/>
          </p:nvSpPr>
          <p:spPr>
            <a:xfrm>
              <a:off x="1275771" y="2079631"/>
              <a:ext cx="141571" cy="291379"/>
            </a:xfrm>
            <a:prstGeom prst="rect">
              <a:avLst/>
            </a:prstGeom>
            <a:solidFill>
              <a:srgbClr val="CB9763"/>
            </a:solidFill>
            <a:ln>
              <a:solidFill>
                <a:srgbClr val="CB9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正方形/長方形 38">
              <a:extLst>
                <a:ext uri="{FF2B5EF4-FFF2-40B4-BE49-F238E27FC236}">
                  <a16:creationId xmlns:a16="http://schemas.microsoft.com/office/drawing/2014/main" id="{C2729C5E-4476-E748-8B52-9DDC4B3FBE6F}"/>
                </a:ext>
              </a:extLst>
            </p:cNvPr>
            <p:cNvSpPr/>
            <p:nvPr/>
          </p:nvSpPr>
          <p:spPr>
            <a:xfrm>
              <a:off x="1835341" y="2073040"/>
              <a:ext cx="141571" cy="291379"/>
            </a:xfrm>
            <a:prstGeom prst="rect">
              <a:avLst/>
            </a:prstGeom>
            <a:solidFill>
              <a:srgbClr val="CB9763"/>
            </a:solidFill>
            <a:ln>
              <a:solidFill>
                <a:srgbClr val="CB9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E6E2983B-422A-FD4F-92FD-75F4971C6125}"/>
                </a:ext>
              </a:extLst>
            </p:cNvPr>
            <p:cNvSpPr/>
            <p:nvPr/>
          </p:nvSpPr>
          <p:spPr>
            <a:xfrm>
              <a:off x="2302345" y="1814899"/>
              <a:ext cx="1060440" cy="155036"/>
            </a:xfrm>
            <a:prstGeom prst="rect">
              <a:avLst/>
            </a:prstGeom>
            <a:solidFill>
              <a:srgbClr val="CB9763"/>
            </a:solidFill>
            <a:ln>
              <a:solidFill>
                <a:srgbClr val="CB9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a:extLst>
                <a:ext uri="{FF2B5EF4-FFF2-40B4-BE49-F238E27FC236}">
                  <a16:creationId xmlns:a16="http://schemas.microsoft.com/office/drawing/2014/main" id="{13EB3600-4A37-1C45-9A88-1E713EA02630}"/>
                </a:ext>
              </a:extLst>
            </p:cNvPr>
            <p:cNvSpPr/>
            <p:nvPr/>
          </p:nvSpPr>
          <p:spPr>
            <a:xfrm>
              <a:off x="2302345" y="1968599"/>
              <a:ext cx="141571" cy="398847"/>
            </a:xfrm>
            <a:prstGeom prst="rect">
              <a:avLst/>
            </a:prstGeom>
            <a:solidFill>
              <a:srgbClr val="CB9763"/>
            </a:solidFill>
            <a:ln>
              <a:solidFill>
                <a:srgbClr val="CB9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2D35603-485B-8B46-AEA6-A7DAD0886673}"/>
                </a:ext>
              </a:extLst>
            </p:cNvPr>
            <p:cNvSpPr/>
            <p:nvPr/>
          </p:nvSpPr>
          <p:spPr>
            <a:xfrm>
              <a:off x="3221214" y="1968599"/>
              <a:ext cx="141571" cy="398847"/>
            </a:xfrm>
            <a:prstGeom prst="rect">
              <a:avLst/>
            </a:prstGeom>
            <a:solidFill>
              <a:srgbClr val="CB9763"/>
            </a:solidFill>
            <a:ln>
              <a:solidFill>
                <a:srgbClr val="CB9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正方形/長方形 42">
              <a:extLst>
                <a:ext uri="{FF2B5EF4-FFF2-40B4-BE49-F238E27FC236}">
                  <a16:creationId xmlns:a16="http://schemas.microsoft.com/office/drawing/2014/main" id="{60D6CDAD-4B97-6242-A5B5-EF229F0A624F}"/>
                </a:ext>
              </a:extLst>
            </p:cNvPr>
            <p:cNvSpPr/>
            <p:nvPr/>
          </p:nvSpPr>
          <p:spPr>
            <a:xfrm>
              <a:off x="2512020" y="1753439"/>
              <a:ext cx="620274" cy="61460"/>
            </a:xfrm>
            <a:prstGeom prst="rect">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9C362908-F212-FE45-8B26-56C15CA69F1C}"/>
                </a:ext>
              </a:extLst>
            </p:cNvPr>
            <p:cNvSpPr/>
            <p:nvPr/>
          </p:nvSpPr>
          <p:spPr>
            <a:xfrm rot="5400000">
              <a:off x="2858107" y="1474619"/>
              <a:ext cx="611411" cy="72394"/>
            </a:xfrm>
            <a:prstGeom prst="rect">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67">
              <a:extLst>
                <a:ext uri="{FF2B5EF4-FFF2-40B4-BE49-F238E27FC236}">
                  <a16:creationId xmlns:a16="http://schemas.microsoft.com/office/drawing/2014/main" id="{3209AC64-03B6-CD41-A7D8-D9349A936309}"/>
                </a:ext>
              </a:extLst>
            </p:cNvPr>
            <p:cNvSpPr/>
            <p:nvPr/>
          </p:nvSpPr>
          <p:spPr>
            <a:xfrm>
              <a:off x="3059703" y="1170978"/>
              <a:ext cx="103470" cy="101186"/>
            </a:xfrm>
            <a:prstGeom prst="ellipse">
              <a:avLst/>
            </a:prstGeom>
            <a:solidFill>
              <a:srgbClr val="EE6B64"/>
            </a:solidFill>
            <a:ln>
              <a:solidFill>
                <a:srgbClr val="EE6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テキスト ボックス 45">
              <a:extLst>
                <a:ext uri="{FF2B5EF4-FFF2-40B4-BE49-F238E27FC236}">
                  <a16:creationId xmlns:a16="http://schemas.microsoft.com/office/drawing/2014/main" id="{BB52EBE0-80C7-3347-BE90-391040C74917}"/>
                </a:ext>
              </a:extLst>
            </p:cNvPr>
            <p:cNvSpPr txBox="1"/>
            <p:nvPr/>
          </p:nvSpPr>
          <p:spPr>
            <a:xfrm>
              <a:off x="2042285" y="481929"/>
              <a:ext cx="2170659" cy="646331"/>
            </a:xfrm>
            <a:prstGeom prst="rect">
              <a:avLst/>
            </a:prstGeom>
            <a:noFill/>
          </p:spPr>
          <p:txBody>
            <a:bodyPr wrap="square" rtlCol="0">
              <a:spAutoFit/>
            </a:bodyPr>
            <a:lstStyle/>
            <a:p>
              <a:pPr algn="ctr"/>
              <a:r>
                <a:rPr lang="en-US" altLang="ja-JP" dirty="0">
                  <a:solidFill>
                    <a:srgbClr val="EE6B64"/>
                  </a:solidFill>
                  <a:ea typeface="メイリオ" panose="020B0604030504040204" pitchFamily="50" charset="-128"/>
                </a:rPr>
                <a:t>Web camera</a:t>
              </a:r>
            </a:p>
            <a:p>
              <a:pPr algn="ctr"/>
              <a:r>
                <a:rPr lang="ja-JP" altLang="en-US">
                  <a:solidFill>
                    <a:srgbClr val="EE6B64"/>
                  </a:solidFill>
                  <a:ea typeface="メイリオ" panose="020B0604030504040204" pitchFamily="50" charset="-128"/>
                </a:rPr>
                <a:t>→</a:t>
              </a:r>
              <a:r>
                <a:rPr lang="en-US" altLang="ja-JP" dirty="0">
                  <a:solidFill>
                    <a:srgbClr val="EE6B64"/>
                  </a:solidFill>
                  <a:ea typeface="メイリオ" panose="020B0604030504040204" pitchFamily="50" charset="-128"/>
                </a:rPr>
                <a:t> Real face image</a:t>
              </a:r>
            </a:p>
          </p:txBody>
        </p:sp>
      </p:grpSp>
      <p:graphicFrame>
        <p:nvGraphicFramePr>
          <p:cNvPr id="47" name="表 11">
            <a:extLst>
              <a:ext uri="{FF2B5EF4-FFF2-40B4-BE49-F238E27FC236}">
                <a16:creationId xmlns:a16="http://schemas.microsoft.com/office/drawing/2014/main" id="{D1678589-54C2-794D-A6A2-148AA6B86979}"/>
              </a:ext>
            </a:extLst>
          </p:cNvPr>
          <p:cNvGraphicFramePr>
            <a:graphicFrameLocks noGrp="1"/>
          </p:cNvGraphicFramePr>
          <p:nvPr>
            <p:extLst>
              <p:ext uri="{D42A27DB-BD31-4B8C-83A1-F6EECF244321}">
                <p14:modId xmlns:p14="http://schemas.microsoft.com/office/powerpoint/2010/main" val="1207071416"/>
              </p:ext>
            </p:extLst>
          </p:nvPr>
        </p:nvGraphicFramePr>
        <p:xfrm>
          <a:off x="773016" y="3073566"/>
          <a:ext cx="7335009" cy="927258"/>
        </p:xfrm>
        <a:graphic>
          <a:graphicData uri="http://schemas.openxmlformats.org/drawingml/2006/table">
            <a:tbl>
              <a:tblPr firstRow="1" bandRow="1">
                <a:tableStyleId>{2A488322-F2BA-4B5B-9748-0D474271808F}</a:tableStyleId>
              </a:tblPr>
              <a:tblGrid>
                <a:gridCol w="2445003">
                  <a:extLst>
                    <a:ext uri="{9D8B030D-6E8A-4147-A177-3AD203B41FA5}">
                      <a16:colId xmlns:a16="http://schemas.microsoft.com/office/drawing/2014/main" val="3399042966"/>
                    </a:ext>
                  </a:extLst>
                </a:gridCol>
                <a:gridCol w="2445003">
                  <a:extLst>
                    <a:ext uri="{9D8B030D-6E8A-4147-A177-3AD203B41FA5}">
                      <a16:colId xmlns:a16="http://schemas.microsoft.com/office/drawing/2014/main" val="3413371511"/>
                    </a:ext>
                  </a:extLst>
                </a:gridCol>
                <a:gridCol w="2445003">
                  <a:extLst>
                    <a:ext uri="{9D8B030D-6E8A-4147-A177-3AD203B41FA5}">
                      <a16:colId xmlns:a16="http://schemas.microsoft.com/office/drawing/2014/main" val="318405961"/>
                    </a:ext>
                  </a:extLst>
                </a:gridCol>
              </a:tblGrid>
              <a:tr h="927258">
                <a:tc>
                  <a:txBody>
                    <a:bodyPr/>
                    <a:lstStyle/>
                    <a:p>
                      <a:pPr algn="ctr"/>
                      <a:r>
                        <a:rPr kumimoji="1" lang="en-US" altLang="ja-JP" sz="1800" dirty="0">
                          <a:solidFill>
                            <a:schemeClr val="tx1"/>
                          </a:solidFill>
                        </a:rPr>
                        <a:t>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A9A9"/>
                    </a:solidFill>
                  </a:tcPr>
                </a:tc>
                <a:tc>
                  <a:txBody>
                    <a:bodyPr/>
                    <a:lstStyle/>
                    <a:p>
                      <a:pPr algn="ctr"/>
                      <a:r>
                        <a:rPr kumimoji="1" lang="en-US" altLang="ja-JP" sz="1800" dirty="0">
                          <a:solidFill>
                            <a:schemeClr val="tx1"/>
                          </a:solidFill>
                        </a:rPr>
                        <a:t>Vascular compression experiment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CD7EE"/>
                    </a:solidFill>
                  </a:tcPr>
                </a:tc>
                <a:tc>
                  <a:txBody>
                    <a:bodyPr/>
                    <a:lstStyle/>
                    <a:p>
                      <a:pPr algn="ctr"/>
                      <a:r>
                        <a:rPr kumimoji="1" lang="en-US" altLang="ja-JP" sz="1800" dirty="0">
                          <a:solidFill>
                            <a:schemeClr val="tx1"/>
                          </a:solidFill>
                        </a:rPr>
                        <a:t>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A9A9"/>
                    </a:solidFill>
                  </a:tcPr>
                </a:tc>
                <a:extLst>
                  <a:ext uri="{0D108BD9-81ED-4DB2-BD59-A6C34878D82A}">
                    <a16:rowId xmlns:a16="http://schemas.microsoft.com/office/drawing/2014/main" val="4010461451"/>
                  </a:ext>
                </a:extLst>
              </a:tr>
            </a:tbl>
          </a:graphicData>
        </a:graphic>
      </p:graphicFrame>
      <p:sp>
        <p:nvSpPr>
          <p:cNvPr id="53" name="正方形/長方形 52">
            <a:extLst>
              <a:ext uri="{FF2B5EF4-FFF2-40B4-BE49-F238E27FC236}">
                <a16:creationId xmlns:a16="http://schemas.microsoft.com/office/drawing/2014/main" id="{D7F70B31-9095-224F-B3D8-6B71ADB73B84}"/>
              </a:ext>
            </a:extLst>
          </p:cNvPr>
          <p:cNvSpPr/>
          <p:nvPr/>
        </p:nvSpPr>
        <p:spPr>
          <a:xfrm>
            <a:off x="240366" y="5018049"/>
            <a:ext cx="8545260" cy="1338301"/>
          </a:xfrm>
          <a:prstGeom prst="rect">
            <a:avLst/>
          </a:prstGeom>
          <a:noFill/>
          <a:ln w="57150">
            <a:solidFill>
              <a:srgbClr val="A8C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4" name="正方形/長方形 53">
            <a:extLst>
              <a:ext uri="{FF2B5EF4-FFF2-40B4-BE49-F238E27FC236}">
                <a16:creationId xmlns:a16="http://schemas.microsoft.com/office/drawing/2014/main" id="{C59631A7-D973-5749-B61D-E6A196D8C2C7}"/>
              </a:ext>
            </a:extLst>
          </p:cNvPr>
          <p:cNvSpPr/>
          <p:nvPr/>
        </p:nvSpPr>
        <p:spPr>
          <a:xfrm>
            <a:off x="647786" y="4826173"/>
            <a:ext cx="2463329" cy="440729"/>
          </a:xfrm>
          <a:prstGeom prst="rect">
            <a:avLst/>
          </a:prstGeom>
          <a:solidFill>
            <a:srgbClr val="C5E0B4"/>
          </a:solidFill>
          <a:ln>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 altLang="ja-JP" b="1" dirty="0">
                <a:solidFill>
                  <a:sysClr val="windowText" lastClr="000000"/>
                </a:solidFill>
                <a:ea typeface="メイリオ" panose="020B0604030504040204" pitchFamily="50" charset="-128"/>
              </a:rPr>
              <a:t>Experimental motion</a:t>
            </a:r>
            <a:endParaRPr kumimoji="1" lang="ja-JP" altLang="en-US" b="1" dirty="0">
              <a:solidFill>
                <a:sysClr val="windowText" lastClr="000000"/>
              </a:solidFill>
              <a:ea typeface="メイリオ" panose="020B0604030504040204" pitchFamily="50" charset="-128"/>
            </a:endParaRPr>
          </a:p>
        </p:txBody>
      </p:sp>
      <p:sp>
        <p:nvSpPr>
          <p:cNvPr id="2" name="テキスト ボックス 1">
            <a:extLst>
              <a:ext uri="{FF2B5EF4-FFF2-40B4-BE49-F238E27FC236}">
                <a16:creationId xmlns:a16="http://schemas.microsoft.com/office/drawing/2014/main" id="{4E0547F6-2DC4-9041-9CC3-044A5D09D732}"/>
              </a:ext>
            </a:extLst>
          </p:cNvPr>
          <p:cNvSpPr txBox="1"/>
          <p:nvPr/>
        </p:nvSpPr>
        <p:spPr>
          <a:xfrm>
            <a:off x="1604137" y="4057349"/>
            <a:ext cx="721672" cy="369332"/>
          </a:xfrm>
          <a:prstGeom prst="rect">
            <a:avLst/>
          </a:prstGeom>
          <a:noFill/>
        </p:spPr>
        <p:txBody>
          <a:bodyPr wrap="none" rtlCol="0">
            <a:spAutoFit/>
          </a:bodyPr>
          <a:lstStyle/>
          <a:p>
            <a:r>
              <a:rPr kumimoji="1" lang="en-US" altLang="ja-JP" dirty="0"/>
              <a:t>20sec</a:t>
            </a:r>
            <a:endParaRPr kumimoji="1" lang="ja-JP" altLang="en-US"/>
          </a:p>
        </p:txBody>
      </p:sp>
      <p:sp>
        <p:nvSpPr>
          <p:cNvPr id="35" name="テキスト ボックス 34">
            <a:extLst>
              <a:ext uri="{FF2B5EF4-FFF2-40B4-BE49-F238E27FC236}">
                <a16:creationId xmlns:a16="http://schemas.microsoft.com/office/drawing/2014/main" id="{7F35BDA5-CE2D-664A-BA47-9E0283D31F61}"/>
              </a:ext>
            </a:extLst>
          </p:cNvPr>
          <p:cNvSpPr txBox="1"/>
          <p:nvPr/>
        </p:nvSpPr>
        <p:spPr>
          <a:xfrm>
            <a:off x="6505757" y="4056814"/>
            <a:ext cx="721672" cy="369332"/>
          </a:xfrm>
          <a:prstGeom prst="rect">
            <a:avLst/>
          </a:prstGeom>
          <a:noFill/>
        </p:spPr>
        <p:txBody>
          <a:bodyPr wrap="none" rtlCol="0">
            <a:spAutoFit/>
          </a:bodyPr>
          <a:lstStyle/>
          <a:p>
            <a:r>
              <a:rPr kumimoji="1" lang="en-US" altLang="ja-JP" dirty="0"/>
              <a:t>20sec</a:t>
            </a:r>
            <a:endParaRPr kumimoji="1" lang="ja-JP" altLang="en-US"/>
          </a:p>
        </p:txBody>
      </p:sp>
      <p:sp>
        <p:nvSpPr>
          <p:cNvPr id="3" name="下矢印 2">
            <a:extLst>
              <a:ext uri="{FF2B5EF4-FFF2-40B4-BE49-F238E27FC236}">
                <a16:creationId xmlns:a16="http://schemas.microsoft.com/office/drawing/2014/main" id="{489E7BCA-85CE-514D-B7A4-57EA46EE7C87}"/>
              </a:ext>
            </a:extLst>
          </p:cNvPr>
          <p:cNvSpPr/>
          <p:nvPr/>
        </p:nvSpPr>
        <p:spPr>
          <a:xfrm>
            <a:off x="4262916" y="4443730"/>
            <a:ext cx="336480" cy="442285"/>
          </a:xfrm>
          <a:prstGeom prst="downArrow">
            <a:avLst/>
          </a:prstGeom>
          <a:solidFill>
            <a:srgbClr val="BAC9EF"/>
          </a:solidFill>
          <a:ln>
            <a:solidFill>
              <a:srgbClr val="BAC9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FEDEA198-7A74-2043-BF71-802915262C12}"/>
              </a:ext>
            </a:extLst>
          </p:cNvPr>
          <p:cNvSpPr txBox="1"/>
          <p:nvPr/>
        </p:nvSpPr>
        <p:spPr>
          <a:xfrm>
            <a:off x="4054947" y="4056814"/>
            <a:ext cx="721672" cy="369332"/>
          </a:xfrm>
          <a:prstGeom prst="rect">
            <a:avLst/>
          </a:prstGeom>
          <a:noFill/>
        </p:spPr>
        <p:txBody>
          <a:bodyPr wrap="none" rtlCol="0">
            <a:spAutoFit/>
          </a:bodyPr>
          <a:lstStyle/>
          <a:p>
            <a:r>
              <a:rPr kumimoji="1" lang="en-US" altLang="ja-JP" dirty="0"/>
              <a:t>20sec</a:t>
            </a:r>
            <a:endParaRPr kumimoji="1" lang="ja-JP" altLang="en-US"/>
          </a:p>
        </p:txBody>
      </p:sp>
      <p:grpSp>
        <p:nvGrpSpPr>
          <p:cNvPr id="11" name="グループ化 10">
            <a:extLst>
              <a:ext uri="{FF2B5EF4-FFF2-40B4-BE49-F238E27FC236}">
                <a16:creationId xmlns:a16="http://schemas.microsoft.com/office/drawing/2014/main" id="{3E5C15A4-9283-AA4A-BCB7-FCA399032E46}"/>
              </a:ext>
            </a:extLst>
          </p:cNvPr>
          <p:cNvGrpSpPr/>
          <p:nvPr/>
        </p:nvGrpSpPr>
        <p:grpSpPr>
          <a:xfrm>
            <a:off x="7479853" y="5146757"/>
            <a:ext cx="760270" cy="1077926"/>
            <a:chOff x="3372962" y="5148236"/>
            <a:chExt cx="760270" cy="1077926"/>
          </a:xfrm>
        </p:grpSpPr>
        <p:sp>
          <p:nvSpPr>
            <p:cNvPr id="7" name="三角形 6">
              <a:extLst>
                <a:ext uri="{FF2B5EF4-FFF2-40B4-BE49-F238E27FC236}">
                  <a16:creationId xmlns:a16="http://schemas.microsoft.com/office/drawing/2014/main" id="{A255ADFB-C3E1-DB49-8BD5-8E538C89AEE0}"/>
                </a:ext>
              </a:extLst>
            </p:cNvPr>
            <p:cNvSpPr/>
            <p:nvPr/>
          </p:nvSpPr>
          <p:spPr>
            <a:xfrm>
              <a:off x="3372962" y="5745426"/>
              <a:ext cx="760270" cy="48073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a:extLst>
                <a:ext uri="{FF2B5EF4-FFF2-40B4-BE49-F238E27FC236}">
                  <a16:creationId xmlns:a16="http://schemas.microsoft.com/office/drawing/2014/main" id="{1ECC33F7-77FB-DE40-8FD4-8817C228F8D6}"/>
                </a:ext>
              </a:extLst>
            </p:cNvPr>
            <p:cNvSpPr/>
            <p:nvPr/>
          </p:nvSpPr>
          <p:spPr>
            <a:xfrm>
              <a:off x="3418696" y="5148236"/>
              <a:ext cx="655405" cy="607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AEB9FF60-4C61-4A42-813E-1895AEF58F40}"/>
                </a:ext>
              </a:extLst>
            </p:cNvPr>
            <p:cNvSpPr/>
            <p:nvPr/>
          </p:nvSpPr>
          <p:spPr>
            <a:xfrm rot="5400000">
              <a:off x="3566841" y="5403160"/>
              <a:ext cx="80714" cy="636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a:extLst>
                <a:ext uri="{FF2B5EF4-FFF2-40B4-BE49-F238E27FC236}">
                  <a16:creationId xmlns:a16="http://schemas.microsoft.com/office/drawing/2014/main" id="{434AB16E-CF13-A54B-B289-D6BCCAC0BAD5}"/>
                </a:ext>
              </a:extLst>
            </p:cNvPr>
            <p:cNvSpPr/>
            <p:nvPr/>
          </p:nvSpPr>
          <p:spPr>
            <a:xfrm rot="5400000">
              <a:off x="3827244" y="5403160"/>
              <a:ext cx="80714" cy="636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ED6FD0FB-EC6D-494C-8A44-36644C1F5071}"/>
              </a:ext>
            </a:extLst>
          </p:cNvPr>
          <p:cNvGrpSpPr/>
          <p:nvPr/>
        </p:nvGrpSpPr>
        <p:grpSpPr>
          <a:xfrm>
            <a:off x="5769543" y="5173617"/>
            <a:ext cx="760270" cy="1077926"/>
            <a:chOff x="7306601" y="5148236"/>
            <a:chExt cx="760270" cy="1077926"/>
          </a:xfrm>
        </p:grpSpPr>
        <p:sp>
          <p:nvSpPr>
            <p:cNvPr id="63" name="三角形 62">
              <a:extLst>
                <a:ext uri="{FF2B5EF4-FFF2-40B4-BE49-F238E27FC236}">
                  <a16:creationId xmlns:a16="http://schemas.microsoft.com/office/drawing/2014/main" id="{D35147A9-A925-154D-893D-2F9BC7174832}"/>
                </a:ext>
              </a:extLst>
            </p:cNvPr>
            <p:cNvSpPr/>
            <p:nvPr/>
          </p:nvSpPr>
          <p:spPr>
            <a:xfrm>
              <a:off x="7306601" y="5745426"/>
              <a:ext cx="760270" cy="480736"/>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a:extLst>
                <a:ext uri="{FF2B5EF4-FFF2-40B4-BE49-F238E27FC236}">
                  <a16:creationId xmlns:a16="http://schemas.microsoft.com/office/drawing/2014/main" id="{62375588-0058-0A4C-9592-360F667DEEFE}"/>
                </a:ext>
              </a:extLst>
            </p:cNvPr>
            <p:cNvSpPr/>
            <p:nvPr/>
          </p:nvSpPr>
          <p:spPr>
            <a:xfrm>
              <a:off x="7352335" y="5148236"/>
              <a:ext cx="655405" cy="6075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a:extLst>
                <a:ext uri="{FF2B5EF4-FFF2-40B4-BE49-F238E27FC236}">
                  <a16:creationId xmlns:a16="http://schemas.microsoft.com/office/drawing/2014/main" id="{0E39EEAC-3768-A748-B4EC-1798A8ADC291}"/>
                </a:ext>
              </a:extLst>
            </p:cNvPr>
            <p:cNvSpPr/>
            <p:nvPr/>
          </p:nvSpPr>
          <p:spPr>
            <a:xfrm rot="5400000">
              <a:off x="7500480" y="5403160"/>
              <a:ext cx="80714" cy="636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a:extLst>
                <a:ext uri="{FF2B5EF4-FFF2-40B4-BE49-F238E27FC236}">
                  <a16:creationId xmlns:a16="http://schemas.microsoft.com/office/drawing/2014/main" id="{E5D833F2-9FBE-744B-970F-080281C5871A}"/>
                </a:ext>
              </a:extLst>
            </p:cNvPr>
            <p:cNvSpPr/>
            <p:nvPr/>
          </p:nvSpPr>
          <p:spPr>
            <a:xfrm rot="5400000">
              <a:off x="7760883" y="5403160"/>
              <a:ext cx="80714" cy="6366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E0718182-965A-E147-9ACF-DB9272366663}"/>
                </a:ext>
              </a:extLst>
            </p:cNvPr>
            <p:cNvCxnSpPr>
              <a:stCxn id="63" idx="5"/>
            </p:cNvCxnSpPr>
            <p:nvPr/>
          </p:nvCxnSpPr>
          <p:spPr>
            <a:xfrm flipV="1">
              <a:off x="7876804" y="5827923"/>
              <a:ext cx="130936" cy="157871"/>
            </a:xfrm>
            <a:prstGeom prst="line">
              <a:avLst/>
            </a:prstGeom>
            <a:ln w="38100"/>
          </p:spPr>
          <p:style>
            <a:lnRef idx="1">
              <a:schemeClr val="dk1"/>
            </a:lnRef>
            <a:fillRef idx="0">
              <a:schemeClr val="dk1"/>
            </a:fillRef>
            <a:effectRef idx="0">
              <a:schemeClr val="dk1"/>
            </a:effectRef>
            <a:fontRef idx="minor">
              <a:schemeClr val="tx1"/>
            </a:fontRef>
          </p:style>
        </p:cxnSp>
        <p:cxnSp>
          <p:nvCxnSpPr>
            <p:cNvPr id="67" name="直線コネクタ 66">
              <a:extLst>
                <a:ext uri="{FF2B5EF4-FFF2-40B4-BE49-F238E27FC236}">
                  <a16:creationId xmlns:a16="http://schemas.microsoft.com/office/drawing/2014/main" id="{7C49B0EE-DBD6-5C41-BE3F-DBD245C384C8}"/>
                </a:ext>
              </a:extLst>
            </p:cNvPr>
            <p:cNvCxnSpPr>
              <a:cxnSpLocks/>
            </p:cNvCxnSpPr>
            <p:nvPr/>
          </p:nvCxnSpPr>
          <p:spPr>
            <a:xfrm>
              <a:off x="7697752" y="5750934"/>
              <a:ext cx="321004" cy="82497"/>
            </a:xfrm>
            <a:prstGeom prst="line">
              <a:avLst/>
            </a:prstGeom>
            <a:ln w="38100"/>
          </p:spPr>
          <p:style>
            <a:lnRef idx="1">
              <a:schemeClr val="dk1"/>
            </a:lnRef>
            <a:fillRef idx="0">
              <a:schemeClr val="dk1"/>
            </a:fillRef>
            <a:effectRef idx="0">
              <a:schemeClr val="dk1"/>
            </a:effectRef>
            <a:fontRef idx="minor">
              <a:schemeClr val="tx1"/>
            </a:fontRef>
          </p:style>
        </p:cxnSp>
      </p:grpSp>
      <p:sp>
        <p:nvSpPr>
          <p:cNvPr id="18" name="テキスト ボックス 17">
            <a:extLst>
              <a:ext uri="{FF2B5EF4-FFF2-40B4-BE49-F238E27FC236}">
                <a16:creationId xmlns:a16="http://schemas.microsoft.com/office/drawing/2014/main" id="{F0FEAAF2-B749-5540-BB0D-B3605B1F9CCA}"/>
              </a:ext>
            </a:extLst>
          </p:cNvPr>
          <p:cNvSpPr txBox="1"/>
          <p:nvPr/>
        </p:nvSpPr>
        <p:spPr>
          <a:xfrm>
            <a:off x="6779069" y="5188278"/>
            <a:ext cx="585225" cy="369332"/>
          </a:xfrm>
          <a:prstGeom prst="rect">
            <a:avLst/>
          </a:prstGeom>
          <a:noFill/>
        </p:spPr>
        <p:txBody>
          <a:bodyPr wrap="none" rtlCol="0">
            <a:spAutoFit/>
          </a:bodyPr>
          <a:lstStyle/>
          <a:p>
            <a:r>
              <a:rPr kumimoji="1" lang="en-US" altLang="ja-JP" dirty="0"/>
              <a:t>Rest</a:t>
            </a:r>
            <a:endParaRPr kumimoji="1" lang="ja-JP" altLang="en-US"/>
          </a:p>
        </p:txBody>
      </p:sp>
      <p:sp>
        <p:nvSpPr>
          <p:cNvPr id="19" name="正方形/長方形 18">
            <a:extLst>
              <a:ext uri="{FF2B5EF4-FFF2-40B4-BE49-F238E27FC236}">
                <a16:creationId xmlns:a16="http://schemas.microsoft.com/office/drawing/2014/main" id="{426DC009-25E1-6E4E-8BE9-49E8910E4D4E}"/>
              </a:ext>
            </a:extLst>
          </p:cNvPr>
          <p:cNvSpPr/>
          <p:nvPr/>
        </p:nvSpPr>
        <p:spPr>
          <a:xfrm>
            <a:off x="4198124" y="5188278"/>
            <a:ext cx="1377172" cy="646331"/>
          </a:xfrm>
          <a:prstGeom prst="rect">
            <a:avLst/>
          </a:prstGeom>
        </p:spPr>
        <p:txBody>
          <a:bodyPr wrap="none">
            <a:spAutoFit/>
          </a:bodyPr>
          <a:lstStyle/>
          <a:p>
            <a:pPr algn="ctr"/>
            <a:r>
              <a:rPr kumimoji="1" lang="en-US" altLang="ja-JP" dirty="0"/>
              <a:t>Vascular</a:t>
            </a:r>
          </a:p>
          <a:p>
            <a:pPr algn="ctr"/>
            <a:r>
              <a:rPr kumimoji="1" lang="en-US" altLang="ja-JP" dirty="0"/>
              <a:t>compression</a:t>
            </a:r>
            <a:endParaRPr lang="ja-JP" altLang="en-US"/>
          </a:p>
        </p:txBody>
      </p:sp>
      <p:sp>
        <p:nvSpPr>
          <p:cNvPr id="21" name="テキスト ボックス 20">
            <a:extLst>
              <a:ext uri="{FF2B5EF4-FFF2-40B4-BE49-F238E27FC236}">
                <a16:creationId xmlns:a16="http://schemas.microsoft.com/office/drawing/2014/main" id="{67E51849-054D-8740-B1B0-1AE3F12F6A10}"/>
              </a:ext>
            </a:extLst>
          </p:cNvPr>
          <p:cNvSpPr txBox="1"/>
          <p:nvPr/>
        </p:nvSpPr>
        <p:spPr>
          <a:xfrm>
            <a:off x="444009" y="5360797"/>
            <a:ext cx="3578287" cy="923330"/>
          </a:xfrm>
          <a:prstGeom prst="rect">
            <a:avLst/>
          </a:prstGeom>
          <a:noFill/>
        </p:spPr>
        <p:txBody>
          <a:bodyPr wrap="none" rtlCol="0">
            <a:spAutoFit/>
          </a:bodyPr>
          <a:lstStyle/>
          <a:p>
            <a:pPr algn="ctr"/>
            <a:r>
              <a:rPr kumimoji="1" lang="en" altLang="ja-JP" dirty="0"/>
              <a:t>Ask the subjects</a:t>
            </a:r>
          </a:p>
          <a:p>
            <a:pPr algn="ctr"/>
            <a:r>
              <a:rPr kumimoji="1" lang="en" altLang="ja-JP" dirty="0"/>
              <a:t>to lightly suppress the carotid artery</a:t>
            </a:r>
          </a:p>
          <a:p>
            <a:pPr algn="ctr"/>
            <a:r>
              <a:rPr kumimoji="1" lang="en" altLang="ja-JP" dirty="0"/>
              <a:t>themselves</a:t>
            </a:r>
            <a:endParaRPr kumimoji="1" lang="ja-JP" altLang="en-US"/>
          </a:p>
        </p:txBody>
      </p:sp>
    </p:spTree>
    <p:custDataLst>
      <p:tags r:id="rId1"/>
    </p:custDataLst>
    <p:extLst>
      <p:ext uri="{BB962C8B-B14F-4D97-AF65-F5344CB8AC3E}">
        <p14:creationId xmlns:p14="http://schemas.microsoft.com/office/powerpoint/2010/main" val="179317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5|17|4.8|7.6"/>
</p:tagLst>
</file>

<file path=ppt/tags/tag2.xml><?xml version="1.0" encoding="utf-8"?>
<p:tagLst xmlns:a="http://schemas.openxmlformats.org/drawingml/2006/main" xmlns:r="http://schemas.openxmlformats.org/officeDocument/2006/relationships" xmlns:p="http://schemas.openxmlformats.org/presentationml/2006/main">
  <p:tag name="TIMING" val="|18.5|17|4.8|7.6"/>
</p:tagLst>
</file>

<file path=ppt/tags/tag3.xml><?xml version="1.0" encoding="utf-8"?>
<p:tagLst xmlns:a="http://schemas.openxmlformats.org/drawingml/2006/main" xmlns:r="http://schemas.openxmlformats.org/officeDocument/2006/relationships" xmlns:p="http://schemas.openxmlformats.org/presentationml/2006/main">
  <p:tag name="TIMING" val="|18.5|17|4.8|7.6"/>
</p:tagLst>
</file>

<file path=ppt/tags/tag4.xml><?xml version="1.0" encoding="utf-8"?>
<p:tagLst xmlns:a="http://schemas.openxmlformats.org/drawingml/2006/main" xmlns:r="http://schemas.openxmlformats.org/officeDocument/2006/relationships" xmlns:p="http://schemas.openxmlformats.org/presentationml/2006/main">
  <p:tag name="TIMING" val="|18.5|17|4.8|7.6"/>
</p:tagLst>
</file>

<file path=ppt/tags/tag5.xml><?xml version="1.0" encoding="utf-8"?>
<p:tagLst xmlns:a="http://schemas.openxmlformats.org/drawingml/2006/main" xmlns:r="http://schemas.openxmlformats.org/officeDocument/2006/relationships" xmlns:p="http://schemas.openxmlformats.org/presentationml/2006/main">
  <p:tag name="TIMING" val="|18.5|17|4.8|7.6"/>
</p:tagLst>
</file>

<file path=ppt/tags/tag6.xml><?xml version="1.0" encoding="utf-8"?>
<p:tagLst xmlns:a="http://schemas.openxmlformats.org/drawingml/2006/main" xmlns:r="http://schemas.openxmlformats.org/officeDocument/2006/relationships" xmlns:p="http://schemas.openxmlformats.org/presentationml/2006/main">
  <p:tag name="TIMING" val="|18.5|17|4.8|7.6"/>
</p:tagLst>
</file>

<file path=ppt/tags/tag7.xml><?xml version="1.0" encoding="utf-8"?>
<p:tagLst xmlns:a="http://schemas.openxmlformats.org/drawingml/2006/main" xmlns:r="http://schemas.openxmlformats.org/officeDocument/2006/relationships" xmlns:p="http://schemas.openxmlformats.org/presentationml/2006/main">
  <p:tag name="TIMING" val="|18.5|17|4.8|7.6"/>
</p:tagLst>
</file>

<file path=ppt/tags/tag8.xml><?xml version="1.0" encoding="utf-8"?>
<p:tagLst xmlns:a="http://schemas.openxmlformats.org/drawingml/2006/main" xmlns:r="http://schemas.openxmlformats.org/officeDocument/2006/relationships" xmlns:p="http://schemas.openxmlformats.org/presentationml/2006/main">
  <p:tag name="TIMING" val="|18.5|17|4.8|7.6"/>
</p:tagLst>
</file>

<file path=ppt/tags/tag9.xml><?xml version="1.0" encoding="utf-8"?>
<p:tagLst xmlns:a="http://schemas.openxmlformats.org/drawingml/2006/main" xmlns:r="http://schemas.openxmlformats.org/officeDocument/2006/relationships" xmlns:p="http://schemas.openxmlformats.org/presentationml/2006/main">
  <p:tag name="TIMING" val="|18.5|17|4.8|7.6"/>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120088</TotalTime>
  <Words>968</Words>
  <Application>Microsoft Macintosh PowerPoint</Application>
  <PresentationFormat>画面に合わせる (4:3)</PresentationFormat>
  <Paragraphs>267</Paragraphs>
  <Slides>13</Slides>
  <Notes>13</Notes>
  <HiddenSlides>0</HiddenSlides>
  <MMClips>2</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13</vt:i4>
      </vt:variant>
    </vt:vector>
  </HeadingPairs>
  <TitlesOfParts>
    <vt:vector size="20" baseType="lpstr">
      <vt:lpstr>メイリオ</vt:lpstr>
      <vt:lpstr>メイリオ</vt:lpstr>
      <vt:lpstr>游ゴシック</vt:lpstr>
      <vt:lpstr>Arial</vt:lpstr>
      <vt:lpstr>Calibri</vt:lpstr>
      <vt:lpstr>Calibri Light</vt:lpstr>
      <vt:lpstr>Office テーマ</vt:lpstr>
      <vt:lpstr>A Method for Estimating Blood Flow Condition from Skin Tone Information in Real Face Images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実画像を用いたRGB値による 感情推定の検討</dc:title>
  <dc:creator>Miku</dc:creator>
  <cp:lastModifiedBy>s2340011</cp:lastModifiedBy>
  <cp:revision>2256</cp:revision>
  <dcterms:created xsi:type="dcterms:W3CDTF">2020-09-02T05:02:30Z</dcterms:created>
  <dcterms:modified xsi:type="dcterms:W3CDTF">2024-05-27T22:16:27Z</dcterms:modified>
</cp:coreProperties>
</file>