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6"/>
  </p:notesMasterIdLst>
  <p:sldIdLst>
    <p:sldId id="1971" r:id="rId2"/>
    <p:sldId id="257" r:id="rId3"/>
    <p:sldId id="1972" r:id="rId4"/>
    <p:sldId id="1981" r:id="rId5"/>
    <p:sldId id="1952" r:id="rId6"/>
    <p:sldId id="1970" r:id="rId7"/>
    <p:sldId id="1955" r:id="rId8"/>
    <p:sldId id="1979" r:id="rId9"/>
    <p:sldId id="1980" r:id="rId10"/>
    <p:sldId id="1977" r:id="rId11"/>
    <p:sldId id="1974" r:id="rId12"/>
    <p:sldId id="1975" r:id="rId13"/>
    <p:sldId id="1976" r:id="rId14"/>
    <p:sldId id="258" r:id="rId15"/>
  </p:sldIdLst>
  <p:sldSz cx="12192000" cy="6858000"/>
  <p:notesSz cx="7315200" cy="12344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6D1"/>
    <a:srgbClr val="FFFFCC"/>
    <a:srgbClr val="CCECFF"/>
    <a:srgbClr val="DBF4CA"/>
    <a:srgbClr val="B7E996"/>
    <a:srgbClr val="0046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88615" autoAdjust="0"/>
  </p:normalViewPr>
  <p:slideViewPr>
    <p:cSldViewPr snapToGrid="0">
      <p:cViewPr varScale="1">
        <p:scale>
          <a:sx n="99" d="100"/>
          <a:sy n="99" d="100"/>
        </p:scale>
        <p:origin x="-699" y="-69"/>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169920" cy="619364"/>
          </a:xfrm>
          <a:prstGeom prst="rect">
            <a:avLst/>
          </a:prstGeom>
        </p:spPr>
        <p:txBody>
          <a:bodyPr vert="horz" lIns="112333" tIns="56167" rIns="112333" bIns="56167" rtlCol="0"/>
          <a:lstStyle>
            <a:lvl1pPr algn="l">
              <a:defRPr sz="1500"/>
            </a:lvl1pPr>
          </a:lstStyle>
          <a:p>
            <a:endParaRPr kumimoji="1" lang="ja-JP" altLang="en-US"/>
          </a:p>
        </p:txBody>
      </p:sp>
      <p:sp>
        <p:nvSpPr>
          <p:cNvPr id="3" name="日付プレースホルダー 2"/>
          <p:cNvSpPr>
            <a:spLocks noGrp="1"/>
          </p:cNvSpPr>
          <p:nvPr>
            <p:ph type="dt" idx="1"/>
          </p:nvPr>
        </p:nvSpPr>
        <p:spPr>
          <a:xfrm>
            <a:off x="4143588" y="0"/>
            <a:ext cx="3169920" cy="619364"/>
          </a:xfrm>
          <a:prstGeom prst="rect">
            <a:avLst/>
          </a:prstGeom>
        </p:spPr>
        <p:txBody>
          <a:bodyPr vert="horz" lIns="112333" tIns="56167" rIns="112333" bIns="56167" rtlCol="0"/>
          <a:lstStyle>
            <a:lvl1pPr algn="r">
              <a:defRPr sz="1500"/>
            </a:lvl1pPr>
          </a:lstStyle>
          <a:p>
            <a:fld id="{9F2BA245-8195-48C2-8E1F-47F2F4152891}" type="datetimeFigureOut">
              <a:rPr kumimoji="1" lang="ja-JP" altLang="en-US" smtClean="0"/>
              <a:t>2024/6/17</a:t>
            </a:fld>
            <a:endParaRPr kumimoji="1" lang="ja-JP" altLang="en-US"/>
          </a:p>
        </p:txBody>
      </p:sp>
      <p:sp>
        <p:nvSpPr>
          <p:cNvPr id="4" name="スライド イメージ プレースホルダー 3"/>
          <p:cNvSpPr>
            <a:spLocks noGrp="1" noRot="1" noChangeAspect="1"/>
          </p:cNvSpPr>
          <p:nvPr>
            <p:ph type="sldImg" idx="2"/>
          </p:nvPr>
        </p:nvSpPr>
        <p:spPr>
          <a:xfrm>
            <a:off x="-46038" y="1543050"/>
            <a:ext cx="7407276" cy="4167188"/>
          </a:xfrm>
          <a:prstGeom prst="rect">
            <a:avLst/>
          </a:prstGeom>
          <a:noFill/>
          <a:ln w="12700">
            <a:solidFill>
              <a:prstClr val="black"/>
            </a:solidFill>
          </a:ln>
        </p:spPr>
        <p:txBody>
          <a:bodyPr vert="horz" lIns="112333" tIns="56167" rIns="112333" bIns="56167" rtlCol="0" anchor="ctr"/>
          <a:lstStyle/>
          <a:p>
            <a:endParaRPr lang="ja-JP" altLang="en-US"/>
          </a:p>
        </p:txBody>
      </p:sp>
      <p:sp>
        <p:nvSpPr>
          <p:cNvPr id="5" name="ノート プレースホルダー 4"/>
          <p:cNvSpPr>
            <a:spLocks noGrp="1"/>
          </p:cNvSpPr>
          <p:nvPr>
            <p:ph type="body" sz="quarter" idx="3"/>
          </p:nvPr>
        </p:nvSpPr>
        <p:spPr>
          <a:xfrm>
            <a:off x="731521" y="5940743"/>
            <a:ext cx="5852160" cy="4860607"/>
          </a:xfrm>
          <a:prstGeom prst="rect">
            <a:avLst/>
          </a:prstGeom>
        </p:spPr>
        <p:txBody>
          <a:bodyPr vert="horz" lIns="112333" tIns="56167" rIns="112333" bIns="5616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11725038"/>
            <a:ext cx="3169920" cy="619362"/>
          </a:xfrm>
          <a:prstGeom prst="rect">
            <a:avLst/>
          </a:prstGeom>
        </p:spPr>
        <p:txBody>
          <a:bodyPr vert="horz" lIns="112333" tIns="56167" rIns="112333" bIns="56167" rtlCol="0" anchor="b"/>
          <a:lstStyle>
            <a:lvl1pPr algn="l">
              <a:defRPr sz="1500"/>
            </a:lvl1pPr>
          </a:lstStyle>
          <a:p>
            <a:endParaRPr kumimoji="1" lang="ja-JP" altLang="en-US"/>
          </a:p>
        </p:txBody>
      </p:sp>
      <p:sp>
        <p:nvSpPr>
          <p:cNvPr id="7" name="スライド番号プレースホルダー 6"/>
          <p:cNvSpPr>
            <a:spLocks noGrp="1"/>
          </p:cNvSpPr>
          <p:nvPr>
            <p:ph type="sldNum" sz="quarter" idx="5"/>
          </p:nvPr>
        </p:nvSpPr>
        <p:spPr>
          <a:xfrm>
            <a:off x="4143588" y="11725038"/>
            <a:ext cx="3169920" cy="619362"/>
          </a:xfrm>
          <a:prstGeom prst="rect">
            <a:avLst/>
          </a:prstGeom>
        </p:spPr>
        <p:txBody>
          <a:bodyPr vert="horz" lIns="112333" tIns="56167" rIns="112333" bIns="56167" rtlCol="0" anchor="b"/>
          <a:lstStyle>
            <a:lvl1pPr algn="r">
              <a:defRPr sz="1500"/>
            </a:lvl1pPr>
          </a:lstStyle>
          <a:p>
            <a:fld id="{68EDC047-8DA1-468F-8B07-381326B66B37}" type="slidenum">
              <a:rPr kumimoji="1" lang="ja-JP" altLang="en-US" smtClean="0"/>
              <a:t>‹#›</a:t>
            </a:fld>
            <a:endParaRPr kumimoji="1" lang="ja-JP" altLang="en-US"/>
          </a:p>
        </p:txBody>
      </p:sp>
    </p:spTree>
    <p:extLst>
      <p:ext uri="{BB962C8B-B14F-4D97-AF65-F5344CB8AC3E}">
        <p14:creationId xmlns:p14="http://schemas.microsoft.com/office/powerpoint/2010/main" val="480881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12- 14 pages </a:t>
            </a:r>
            <a:endParaRPr kumimoji="1" lang="ja-JP" altLang="en-US" dirty="0"/>
          </a:p>
        </p:txBody>
      </p:sp>
      <p:sp>
        <p:nvSpPr>
          <p:cNvPr id="4" name="スライド番号プレースホルダー 3"/>
          <p:cNvSpPr>
            <a:spLocks noGrp="1"/>
          </p:cNvSpPr>
          <p:nvPr>
            <p:ph type="sldNum" sz="quarter" idx="5"/>
          </p:nvPr>
        </p:nvSpPr>
        <p:spPr/>
        <p:txBody>
          <a:bodyPr/>
          <a:lstStyle/>
          <a:p>
            <a:fld id="{68EDC047-8DA1-468F-8B07-381326B66B37}" type="slidenum">
              <a:rPr kumimoji="1" lang="ja-JP" altLang="en-US" smtClean="0"/>
              <a:t>1</a:t>
            </a:fld>
            <a:endParaRPr kumimoji="1" lang="ja-JP" altLang="en-US"/>
          </a:p>
        </p:txBody>
      </p:sp>
    </p:spTree>
    <p:extLst>
      <p:ext uri="{BB962C8B-B14F-4D97-AF65-F5344CB8AC3E}">
        <p14:creationId xmlns:p14="http://schemas.microsoft.com/office/powerpoint/2010/main" val="215427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ctr">
              <a:lnSpc>
                <a:spcPts val="2326"/>
              </a:lnSpc>
            </a:pPr>
            <a:r>
              <a:rPr lang="en-US" altLang="ja-JP" sz="2100" dirty="0">
                <a:solidFill>
                  <a:srgbClr val="000000"/>
                </a:solidFill>
                <a:highlight>
                  <a:srgbClr val="FFFFFF"/>
                </a:highlight>
                <a:latin typeface="HGPｺﾞｼｯｸE" panose="020B0900000000000000" pitchFamily="50" charset="-128"/>
                <a:ea typeface="HGPｺﾞｼｯｸE" panose="020B0900000000000000" pitchFamily="50" charset="-128"/>
              </a:rPr>
              <a:t>Forget what you know about how business works, because most of it is wrong</a:t>
            </a:r>
            <a:endParaRPr lang="ja-JP" altLang="ja-JP" sz="2100" dirty="0">
              <a:highlight>
                <a:srgbClr val="FFFFFF"/>
              </a:highlight>
              <a:latin typeface="Arial" panose="020B0604020202020204" pitchFamily="34" charset="0"/>
            </a:endParaRPr>
          </a:p>
          <a:p>
            <a:pPr fontAlgn="ctr">
              <a:lnSpc>
                <a:spcPts val="2326"/>
              </a:lnSpc>
            </a:pPr>
            <a:r>
              <a:rPr lang="en-US" altLang="ja-JP" sz="2100" dirty="0">
                <a:solidFill>
                  <a:srgbClr val="000000"/>
                </a:solidFill>
                <a:highlight>
                  <a:srgbClr val="FFFFFF"/>
                </a:highlight>
                <a:latin typeface="HGPｺﾞｼｯｸE" panose="020B0900000000000000" pitchFamily="50" charset="-128"/>
                <a:ea typeface="HGPｺﾞｼｯｸE" panose="020B0900000000000000" pitchFamily="50" charset="-128"/>
              </a:rPr>
              <a:t>Objective BPR method based on statistical analysis of BSC and field data</a:t>
            </a:r>
            <a:endParaRPr lang="ja-JP" altLang="ja-JP" sz="2100" dirty="0">
              <a:highlight>
                <a:srgbClr val="FFFFFF"/>
              </a:highlight>
              <a:latin typeface="Arial" panose="020B0604020202020204" pitchFamily="34" charset="0"/>
            </a:endParaRPr>
          </a:p>
          <a:p>
            <a:pPr fontAlgn="ctr">
              <a:lnSpc>
                <a:spcPts val="2326"/>
              </a:lnSpc>
            </a:pPr>
            <a:r>
              <a:rPr lang="en-US" altLang="ja-JP" sz="2100" dirty="0">
                <a:solidFill>
                  <a:srgbClr val="000000"/>
                </a:solidFill>
                <a:highlight>
                  <a:srgbClr val="FFFFFF"/>
                </a:highlight>
                <a:latin typeface="HGPｺﾞｼｯｸE" panose="020B0900000000000000" pitchFamily="50" charset="-128"/>
                <a:ea typeface="HGPｺﾞｼｯｸE" panose="020B0900000000000000" pitchFamily="50" charset="-128"/>
              </a:rPr>
              <a:t>Functional connectivity is described using four arrows: input, output, control conditions, and mechanism conditions.</a:t>
            </a:r>
            <a:endParaRPr lang="ja-JP" altLang="ja-JP" sz="2100" dirty="0">
              <a:highlight>
                <a:srgbClr val="FFFFFF"/>
              </a:highlight>
              <a:latin typeface="Arial" panose="020B0604020202020204" pitchFamily="34" charset="0"/>
            </a:endParaRPr>
          </a:p>
          <a:p>
            <a:pPr fontAlgn="ctr">
              <a:lnSpc>
                <a:spcPts val="2326"/>
              </a:lnSpc>
            </a:pPr>
            <a:r>
              <a:rPr lang="en-US" altLang="ja-JP" sz="2100" dirty="0">
                <a:solidFill>
                  <a:srgbClr val="000000"/>
                </a:solidFill>
                <a:highlight>
                  <a:srgbClr val="FFFFFF"/>
                </a:highlight>
                <a:latin typeface="HGPｺﾞｼｯｸE" panose="020B0900000000000000" pitchFamily="50" charset="-128"/>
                <a:ea typeface="HGPｺﾞｼｯｸE" panose="020B0900000000000000" pitchFamily="50" charset="-128"/>
              </a:rPr>
              <a:t>A diagrammatic language for business processes that can describe logical and strict control conditions</a:t>
            </a:r>
            <a:endParaRPr lang="ja-JP" altLang="ja-JP" sz="2100" dirty="0">
              <a:highlight>
                <a:srgbClr val="FFFFFF"/>
              </a:highlight>
              <a:latin typeface="Arial" panose="020B0604020202020204" pitchFamily="34" charset="0"/>
            </a:endParaRPr>
          </a:p>
          <a:p>
            <a:pPr>
              <a:lnSpc>
                <a:spcPts val="2326"/>
              </a:lnSpc>
            </a:pPr>
            <a:r>
              <a:rPr lang="en-US" altLang="ja-JP" sz="2100" dirty="0">
                <a:solidFill>
                  <a:srgbClr val="000000"/>
                </a:solidFill>
                <a:highlight>
                  <a:srgbClr val="FFFFFF"/>
                </a:highlight>
                <a:latin typeface="HGPｺﾞｼｯｸE" panose="020B0900000000000000" pitchFamily="50" charset="-128"/>
                <a:ea typeface="HGPｺﾞｼｯｸE" panose="020B0900000000000000" pitchFamily="50" charset="-128"/>
              </a:rPr>
              <a:t>Describe the system in terms of object requirements, physical objects, and definition, realization, and implementation processes</a:t>
            </a:r>
            <a:endParaRPr lang="ja-JP" altLang="ja-JP" sz="2100" dirty="0">
              <a:highlight>
                <a:srgbClr val="FFFFFF"/>
              </a:highlight>
              <a:latin typeface="Arial" panose="020B0604020202020204" pitchFamily="34" charset="0"/>
            </a:endParaRPr>
          </a:p>
          <a:p>
            <a:pPr fontAlgn="ctr">
              <a:lnSpc>
                <a:spcPts val="2326"/>
              </a:lnSpc>
            </a:pPr>
            <a:r>
              <a:rPr lang="en-US" altLang="ja-JP" sz="2100" dirty="0">
                <a:solidFill>
                  <a:srgbClr val="000000"/>
                </a:solidFill>
                <a:highlight>
                  <a:srgbClr val="FFFFFF"/>
                </a:highlight>
                <a:latin typeface="HGPｺﾞｼｯｸE" panose="020B0900000000000000" pitchFamily="50" charset="-128"/>
                <a:ea typeface="HGPｺﾞｼｯｸE" panose="020B0900000000000000" pitchFamily="50" charset="-128"/>
              </a:rPr>
              <a:t>Eliminate waste with the Mono-Koto Analysis Diagram that views works and objects of works</a:t>
            </a:r>
            <a:endParaRPr lang="ja-JP" altLang="ja-JP" sz="2100" dirty="0">
              <a:highlight>
                <a:srgbClr val="FFFFFF"/>
              </a:highlight>
              <a:latin typeface="Arial" panose="020B0604020202020204" pitchFamily="34" charset="0"/>
            </a:endParaRPr>
          </a:p>
          <a:p>
            <a:pPr fontAlgn="ctr">
              <a:lnSpc>
                <a:spcPts val="2326"/>
              </a:lnSpc>
            </a:pPr>
            <a:r>
              <a:rPr lang="en-US" altLang="ja-JP" sz="2100" dirty="0">
                <a:solidFill>
                  <a:srgbClr val="000000"/>
                </a:solidFill>
                <a:highlight>
                  <a:srgbClr val="FFFFFF"/>
                </a:highlight>
                <a:latin typeface="Rockwell" panose="02060603020205020403" pitchFamily="18" charset="0"/>
                <a:ea typeface="HG明朝B" panose="02020809000000000000" pitchFamily="17" charset="-128"/>
              </a:rPr>
              <a:t>A method that optimizes the entire production process, not just a specific process by using business process diagrams and requirements organization sheets</a:t>
            </a:r>
            <a:endParaRPr lang="ja-JP" altLang="ja-JP" sz="2100" dirty="0">
              <a:highlight>
                <a:srgbClr val="FFFFFF"/>
              </a:highlight>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68EDC047-8DA1-468F-8B07-381326B66B37}" type="slidenum">
              <a:rPr kumimoji="1" lang="ja-JP" altLang="en-US" smtClean="0"/>
              <a:t>4</a:t>
            </a:fld>
            <a:endParaRPr kumimoji="1" lang="ja-JP" altLang="en-US"/>
          </a:p>
        </p:txBody>
      </p:sp>
    </p:spTree>
    <p:extLst>
      <p:ext uri="{BB962C8B-B14F-4D97-AF65-F5344CB8AC3E}">
        <p14:creationId xmlns:p14="http://schemas.microsoft.com/office/powerpoint/2010/main" val="74316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自工程完結条件　</a:t>
            </a:r>
            <a:r>
              <a:rPr kumimoji="1" lang="en-US" altLang="ja-JP" dirty="0"/>
              <a:t>Self-process completion</a:t>
            </a:r>
          </a:p>
          <a:p>
            <a:r>
              <a:rPr kumimoji="1" lang="ja-JP" altLang="en-US" dirty="0"/>
              <a:t>受取条件を満足しなければ，自工程に着手しない</a:t>
            </a:r>
            <a:endParaRPr kumimoji="1" lang="en-US" altLang="ja-JP" dirty="0"/>
          </a:p>
          <a:p>
            <a:r>
              <a:rPr kumimoji="1" lang="ja-JP" altLang="en-US" dirty="0"/>
              <a:t>資源条件を満足しなければ，自工程に着手しない</a:t>
            </a:r>
            <a:endParaRPr kumimoji="1" lang="en-US" altLang="ja-JP" dirty="0"/>
          </a:p>
          <a:p>
            <a:r>
              <a:rPr kumimoji="1" lang="ja-JP" altLang="en-US" dirty="0"/>
              <a:t>自工程の結果が判断条件を満足しなければ，出力しない</a:t>
            </a:r>
            <a:endParaRPr kumimoji="1" lang="en-US" altLang="ja-JP" dirty="0"/>
          </a:p>
          <a:p>
            <a:r>
              <a:rPr kumimoji="1" lang="ja-JP" altLang="en-US" dirty="0"/>
              <a:t>自工程が着手できないとき，出力が判断条件を満足しないとき，例外条件を発生する</a:t>
            </a:r>
            <a:endParaRPr kumimoji="1" lang="en-US" altLang="ja-JP" dirty="0"/>
          </a:p>
          <a:p>
            <a:r>
              <a:rPr kumimoji="1" lang="ja-JP" altLang="en-US" dirty="0"/>
              <a:t>受取条件を満足する入力に対して資源条件が満たされたとき，自工程の判断条件を満足する出力が生成される</a:t>
            </a:r>
            <a:endParaRPr kumimoji="1" lang="en-US" altLang="ja-JP" dirty="0"/>
          </a:p>
          <a:p>
            <a:endParaRPr kumimoji="1" lang="en-US" altLang="ja-JP" dirty="0"/>
          </a:p>
          <a:p>
            <a:endParaRPr kumimoji="1" lang="en-US" altLang="ja-JP" dirty="0"/>
          </a:p>
          <a:p>
            <a:r>
              <a:rPr kumimoji="1" lang="en-US" altLang="ja-JP" dirty="0"/>
              <a:t>Acceptance criteria and judgment criteria</a:t>
            </a:r>
          </a:p>
          <a:p>
            <a:r>
              <a:rPr kumimoji="1" lang="en-US" altLang="ja-JP" dirty="0"/>
              <a:t>Resource condition and Exception condition</a:t>
            </a:r>
          </a:p>
          <a:p>
            <a:r>
              <a:rPr kumimoji="1" lang="en-US" altLang="ja-JP" dirty="0"/>
              <a:t>Input and Output</a:t>
            </a:r>
          </a:p>
          <a:p>
            <a:endParaRPr kumimoji="1" lang="en-US" altLang="ja-JP" dirty="0"/>
          </a:p>
          <a:p>
            <a:r>
              <a:rPr kumimoji="1" lang="en-US" altLang="ja-JP" dirty="0"/>
              <a:t>Aspects of Process =&lt;A, I, R, E, J, O&gt;</a:t>
            </a:r>
            <a:endParaRPr kumimoji="1" lang="ja-JP" altLang="en-US" dirty="0"/>
          </a:p>
        </p:txBody>
      </p:sp>
      <p:sp>
        <p:nvSpPr>
          <p:cNvPr id="4" name="スライド番号プレースホルダー 3"/>
          <p:cNvSpPr>
            <a:spLocks noGrp="1"/>
          </p:cNvSpPr>
          <p:nvPr>
            <p:ph type="sldNum" sz="quarter" idx="5"/>
          </p:nvPr>
        </p:nvSpPr>
        <p:spPr/>
        <p:txBody>
          <a:bodyPr/>
          <a:lstStyle/>
          <a:p>
            <a:fld id="{68EDC047-8DA1-468F-8B07-381326B66B37}" type="slidenum">
              <a:rPr kumimoji="1" lang="ja-JP" altLang="en-US" smtClean="0"/>
              <a:t>5</a:t>
            </a:fld>
            <a:endParaRPr kumimoji="1" lang="ja-JP" altLang="en-US"/>
          </a:p>
        </p:txBody>
      </p:sp>
    </p:spTree>
    <p:extLst>
      <p:ext uri="{BB962C8B-B14F-4D97-AF65-F5344CB8AC3E}">
        <p14:creationId xmlns:p14="http://schemas.microsoft.com/office/powerpoint/2010/main" val="143639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 acceptance conditions are not met, the process will not </a:t>
            </a:r>
            <a:r>
              <a:rPr kumimoji="1" lang="en-US" altLang="ja-JP" dirty="0" err="1"/>
              <a:t>start.Unless</a:t>
            </a:r>
            <a:r>
              <a:rPr kumimoji="1" lang="en-US" altLang="ja-JP" dirty="0"/>
              <a:t> the resource conditions are met, the process will not </a:t>
            </a:r>
            <a:r>
              <a:rPr kumimoji="1" lang="en-US" altLang="ja-JP" dirty="0" err="1"/>
              <a:t>start.If</a:t>
            </a:r>
            <a:r>
              <a:rPr kumimoji="1" lang="en-US" altLang="ja-JP" dirty="0"/>
              <a:t> the result of the own process does not satisfy the judgment conditions, it will not be </a:t>
            </a:r>
            <a:r>
              <a:rPr kumimoji="1" lang="en-US" altLang="ja-JP" dirty="0" err="1"/>
              <a:t>output.Generates</a:t>
            </a:r>
            <a:r>
              <a:rPr kumimoji="1" lang="en-US" altLang="ja-JP" dirty="0"/>
              <a:t> an exception condition when the own process cannot start or when the output does not satisfy the judgment </a:t>
            </a:r>
            <a:r>
              <a:rPr kumimoji="1" lang="en-US" altLang="ja-JP" dirty="0" err="1"/>
              <a:t>conditionsWhen</a:t>
            </a:r>
            <a:r>
              <a:rPr kumimoji="1" lang="en-US" altLang="ja-JP" dirty="0"/>
              <a:t> the resource conditions are satisfied for the input that satisfies the receiving conditions, generate an output that satisfies the judgment conditions of the own process.</a:t>
            </a:r>
            <a:endParaRPr kumimoji="1" lang="ja-JP" altLang="en-US" dirty="0"/>
          </a:p>
        </p:txBody>
      </p:sp>
      <p:sp>
        <p:nvSpPr>
          <p:cNvPr id="4" name="スライド番号プレースホルダー 3"/>
          <p:cNvSpPr>
            <a:spLocks noGrp="1"/>
          </p:cNvSpPr>
          <p:nvPr>
            <p:ph type="sldNum" sz="quarter" idx="5"/>
          </p:nvPr>
        </p:nvSpPr>
        <p:spPr/>
        <p:txBody>
          <a:bodyPr/>
          <a:lstStyle/>
          <a:p>
            <a:fld id="{68EDC047-8DA1-468F-8B07-381326B66B37}" type="slidenum">
              <a:rPr kumimoji="1" lang="ja-JP" altLang="en-US" smtClean="0"/>
              <a:t>7</a:t>
            </a:fld>
            <a:endParaRPr kumimoji="1" lang="ja-JP" altLang="en-US"/>
          </a:p>
        </p:txBody>
      </p:sp>
    </p:spTree>
    <p:extLst>
      <p:ext uri="{BB962C8B-B14F-4D97-AF65-F5344CB8AC3E}">
        <p14:creationId xmlns:p14="http://schemas.microsoft.com/office/powerpoint/2010/main" val="20248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1E7E581-AE3F-C92F-B6C8-6EA7277E2F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C9FE222F-C793-C504-6EBF-72FCA8FCCF4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9B54A663-E6F6-72DD-6D4E-AD5106CD77A1}"/>
              </a:ext>
            </a:extLst>
          </p:cNvPr>
          <p:cNvSpPr>
            <a:spLocks noGrp="1"/>
          </p:cNvSpPr>
          <p:nvPr>
            <p:ph type="body" idx="1"/>
          </p:nvPr>
        </p:nvSpPr>
        <p:spPr/>
        <p:txBody>
          <a:bodyPr/>
          <a:lstStyle/>
          <a:p>
            <a:r>
              <a:rPr kumimoji="1" lang="ja-JP" altLang="en-US" dirty="0"/>
              <a:t>ある地方に旅行にいった際に，現地の酒屋で，その地方の日本酒を</a:t>
            </a:r>
            <a:r>
              <a:rPr kumimoji="1" lang="en-US" altLang="ja-JP" dirty="0"/>
              <a:t>2</a:t>
            </a:r>
            <a:r>
              <a:rPr kumimoji="1" lang="ja-JP" altLang="en-US" dirty="0"/>
              <a:t>本購入して，自宅に送ることにした．地酒の代金を支払って，宅配伝票を記入した．酒屋が梱包した日本酒を伝票の住所に送るように宅配業者に依頼した．宅配業者が梱包された荷物を自宅の近くの配送センターまで届けた．配送センターで，地酒が液漏れしていることに気づいた．配送途中で日本酒に問題が発生したことから，配送センターでは，送り元の酒屋に再梱包して再配達を依頼した．十分な梱包によって，日本酒が無事に再配達された．図</a:t>
            </a:r>
            <a:r>
              <a:rPr kumimoji="1" lang="en-US" altLang="ja-JP" dirty="0"/>
              <a:t>4</a:t>
            </a:r>
            <a:r>
              <a:rPr kumimoji="1" lang="ja-JP" altLang="en-US" dirty="0"/>
              <a:t>に，このプロセスの流れを例外の逆伝搬とともに示す．</a:t>
            </a:r>
          </a:p>
        </p:txBody>
      </p:sp>
      <p:sp>
        <p:nvSpPr>
          <p:cNvPr id="4" name="スライド番号プレースホルダー 3">
            <a:extLst>
              <a:ext uri="{FF2B5EF4-FFF2-40B4-BE49-F238E27FC236}">
                <a16:creationId xmlns:a16="http://schemas.microsoft.com/office/drawing/2014/main" xmlns="" id="{36A3172F-F8B4-A986-D8CF-67C5B25DA97C}"/>
              </a:ext>
            </a:extLst>
          </p:cNvPr>
          <p:cNvSpPr>
            <a:spLocks noGrp="1"/>
          </p:cNvSpPr>
          <p:nvPr>
            <p:ph type="sldNum" sz="quarter" idx="5"/>
          </p:nvPr>
        </p:nvSpPr>
        <p:spPr/>
        <p:txBody>
          <a:bodyPr/>
          <a:lstStyle/>
          <a:p>
            <a:fld id="{B16042E4-75EC-441D-80F2-C6CB7955F48B}" type="slidenum">
              <a:rPr kumimoji="1" lang="ja-JP" altLang="en-US" smtClean="0"/>
              <a:pPr/>
              <a:t>9</a:t>
            </a:fld>
            <a:endParaRPr kumimoji="1" lang="ja-JP" altLang="en-US"/>
          </a:p>
        </p:txBody>
      </p:sp>
    </p:spTree>
    <p:extLst>
      <p:ext uri="{BB962C8B-B14F-4D97-AF65-F5344CB8AC3E}">
        <p14:creationId xmlns:p14="http://schemas.microsoft.com/office/powerpoint/2010/main" val="3313301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212653" algn="just">
              <a:lnSpc>
                <a:spcPct val="95000"/>
              </a:lnSpc>
            </a:pPr>
            <a:r>
              <a:rPr lang="en-US" altLang="ja-JP" sz="2100" spc="-6" dirty="0">
                <a:latin typeface="Times New Roman" panose="02020603050405020304" pitchFamily="18" charset="0"/>
                <a:ea typeface="SimSun" panose="02010600030101010101" pitchFamily="2" charset="-122"/>
              </a:rPr>
              <a:t>The SPCD is designed to clarify comprehensive business process completeness by using six aspects. They are input, output and four conditions (acceptance, resource, judgement, and exception). So far, the aspect combination proposed in the paper has never been known. </a:t>
            </a:r>
            <a:r>
              <a:rPr lang="en-US" altLang="ja-JP" sz="2100" spc="-6" dirty="0">
                <a:solidFill>
                  <a:srgbClr val="000000"/>
                </a:solidFill>
                <a:highlight>
                  <a:srgbClr val="FFFFFF"/>
                </a:highlight>
                <a:latin typeface="Times New Roman" panose="02020603050405020304" pitchFamily="18" charset="0"/>
                <a:ea typeface="SimSun" panose="02010600030101010101" pitchFamily="2" charset="-122"/>
              </a:rPr>
              <a:t>Moreover, exception propagation relationship has been proposed to countermeasure the failure risk of business processes. Acceptance conditions can block further failures by recognizing that an exception has occurred during the course of subsequent processing.</a:t>
            </a:r>
            <a:endParaRPr lang="ja-JP" altLang="ja-JP" sz="2100" spc="-6" dirty="0">
              <a:latin typeface="Times New Roman" panose="02020603050405020304" pitchFamily="18" charset="0"/>
              <a:ea typeface="SimSun" panose="02010600030101010101" pitchFamily="2" charset="-122"/>
            </a:endParaRPr>
          </a:p>
          <a:p>
            <a:pPr indent="212653" algn="just">
              <a:lnSpc>
                <a:spcPct val="95000"/>
              </a:lnSpc>
            </a:pPr>
            <a:r>
              <a:rPr lang="en-US" altLang="ja-JP" sz="2100" spc="-6" dirty="0">
                <a:solidFill>
                  <a:srgbClr val="000000"/>
                </a:solidFill>
                <a:highlight>
                  <a:srgbClr val="FFFFFF"/>
                </a:highlight>
                <a:latin typeface="Times New Roman" panose="02020603050405020304" pitchFamily="18" charset="0"/>
                <a:ea typeface="游明朝" panose="02020400000000000000" pitchFamily="18" charset="-128"/>
              </a:rPr>
              <a:t>The completeness of business processes has also been defined by using SPCD aspects. Until now, the completeness of business processes has not been clear.</a:t>
            </a:r>
            <a:endParaRPr lang="ja-JP" altLang="ja-JP" sz="2100" spc="-6" dirty="0">
              <a:latin typeface="Times New Roman" panose="02020603050405020304" pitchFamily="18" charset="0"/>
              <a:ea typeface="SimSun" panose="02010600030101010101" pitchFamily="2" charset="-122"/>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8EDC047-8DA1-468F-8B07-381326B66B37}" type="slidenum">
              <a:rPr kumimoji="1" lang="ja-JP" altLang="en-US" smtClean="0"/>
              <a:t>11</a:t>
            </a:fld>
            <a:endParaRPr kumimoji="1" lang="ja-JP" altLang="en-US"/>
          </a:p>
        </p:txBody>
      </p:sp>
    </p:spTree>
    <p:extLst>
      <p:ext uri="{BB962C8B-B14F-4D97-AF65-F5344CB8AC3E}">
        <p14:creationId xmlns:p14="http://schemas.microsoft.com/office/powerpoint/2010/main" val="60022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B91DE5D-162A-487E-9B64-64E4EA70E816}" type="datetime1">
              <a:rPr kumimoji="1" lang="ja-JP" altLang="en-US" smtClean="0"/>
              <a:t>2024/6/17</a:t>
            </a:fld>
            <a:endParaRPr kumimoji="1" lang="ja-JP" altLang="en-US"/>
          </a:p>
        </p:txBody>
      </p:sp>
      <p:sp>
        <p:nvSpPr>
          <p:cNvPr id="5" name="Footer Placeholder 4"/>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264028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3EADA77-7DF1-47B1-904C-902BA2807DDB}" type="datetime1">
              <a:rPr kumimoji="1" lang="ja-JP" altLang="en-US" smtClean="0"/>
              <a:t>2024/6/17</a:t>
            </a:fld>
            <a:endParaRPr kumimoji="1" lang="ja-JP" altLang="en-US"/>
          </a:p>
        </p:txBody>
      </p:sp>
      <p:sp>
        <p:nvSpPr>
          <p:cNvPr id="5" name="Footer Placeholder 4"/>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4104138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6402BFF-A011-4216-ABEE-91A7FC7E9EDD}" type="datetime1">
              <a:rPr kumimoji="1" lang="ja-JP" altLang="en-US" smtClean="0"/>
              <a:t>2024/6/17</a:t>
            </a:fld>
            <a:endParaRPr kumimoji="1" lang="ja-JP" altLang="en-US"/>
          </a:p>
        </p:txBody>
      </p:sp>
      <p:sp>
        <p:nvSpPr>
          <p:cNvPr id="5" name="Footer Placeholder 4"/>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2889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15FA37-2EE7-4961-892C-3E1494A60C9A}" type="datetime1">
              <a:rPr kumimoji="1" lang="ja-JP" altLang="en-US" smtClean="0"/>
              <a:t>2024/6/17</a:t>
            </a:fld>
            <a:endParaRPr kumimoji="1" lang="ja-JP" altLang="en-US"/>
          </a:p>
        </p:txBody>
      </p:sp>
      <p:sp>
        <p:nvSpPr>
          <p:cNvPr id="5" name="Footer Placeholder 4"/>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1077975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F40D333-F584-4BAF-8EC7-C784C6EC9F0C}" type="datetime1">
              <a:rPr kumimoji="1" lang="ja-JP" altLang="en-US" smtClean="0"/>
              <a:t>2024/6/17</a:t>
            </a:fld>
            <a:endParaRPr kumimoji="1" lang="ja-JP" altLang="en-US"/>
          </a:p>
        </p:txBody>
      </p:sp>
      <p:sp>
        <p:nvSpPr>
          <p:cNvPr id="5" name="Footer Placeholder 4"/>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13160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AF21DF2-333C-4486-84A0-2F6864DC08CC}" type="datetime1">
              <a:rPr kumimoji="1" lang="ja-JP" altLang="en-US" smtClean="0"/>
              <a:t>2024/6/17</a:t>
            </a:fld>
            <a:endParaRPr kumimoji="1" lang="ja-JP" altLang="en-US"/>
          </a:p>
        </p:txBody>
      </p:sp>
      <p:sp>
        <p:nvSpPr>
          <p:cNvPr id="5" name="Footer Placeholder 4"/>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2377222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9DA3E-C5D3-4289-B65E-1395414CDB76}" type="datetime1">
              <a:rPr kumimoji="1" lang="ja-JP" altLang="en-US" smtClean="0"/>
              <a:t>2024/6/17</a:t>
            </a:fld>
            <a:endParaRPr kumimoji="1" lang="ja-JP" altLang="en-US"/>
          </a:p>
        </p:txBody>
      </p:sp>
      <p:sp>
        <p:nvSpPr>
          <p:cNvPr id="5" name="Footer Placeholder 4"/>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1455656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463F533-A109-489F-9F6A-204C56AE3D28}" type="datetime1">
              <a:rPr kumimoji="1" lang="ja-JP" altLang="en-US" smtClean="0"/>
              <a:t>2024/6/17</a:t>
            </a:fld>
            <a:endParaRPr kumimoji="1" lang="ja-JP" altLang="en-US"/>
          </a:p>
        </p:txBody>
      </p:sp>
      <p:sp>
        <p:nvSpPr>
          <p:cNvPr id="5" name="Footer Placeholder 4"/>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734695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a:xfrm>
            <a:off x="6987418" y="6378821"/>
            <a:ext cx="911939" cy="365125"/>
          </a:xfrm>
        </p:spPr>
        <p:txBody>
          <a:bodyPr/>
          <a:lstStyle/>
          <a:p>
            <a:fld id="{242C2882-BD79-4584-BEFF-55C8B90EBFB2}" type="datetime1">
              <a:rPr kumimoji="1" lang="ja-JP" altLang="en-US" smtClean="0"/>
              <a:t>2024/6/17</a:t>
            </a:fld>
            <a:endParaRPr kumimoji="1" lang="ja-JP" altLang="en-US"/>
          </a:p>
        </p:txBody>
      </p:sp>
      <p:sp>
        <p:nvSpPr>
          <p:cNvPr id="5" name="Footer Placeholder 4"/>
          <p:cNvSpPr>
            <a:spLocks noGrp="1"/>
          </p:cNvSpPr>
          <p:nvPr>
            <p:ph type="ftr" sz="quarter" idx="11"/>
          </p:nvPr>
        </p:nvSpPr>
        <p:spPr>
          <a:xfrm>
            <a:off x="459619" y="6378821"/>
            <a:ext cx="6297612" cy="365125"/>
          </a:xfrm>
        </p:spPr>
        <p:txBody>
          <a:body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12"/>
          </p:nvPr>
        </p:nvSpPr>
        <p:spPr>
          <a:xfrm>
            <a:off x="8372948" y="6378821"/>
            <a:ext cx="683339" cy="365125"/>
          </a:xfrm>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92770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3E4F447-E00C-41E3-B6F8-B14FDFAC0F79}" type="datetime1">
              <a:rPr kumimoji="1" lang="ja-JP" altLang="en-US" smtClean="0"/>
              <a:t>2024/6/17</a:t>
            </a:fld>
            <a:endParaRPr kumimoji="1" lang="ja-JP" altLang="en-US"/>
          </a:p>
        </p:txBody>
      </p:sp>
      <p:sp>
        <p:nvSpPr>
          <p:cNvPr id="5" name="Footer Placeholder 4"/>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3726139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CD5E785-DAA7-4A14-8232-9715EA554954}" type="datetime1">
              <a:rPr kumimoji="1" lang="ja-JP" altLang="en-US" smtClean="0"/>
              <a:t>2024/6/17</a:t>
            </a:fld>
            <a:endParaRPr kumimoji="1" lang="ja-JP" altLang="en-US"/>
          </a:p>
        </p:txBody>
      </p:sp>
      <p:sp>
        <p:nvSpPr>
          <p:cNvPr id="6" name="Footer Placeholder 5"/>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7" name="Slide Number Placeholder 6"/>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404515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2762A3E-3565-4701-9C38-55E9FCDF54DE}" type="datetime1">
              <a:rPr kumimoji="1" lang="ja-JP" altLang="en-US" smtClean="0"/>
              <a:t>2024/6/17</a:t>
            </a:fld>
            <a:endParaRPr kumimoji="1" lang="ja-JP" altLang="en-US"/>
          </a:p>
        </p:txBody>
      </p:sp>
      <p:sp>
        <p:nvSpPr>
          <p:cNvPr id="8" name="Footer Placeholder 7"/>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9" name="Slide Number Placeholder 8"/>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3805535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dirty="0"/>
              <a:t>マスター タイトルの書式設定</a:t>
            </a:r>
            <a:endParaRPr lang="en-US" dirty="0"/>
          </a:p>
        </p:txBody>
      </p:sp>
      <p:sp>
        <p:nvSpPr>
          <p:cNvPr id="3" name="Date Placeholder 2"/>
          <p:cNvSpPr>
            <a:spLocks noGrp="1"/>
          </p:cNvSpPr>
          <p:nvPr>
            <p:ph type="dt" sz="half" idx="10"/>
          </p:nvPr>
        </p:nvSpPr>
        <p:spPr>
          <a:xfrm>
            <a:off x="7205133" y="6324398"/>
            <a:ext cx="911939" cy="365125"/>
          </a:xfrm>
        </p:spPr>
        <p:txBody>
          <a:bodyPr/>
          <a:lstStyle/>
          <a:p>
            <a:fld id="{3154A2DA-6CB0-49AC-8E47-6A1A738207BE}" type="datetime1">
              <a:rPr kumimoji="1" lang="ja-JP" altLang="en-US" smtClean="0"/>
              <a:t>2024/6/17</a:t>
            </a:fld>
            <a:endParaRPr kumimoji="1" lang="ja-JP" altLang="en-US"/>
          </a:p>
        </p:txBody>
      </p:sp>
      <p:sp>
        <p:nvSpPr>
          <p:cNvPr id="4" name="Footer Placeholder 3"/>
          <p:cNvSpPr>
            <a:spLocks noGrp="1"/>
          </p:cNvSpPr>
          <p:nvPr>
            <p:ph type="ftr" sz="quarter" idx="11"/>
          </p:nvPr>
        </p:nvSpPr>
        <p:spPr>
          <a:xfrm>
            <a:off x="677334" y="6324398"/>
            <a:ext cx="6297612" cy="365125"/>
          </a:xfrm>
        </p:spPr>
        <p:txBody>
          <a:bodyPr/>
          <a:lstStyle/>
          <a:p>
            <a:r>
              <a:rPr kumimoji="1" lang="en-US" altLang="ja-JP"/>
              <a:t>Copyright Prof. Emeritus Dr. Shuichiro Yamamoto 2024</a:t>
            </a:r>
            <a:endParaRPr kumimoji="1" lang="ja-JP" altLang="en-US"/>
          </a:p>
        </p:txBody>
      </p:sp>
      <p:sp>
        <p:nvSpPr>
          <p:cNvPr id="5" name="Slide Number Placeholder 4"/>
          <p:cNvSpPr>
            <a:spLocks noGrp="1"/>
          </p:cNvSpPr>
          <p:nvPr>
            <p:ph type="sldNum" sz="quarter" idx="12"/>
          </p:nvPr>
        </p:nvSpPr>
        <p:spPr>
          <a:xfrm>
            <a:off x="8590663" y="6324398"/>
            <a:ext cx="683339" cy="365125"/>
          </a:xfrm>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444201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133" y="6313505"/>
            <a:ext cx="911939" cy="365125"/>
          </a:xfrm>
        </p:spPr>
        <p:txBody>
          <a:bodyPr/>
          <a:lstStyle/>
          <a:p>
            <a:fld id="{B118F8C8-2BD1-41E3-B1A5-E2A25F32082D}" type="datetime1">
              <a:rPr kumimoji="1" lang="ja-JP" altLang="en-US" smtClean="0"/>
              <a:t>2024/6/17</a:t>
            </a:fld>
            <a:endParaRPr kumimoji="1" lang="ja-JP" altLang="en-US"/>
          </a:p>
        </p:txBody>
      </p:sp>
      <p:sp>
        <p:nvSpPr>
          <p:cNvPr id="3" name="Footer Placeholder 2"/>
          <p:cNvSpPr>
            <a:spLocks noGrp="1"/>
          </p:cNvSpPr>
          <p:nvPr>
            <p:ph type="ftr" sz="quarter" idx="11"/>
          </p:nvPr>
        </p:nvSpPr>
        <p:spPr>
          <a:xfrm>
            <a:off x="677334" y="6313505"/>
            <a:ext cx="6297612" cy="365125"/>
          </a:xfrm>
        </p:spPr>
        <p:txBody>
          <a:bodyPr/>
          <a:lstStyle/>
          <a:p>
            <a:r>
              <a:rPr kumimoji="1" lang="en-US" altLang="ja-JP"/>
              <a:t>Copyright Prof. Emeritus Dr. Shuichiro Yamamoto 2024</a:t>
            </a:r>
            <a:endParaRPr kumimoji="1" lang="ja-JP" altLang="en-US"/>
          </a:p>
        </p:txBody>
      </p:sp>
      <p:sp>
        <p:nvSpPr>
          <p:cNvPr id="4" name="Slide Number Placeholder 3"/>
          <p:cNvSpPr>
            <a:spLocks noGrp="1"/>
          </p:cNvSpPr>
          <p:nvPr>
            <p:ph type="sldNum" sz="quarter" idx="12"/>
          </p:nvPr>
        </p:nvSpPr>
        <p:spPr>
          <a:xfrm>
            <a:off x="8590663" y="6313505"/>
            <a:ext cx="683339" cy="365125"/>
          </a:xfrm>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3006379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3BDD8E6-9ADF-48BB-85E2-852E6E66B25E}" type="datetime1">
              <a:rPr kumimoji="1" lang="ja-JP" altLang="en-US" smtClean="0"/>
              <a:t>2024/6/17</a:t>
            </a:fld>
            <a:endParaRPr kumimoji="1" lang="ja-JP" altLang="en-US"/>
          </a:p>
        </p:txBody>
      </p:sp>
      <p:sp>
        <p:nvSpPr>
          <p:cNvPr id="6" name="Footer Placeholder 5"/>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7" name="Slide Number Placeholder 6"/>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17959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7D1D24A-6291-4B47-A3F3-DEFF0570F1CE}" type="datetime1">
              <a:rPr kumimoji="1" lang="ja-JP" altLang="en-US" smtClean="0"/>
              <a:t>2024/6/17</a:t>
            </a:fld>
            <a:endParaRPr kumimoji="1" lang="ja-JP" altLang="en-US"/>
          </a:p>
        </p:txBody>
      </p:sp>
      <p:sp>
        <p:nvSpPr>
          <p:cNvPr id="6" name="Footer Placeholder 5"/>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7" name="Slide Number Placeholder 6"/>
          <p:cNvSpPr>
            <a:spLocks noGrp="1"/>
          </p:cNvSpPr>
          <p:nvPr>
            <p:ph type="sldNum" sz="quarter" idx="12"/>
          </p:nvPr>
        </p:nvSpPr>
        <p:spPr/>
        <p:txBody>
          <a:body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2318950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F13CA3-EBED-46AB-B412-90D850265D48}" type="datetime1">
              <a:rPr kumimoji="1" lang="ja-JP" altLang="en-US" smtClean="0"/>
              <a:t>2024/6/17</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kumimoji="1" lang="en-US" altLang="ja-JP"/>
              <a:t>Copyright Prof. Emeritus Dr. Shuichiro Yamamoto 2024</a:t>
            </a:r>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30079AA-3C25-47BA-85FA-F237B7475CCC}" type="slidenum">
              <a:rPr kumimoji="1" lang="ja-JP" altLang="en-US" smtClean="0"/>
              <a:t>‹#›</a:t>
            </a:fld>
            <a:endParaRPr kumimoji="1" lang="ja-JP" altLang="en-US"/>
          </a:p>
        </p:txBody>
      </p:sp>
    </p:spTree>
    <p:extLst>
      <p:ext uri="{BB962C8B-B14F-4D97-AF65-F5344CB8AC3E}">
        <p14:creationId xmlns:p14="http://schemas.microsoft.com/office/powerpoint/2010/main" val="40188003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hd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382FDDA-AA08-6E9F-6B9A-06C3FE1BD61B}"/>
              </a:ext>
            </a:extLst>
          </p:cNvPr>
          <p:cNvSpPr>
            <a:spLocks noGrp="1"/>
          </p:cNvSpPr>
          <p:nvPr>
            <p:ph type="ctrTitle"/>
          </p:nvPr>
        </p:nvSpPr>
        <p:spPr>
          <a:xfrm>
            <a:off x="1107016" y="1627294"/>
            <a:ext cx="9122833" cy="1646302"/>
          </a:xfrm>
        </p:spPr>
        <p:txBody>
          <a:bodyPr anchor="ctr">
            <a:normAutofit fontScale="90000"/>
          </a:bodyPr>
          <a:lstStyle/>
          <a:p>
            <a:pPr algn="ctr">
              <a:spcAft>
                <a:spcPts val="600"/>
              </a:spcAft>
            </a:pPr>
            <a:r>
              <a:rPr lang="en-US" altLang="ja-JP" sz="4900" b="1" dirty="0">
                <a:solidFill>
                  <a:schemeClr val="accent2"/>
                </a:solidFill>
                <a:effectLst/>
                <a:latin typeface="Times New Roman" panose="02020603050405020304" pitchFamily="18" charset="0"/>
                <a:ea typeface="ＭＳ 明朝" panose="02020609040205080304" pitchFamily="17" charset="-128"/>
              </a:rPr>
              <a:t>Business Process Completeness</a:t>
            </a:r>
            <a:r>
              <a:rPr lang="ja-JP" altLang="ja-JP" sz="3200" dirty="0">
                <a:solidFill>
                  <a:schemeClr val="accent2"/>
                </a:solidFill>
                <a:effectLst/>
                <a:latin typeface="Times New Roman" panose="02020603050405020304" pitchFamily="18" charset="0"/>
                <a:ea typeface="ＭＳ 明朝" panose="02020609040205080304" pitchFamily="17" charset="-128"/>
              </a:rPr>
              <a:t/>
            </a:r>
            <a:br>
              <a:rPr lang="ja-JP" altLang="ja-JP" sz="3200" dirty="0">
                <a:solidFill>
                  <a:schemeClr val="accent2"/>
                </a:solidFill>
                <a:effectLst/>
                <a:latin typeface="Times New Roman" panose="02020603050405020304" pitchFamily="18" charset="0"/>
                <a:ea typeface="ＭＳ 明朝" panose="02020609040205080304" pitchFamily="17" charset="-128"/>
              </a:rPr>
            </a:br>
            <a:r>
              <a:rPr lang="en-US" altLang="ja-JP" sz="3200" dirty="0">
                <a:solidFill>
                  <a:schemeClr val="accent2"/>
                </a:solidFill>
                <a:effectLst/>
                <a:latin typeface="Times New Roman" panose="02020603050405020304" pitchFamily="18" charset="0"/>
                <a:ea typeface="ＭＳ 明朝" panose="02020609040205080304" pitchFamily="17" charset="-128"/>
              </a:rPr>
              <a:t/>
            </a:r>
            <a:br>
              <a:rPr lang="en-US" altLang="ja-JP" sz="3200" dirty="0">
                <a:solidFill>
                  <a:schemeClr val="accent2"/>
                </a:solidFill>
                <a:effectLst/>
                <a:latin typeface="Times New Roman" panose="02020603050405020304" pitchFamily="18" charset="0"/>
                <a:ea typeface="ＭＳ 明朝" panose="02020609040205080304" pitchFamily="17" charset="-128"/>
              </a:rPr>
            </a:br>
            <a:r>
              <a:rPr lang="en-US" altLang="ja-JP" sz="3600" dirty="0">
                <a:solidFill>
                  <a:schemeClr val="accent2"/>
                </a:solidFill>
                <a:effectLst/>
                <a:latin typeface="Times New Roman" panose="02020603050405020304" pitchFamily="18" charset="0"/>
                <a:ea typeface="ＭＳ 明朝" panose="02020609040205080304" pitchFamily="17" charset="-128"/>
              </a:rPr>
              <a:t>Foundation of Business Knowledge Management</a:t>
            </a:r>
            <a:endParaRPr kumimoji="1" lang="ja-JP" altLang="en-US" sz="3600" dirty="0">
              <a:solidFill>
                <a:schemeClr val="accent2"/>
              </a:solidFill>
            </a:endParaRPr>
          </a:p>
        </p:txBody>
      </p:sp>
      <p:sp>
        <p:nvSpPr>
          <p:cNvPr id="3" name="字幕 2">
            <a:extLst>
              <a:ext uri="{FF2B5EF4-FFF2-40B4-BE49-F238E27FC236}">
                <a16:creationId xmlns:a16="http://schemas.microsoft.com/office/drawing/2014/main" xmlns="" id="{1A87369E-89CB-5957-D29C-338B0E604E1A}"/>
              </a:ext>
            </a:extLst>
          </p:cNvPr>
          <p:cNvSpPr>
            <a:spLocks noGrp="1"/>
          </p:cNvSpPr>
          <p:nvPr>
            <p:ph type="subTitle" idx="1"/>
          </p:nvPr>
        </p:nvSpPr>
        <p:spPr>
          <a:xfrm>
            <a:off x="1209887" y="4370873"/>
            <a:ext cx="7766936" cy="2178517"/>
          </a:xfrm>
        </p:spPr>
        <p:txBody>
          <a:bodyPr>
            <a:noAutofit/>
          </a:bodyPr>
          <a:lstStyle/>
          <a:p>
            <a:pPr algn="ctr">
              <a:spcBef>
                <a:spcPts val="1800"/>
              </a:spcBef>
              <a:spcAft>
                <a:spcPts val="200"/>
              </a:spcAft>
            </a:pPr>
            <a:r>
              <a:rPr lang="en-US" altLang="ja-JP" sz="24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Shuichiro</a:t>
            </a:r>
            <a:r>
              <a:rPr lang="en-US"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Yamamoto, Professor</a:t>
            </a:r>
            <a:endParaRPr lang="ja-JP"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algn="ctr">
              <a:tabLst>
                <a:tab pos="3200400" algn="ctr"/>
                <a:tab pos="4641850" algn="l"/>
              </a:tabLst>
            </a:pPr>
            <a:r>
              <a:rPr lang="en-US"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Information Engineering</a:t>
            </a:r>
            <a:r>
              <a:rPr lang="en-US" altLang="ja-JP" sz="2400"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a:t>
            </a:r>
            <a:r>
              <a:rPr lang="en-US"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IPUT in Nagoya 	</a:t>
            </a:r>
            <a:endParaRPr lang="ja-JP"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algn="ctr"/>
            <a:r>
              <a:rPr lang="en-US"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Nagoya, Japan</a:t>
            </a:r>
            <a:endParaRPr lang="ja-JP"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r>
              <a:rPr lang="en-US"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e-mail: yamamoto.s</a:t>
            </a:r>
            <a:r>
              <a:rPr lang="en-US" altLang="ja-JP" sz="2400" dirty="0">
                <a:solidFill>
                  <a:schemeClr val="tx1"/>
                </a:solidFill>
                <a:effectLst/>
                <a:latin typeface="Times New Roman" panose="02020603050405020304" pitchFamily="18" charset="0"/>
                <a:ea typeface="游明朝" panose="02020400000000000000" pitchFamily="18" charset="-128"/>
                <a:cs typeface="Times New Roman" panose="02020603050405020304" pitchFamily="18" charset="0"/>
              </a:rPr>
              <a:t>h</a:t>
            </a:r>
            <a:r>
              <a:rPr lang="en-US"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u@n.iput.ac.jp</a:t>
            </a:r>
            <a:endParaRPr lang="ja-JP"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algn="l"/>
            <a:r>
              <a:rPr lang="en-US"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ja-JP" altLang="ja-JP" sz="24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algn="l"/>
            <a:endParaRPr kumimoji="1" lang="ja-JP" altLang="en-US" sz="2400" dirty="0">
              <a:solidFill>
                <a:schemeClr val="tx1"/>
              </a:solidFill>
              <a:latin typeface="Times New Roman" panose="02020603050405020304" pitchFamily="18" charset="0"/>
              <a:cs typeface="Times New Roman" panose="02020603050405020304" pitchFamily="18" charset="0"/>
            </a:endParaRPr>
          </a:p>
        </p:txBody>
      </p:sp>
      <p:pic>
        <p:nvPicPr>
          <p:cNvPr id="5" name="eKNOW24 Yamamoto">
            <a:hlinkClick r:id="" action="ppaction://media"/>
            <a:extLst>
              <a:ext uri="{FF2B5EF4-FFF2-40B4-BE49-F238E27FC236}">
                <a16:creationId xmlns:a16="http://schemas.microsoft.com/office/drawing/2014/main" xmlns="" id="{C25891DD-5464-DD09-5A95-78FE7763E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6629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xmlns="" id="{641724D3-5895-4DA1-BBE9-C747A6FBC96D}"/>
              </a:ext>
            </a:extLst>
          </p:cNvPr>
          <p:cNvSpPr>
            <a:spLocks noGrp="1"/>
          </p:cNvSpPr>
          <p:nvPr>
            <p:ph type="title"/>
          </p:nvPr>
        </p:nvSpPr>
        <p:spPr>
          <a:xfrm>
            <a:off x="677334" y="270204"/>
            <a:ext cx="8596668" cy="745557"/>
          </a:xfrm>
        </p:spPr>
        <p:txBody>
          <a:bodyPr anchor="ctr">
            <a:normAutofit/>
          </a:bodyPr>
          <a:lstStyle/>
          <a:p>
            <a:r>
              <a:rPr lang="en-US" altLang="ja-JP" dirty="0">
                <a:solidFill>
                  <a:schemeClr val="accent2"/>
                </a:solidFill>
                <a:effectLst/>
                <a:latin typeface="+mj-ea"/>
              </a:rPr>
              <a:t>Strawberry cake shipping</a:t>
            </a:r>
            <a:endParaRPr lang="ja-JP" altLang="en-US" sz="6000" dirty="0">
              <a:solidFill>
                <a:schemeClr val="accent2"/>
              </a:solidFill>
              <a:latin typeface="+mj-ea"/>
            </a:endParaRPr>
          </a:p>
        </p:txBody>
      </p:sp>
      <p:sp>
        <p:nvSpPr>
          <p:cNvPr id="4" name="フッター プレースホルダー 3">
            <a:extLst>
              <a:ext uri="{FF2B5EF4-FFF2-40B4-BE49-F238E27FC236}">
                <a16:creationId xmlns:a16="http://schemas.microsoft.com/office/drawing/2014/main" xmlns="" id="{58FD8EC2-B118-2984-E6D9-785BAEFCD19D}"/>
              </a:ext>
            </a:extLst>
          </p:cNvPr>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5" name="スライド番号プレースホルダー 4">
            <a:extLst>
              <a:ext uri="{FF2B5EF4-FFF2-40B4-BE49-F238E27FC236}">
                <a16:creationId xmlns:a16="http://schemas.microsoft.com/office/drawing/2014/main" xmlns="" id="{054DBEF2-19AF-E572-4F40-4B386A2B1794}"/>
              </a:ext>
            </a:extLst>
          </p:cNvPr>
          <p:cNvSpPr>
            <a:spLocks noGrp="1"/>
          </p:cNvSpPr>
          <p:nvPr>
            <p:ph type="sldNum" sz="quarter" idx="12"/>
          </p:nvPr>
        </p:nvSpPr>
        <p:spPr/>
        <p:txBody>
          <a:bodyPr/>
          <a:lstStyle/>
          <a:p>
            <a:fld id="{530079AA-3C25-47BA-85FA-F237B7475CCC}" type="slidenum">
              <a:rPr kumimoji="1" lang="ja-JP" altLang="en-US" smtClean="0"/>
              <a:t>10</a:t>
            </a:fld>
            <a:endParaRPr kumimoji="1" lang="ja-JP" altLang="en-US"/>
          </a:p>
        </p:txBody>
      </p:sp>
      <p:sp>
        <p:nvSpPr>
          <p:cNvPr id="2" name="六角形 1">
            <a:extLst>
              <a:ext uri="{FF2B5EF4-FFF2-40B4-BE49-F238E27FC236}">
                <a16:creationId xmlns:a16="http://schemas.microsoft.com/office/drawing/2014/main" xmlns="" id="{A25782DE-9B48-865A-7B84-40CCD4D843FA}"/>
              </a:ext>
            </a:extLst>
          </p:cNvPr>
          <p:cNvSpPr/>
          <p:nvPr/>
        </p:nvSpPr>
        <p:spPr>
          <a:xfrm>
            <a:off x="1765316" y="2194649"/>
            <a:ext cx="1135726" cy="486905"/>
          </a:xfrm>
          <a:prstGeom prst="hexag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Accept order</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p:txBody>
      </p:sp>
      <p:sp>
        <p:nvSpPr>
          <p:cNvPr id="3" name="六角形 2">
            <a:extLst>
              <a:ext uri="{FF2B5EF4-FFF2-40B4-BE49-F238E27FC236}">
                <a16:creationId xmlns:a16="http://schemas.microsoft.com/office/drawing/2014/main" xmlns="" id="{4D5B4D12-9B6F-9F65-5B12-88C6FAD9F53D}"/>
              </a:ext>
            </a:extLst>
          </p:cNvPr>
          <p:cNvSpPr/>
          <p:nvPr/>
        </p:nvSpPr>
        <p:spPr>
          <a:xfrm>
            <a:off x="1750557" y="4788522"/>
            <a:ext cx="1249299" cy="486905"/>
          </a:xfrm>
          <a:prstGeom prst="hexag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200" kern="1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Procure</a:t>
            </a:r>
            <a:r>
              <a:rPr lang="ja-JP" altLang="en-US" sz="1200" kern="1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　</a:t>
            </a:r>
            <a:r>
              <a:rPr lang="en-US" altLang="ja-JP" sz="1200" kern="1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 strawberries</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p:txBody>
      </p:sp>
      <p:cxnSp>
        <p:nvCxnSpPr>
          <p:cNvPr id="7" name="コネクタ: カギ線 6">
            <a:extLst>
              <a:ext uri="{FF2B5EF4-FFF2-40B4-BE49-F238E27FC236}">
                <a16:creationId xmlns:a16="http://schemas.microsoft.com/office/drawing/2014/main" xmlns="" id="{30462846-3E0E-CBF0-123D-D0EA996ADF0F}"/>
              </a:ext>
            </a:extLst>
          </p:cNvPr>
          <p:cNvCxnSpPr>
            <a:cxnSpLocks/>
            <a:stCxn id="3" idx="0"/>
            <a:endCxn id="8" idx="3"/>
          </p:cNvCxnSpPr>
          <p:nvPr/>
        </p:nvCxnSpPr>
        <p:spPr>
          <a:xfrm flipV="1">
            <a:off x="2999856" y="3397264"/>
            <a:ext cx="1280900" cy="163471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六角形 7">
            <a:extLst>
              <a:ext uri="{FF2B5EF4-FFF2-40B4-BE49-F238E27FC236}">
                <a16:creationId xmlns:a16="http://schemas.microsoft.com/office/drawing/2014/main" xmlns="" id="{ED6258D3-2A3E-5F0E-063D-610B5E042922}"/>
              </a:ext>
            </a:extLst>
          </p:cNvPr>
          <p:cNvSpPr/>
          <p:nvPr/>
        </p:nvSpPr>
        <p:spPr>
          <a:xfrm>
            <a:off x="4280756" y="3175943"/>
            <a:ext cx="1631946" cy="442641"/>
          </a:xfrm>
          <a:prstGeom prst="hexag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200" kern="100" dirty="0">
                <a:solidFill>
                  <a:schemeClr val="tx1"/>
                </a:solidFill>
                <a:effectLst/>
                <a:latin typeface="Times New Roman" panose="02020603050405020304" pitchFamily="18" charset="0"/>
                <a:ea typeface="HGPｺﾞｼｯｸE" panose="020B0900000000000000" pitchFamily="50" charset="-128"/>
                <a:cs typeface="Times New Roman" panose="02020603050405020304" pitchFamily="18" charset="0"/>
              </a:rPr>
              <a:t>Manufacture cake</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p:txBody>
      </p:sp>
      <p:cxnSp>
        <p:nvCxnSpPr>
          <p:cNvPr id="9" name="コネクタ: カギ線 8">
            <a:extLst>
              <a:ext uri="{FF2B5EF4-FFF2-40B4-BE49-F238E27FC236}">
                <a16:creationId xmlns:a16="http://schemas.microsoft.com/office/drawing/2014/main" xmlns="" id="{930A2A48-9915-AC20-994B-49C28E8C0A80}"/>
              </a:ext>
            </a:extLst>
          </p:cNvPr>
          <p:cNvCxnSpPr>
            <a:cxnSpLocks/>
            <a:stCxn id="2" idx="0"/>
            <a:endCxn id="8" idx="3"/>
          </p:cNvCxnSpPr>
          <p:nvPr/>
        </p:nvCxnSpPr>
        <p:spPr>
          <a:xfrm>
            <a:off x="2901042" y="2438102"/>
            <a:ext cx="1379714" cy="95916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六角形 9">
            <a:extLst>
              <a:ext uri="{FF2B5EF4-FFF2-40B4-BE49-F238E27FC236}">
                <a16:creationId xmlns:a16="http://schemas.microsoft.com/office/drawing/2014/main" xmlns="" id="{82A06608-0044-A213-7863-C0761AAF7F06}"/>
              </a:ext>
            </a:extLst>
          </p:cNvPr>
          <p:cNvSpPr/>
          <p:nvPr/>
        </p:nvSpPr>
        <p:spPr>
          <a:xfrm>
            <a:off x="4417450" y="5155426"/>
            <a:ext cx="1135726" cy="442641"/>
          </a:xfrm>
          <a:prstGeom prst="hexag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kern="100" dirty="0">
                <a:solidFill>
                  <a:schemeClr val="tx1"/>
                </a:solidFill>
                <a:effectLst/>
                <a:latin typeface="Times New Roman" panose="02020603050405020304" pitchFamily="18" charset="0"/>
                <a:ea typeface="HGPｺﾞｼｯｸE" panose="020B0900000000000000" pitchFamily="50" charset="-128"/>
                <a:cs typeface="Times New Roman" panose="02020603050405020304" pitchFamily="18" charset="0"/>
              </a:rPr>
              <a:t>Refrigerate</a:t>
            </a:r>
            <a:r>
              <a:rPr lang="ja-JP" altLang="en-US" sz="1200" kern="100" dirty="0">
                <a:solidFill>
                  <a:schemeClr val="tx1"/>
                </a:solidFill>
                <a:effectLst/>
                <a:latin typeface="Times New Roman" panose="02020603050405020304" pitchFamily="18" charset="0"/>
                <a:ea typeface="HGPｺﾞｼｯｸE" panose="020B0900000000000000" pitchFamily="50" charset="-128"/>
                <a:cs typeface="Times New Roman" panose="02020603050405020304" pitchFamily="18" charset="0"/>
              </a:rPr>
              <a:t>　</a:t>
            </a:r>
            <a:r>
              <a:rPr lang="en-US" altLang="ja-JP" sz="1200" kern="100" dirty="0">
                <a:solidFill>
                  <a:schemeClr val="tx1"/>
                </a:solidFill>
                <a:effectLst/>
                <a:latin typeface="Times New Roman" panose="02020603050405020304" pitchFamily="18" charset="0"/>
                <a:ea typeface="HGPｺﾞｼｯｸE" panose="020B0900000000000000" pitchFamily="50" charset="-128"/>
                <a:cs typeface="Times New Roman" panose="02020603050405020304" pitchFamily="18" charset="0"/>
              </a:rPr>
              <a:t> the cake</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p:txBody>
      </p:sp>
      <p:sp>
        <p:nvSpPr>
          <p:cNvPr id="11" name="六角形 10">
            <a:extLst>
              <a:ext uri="{FF2B5EF4-FFF2-40B4-BE49-F238E27FC236}">
                <a16:creationId xmlns:a16="http://schemas.microsoft.com/office/drawing/2014/main" xmlns="" id="{BAFEF7B3-F472-395A-8480-3022D81AEA56}"/>
              </a:ext>
            </a:extLst>
          </p:cNvPr>
          <p:cNvSpPr/>
          <p:nvPr/>
        </p:nvSpPr>
        <p:spPr>
          <a:xfrm>
            <a:off x="7590116" y="5154500"/>
            <a:ext cx="1249299" cy="442641"/>
          </a:xfrm>
          <a:prstGeom prst="hexagon">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kern="100" dirty="0">
                <a:solidFill>
                  <a:schemeClr val="tx1"/>
                </a:solidFill>
                <a:effectLst/>
                <a:latin typeface="Times New Roman" panose="02020603050405020304" pitchFamily="18" charset="0"/>
                <a:ea typeface="HGPｺﾞｼｯｸE" panose="020B0900000000000000" pitchFamily="50" charset="-128"/>
                <a:cs typeface="Times New Roman" panose="02020603050405020304" pitchFamily="18" charset="0"/>
              </a:rPr>
              <a:t>Deliver the cake</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p:txBody>
      </p:sp>
      <p:cxnSp>
        <p:nvCxnSpPr>
          <p:cNvPr id="12" name="コネクタ: カギ線 11">
            <a:extLst>
              <a:ext uri="{FF2B5EF4-FFF2-40B4-BE49-F238E27FC236}">
                <a16:creationId xmlns:a16="http://schemas.microsoft.com/office/drawing/2014/main" xmlns="" id="{E4EC25F9-AD91-EC81-6F01-FC8B1A37F064}"/>
              </a:ext>
            </a:extLst>
          </p:cNvPr>
          <p:cNvCxnSpPr>
            <a:cxnSpLocks/>
            <a:stCxn id="8" idx="0"/>
            <a:endCxn id="10" idx="3"/>
          </p:cNvCxnSpPr>
          <p:nvPr/>
        </p:nvCxnSpPr>
        <p:spPr>
          <a:xfrm flipH="1">
            <a:off x="4417450" y="3397264"/>
            <a:ext cx="1495252" cy="1979483"/>
          </a:xfrm>
          <a:prstGeom prst="bentConnector5">
            <a:avLst>
              <a:gd name="adj1" fmla="val -15288"/>
              <a:gd name="adj2" fmla="val 50000"/>
              <a:gd name="adj3" fmla="val 13276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xmlns="" id="{B7590161-F4C1-B64A-451F-611DE0BAFA66}"/>
              </a:ext>
            </a:extLst>
          </p:cNvPr>
          <p:cNvSpPr txBox="1"/>
          <p:nvPr/>
        </p:nvSpPr>
        <p:spPr>
          <a:xfrm>
            <a:off x="2619356" y="2914120"/>
            <a:ext cx="822661"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Paid order</a:t>
            </a:r>
            <a:endParaRPr kumimoji="1" lang="ja-JP" altLang="en-US" sz="1200" dirty="0">
              <a:latin typeface="Times New Roman" panose="02020603050405020304" pitchFamily="18" charset="0"/>
              <a:cs typeface="Times New Roman" panose="02020603050405020304" pitchFamily="18" charset="0"/>
            </a:endParaRPr>
          </a:p>
        </p:txBody>
      </p:sp>
      <p:cxnSp>
        <p:nvCxnSpPr>
          <p:cNvPr id="14" name="直線矢印コネクタ 13">
            <a:extLst>
              <a:ext uri="{FF2B5EF4-FFF2-40B4-BE49-F238E27FC236}">
                <a16:creationId xmlns:a16="http://schemas.microsoft.com/office/drawing/2014/main" xmlns="" id="{378E55CE-F998-28B1-C462-0D1B95D0DF60}"/>
              </a:ext>
            </a:extLst>
          </p:cNvPr>
          <p:cNvCxnSpPr>
            <a:stCxn id="13" idx="0"/>
            <a:endCxn id="2" idx="1"/>
          </p:cNvCxnSpPr>
          <p:nvPr/>
        </p:nvCxnSpPr>
        <p:spPr>
          <a:xfrm flipH="1" flipV="1">
            <a:off x="2779316" y="2681554"/>
            <a:ext cx="251371" cy="232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xmlns="" id="{3B43347C-3FE9-DAB2-AE48-DB7F15BFDD14}"/>
              </a:ext>
            </a:extLst>
          </p:cNvPr>
          <p:cNvSpPr txBox="1"/>
          <p:nvPr/>
        </p:nvSpPr>
        <p:spPr>
          <a:xfrm>
            <a:off x="3882824" y="3952007"/>
            <a:ext cx="822661"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Paid order</a:t>
            </a:r>
            <a:endParaRPr kumimoji="1" lang="ja-JP" altLang="en-US" sz="1200" dirty="0">
              <a:latin typeface="Times New Roman" panose="02020603050405020304" pitchFamily="18" charset="0"/>
              <a:cs typeface="Times New Roman" panose="02020603050405020304" pitchFamily="18" charset="0"/>
            </a:endParaRPr>
          </a:p>
        </p:txBody>
      </p:sp>
      <p:cxnSp>
        <p:nvCxnSpPr>
          <p:cNvPr id="16" name="直線矢印コネクタ 15">
            <a:extLst>
              <a:ext uri="{FF2B5EF4-FFF2-40B4-BE49-F238E27FC236}">
                <a16:creationId xmlns:a16="http://schemas.microsoft.com/office/drawing/2014/main" xmlns="" id="{9ADFA372-31E4-CB5B-40EA-E14FDFC69CD9}"/>
              </a:ext>
            </a:extLst>
          </p:cNvPr>
          <p:cNvCxnSpPr>
            <a:cxnSpLocks/>
            <a:stCxn id="15" idx="0"/>
            <a:endCxn id="8" idx="2"/>
          </p:cNvCxnSpPr>
          <p:nvPr/>
        </p:nvCxnSpPr>
        <p:spPr>
          <a:xfrm flipV="1">
            <a:off x="4294155" y="3618584"/>
            <a:ext cx="97261" cy="333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xmlns="" id="{A8D47FF1-6572-C360-FF39-99831AE89F9E}"/>
              </a:ext>
            </a:extLst>
          </p:cNvPr>
          <p:cNvSpPr txBox="1"/>
          <p:nvPr/>
        </p:nvSpPr>
        <p:spPr>
          <a:xfrm>
            <a:off x="5138140" y="5911034"/>
            <a:ext cx="1483098"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Refrigeration period</a:t>
            </a:r>
            <a:endParaRPr kumimoji="1" lang="ja-JP" altLang="en-US" sz="1200" dirty="0">
              <a:latin typeface="Times New Roman" panose="02020603050405020304" pitchFamily="18" charset="0"/>
              <a:cs typeface="Times New Roman" panose="02020603050405020304" pitchFamily="18" charset="0"/>
            </a:endParaRPr>
          </a:p>
        </p:txBody>
      </p:sp>
      <p:cxnSp>
        <p:nvCxnSpPr>
          <p:cNvPr id="18" name="直線矢印コネクタ 17">
            <a:extLst>
              <a:ext uri="{FF2B5EF4-FFF2-40B4-BE49-F238E27FC236}">
                <a16:creationId xmlns:a16="http://schemas.microsoft.com/office/drawing/2014/main" xmlns="" id="{4A9E7671-5803-63DC-952E-6E97233F7C90}"/>
              </a:ext>
            </a:extLst>
          </p:cNvPr>
          <p:cNvCxnSpPr>
            <a:cxnSpLocks/>
            <a:stCxn id="17" idx="0"/>
            <a:endCxn id="10" idx="1"/>
          </p:cNvCxnSpPr>
          <p:nvPr/>
        </p:nvCxnSpPr>
        <p:spPr>
          <a:xfrm flipH="1" flipV="1">
            <a:off x="5442516" y="5598067"/>
            <a:ext cx="437173" cy="312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xmlns="" id="{7F7969C5-D311-8543-0241-88BD5A263386}"/>
              </a:ext>
            </a:extLst>
          </p:cNvPr>
          <p:cNvSpPr txBox="1"/>
          <p:nvPr/>
        </p:nvSpPr>
        <p:spPr>
          <a:xfrm>
            <a:off x="5253364" y="3940142"/>
            <a:ext cx="1160895"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Quality criteria</a:t>
            </a:r>
            <a:endParaRPr kumimoji="1" lang="ja-JP" altLang="en-US" sz="1200" dirty="0">
              <a:latin typeface="Times New Roman" panose="02020603050405020304" pitchFamily="18" charset="0"/>
              <a:cs typeface="Times New Roman" panose="02020603050405020304" pitchFamily="18" charset="0"/>
            </a:endParaRPr>
          </a:p>
        </p:txBody>
      </p:sp>
      <p:cxnSp>
        <p:nvCxnSpPr>
          <p:cNvPr id="20" name="直線矢印コネクタ 19">
            <a:extLst>
              <a:ext uri="{FF2B5EF4-FFF2-40B4-BE49-F238E27FC236}">
                <a16:creationId xmlns:a16="http://schemas.microsoft.com/office/drawing/2014/main" xmlns="" id="{BCBD4D26-4269-14D9-2EB0-07A263308AA7}"/>
              </a:ext>
            </a:extLst>
          </p:cNvPr>
          <p:cNvCxnSpPr>
            <a:cxnSpLocks/>
            <a:stCxn id="19" idx="0"/>
            <a:endCxn id="8" idx="1"/>
          </p:cNvCxnSpPr>
          <p:nvPr/>
        </p:nvCxnSpPr>
        <p:spPr>
          <a:xfrm flipH="1" flipV="1">
            <a:off x="5802042" y="3618584"/>
            <a:ext cx="31770" cy="321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xmlns="" id="{701F38BD-9B49-D34E-BF9B-204C7B9AC31F}"/>
              </a:ext>
            </a:extLst>
          </p:cNvPr>
          <p:cNvSpPr txBox="1"/>
          <p:nvPr/>
        </p:nvSpPr>
        <p:spPr>
          <a:xfrm>
            <a:off x="988141" y="2930313"/>
            <a:ext cx="764953"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Web</a:t>
            </a:r>
            <a:r>
              <a:rPr lang="ja-JP" altLang="en-US"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 </a:t>
            </a:r>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Site</a:t>
            </a:r>
            <a:endParaRPr kumimoji="1" lang="ja-JP" altLang="en-US" sz="1200" dirty="0">
              <a:latin typeface="Times New Roman" panose="02020603050405020304" pitchFamily="18" charset="0"/>
              <a:cs typeface="Times New Roman" panose="02020603050405020304" pitchFamily="18" charset="0"/>
            </a:endParaRPr>
          </a:p>
        </p:txBody>
      </p:sp>
      <p:cxnSp>
        <p:nvCxnSpPr>
          <p:cNvPr id="22" name="直線矢印コネクタ 21">
            <a:extLst>
              <a:ext uri="{FF2B5EF4-FFF2-40B4-BE49-F238E27FC236}">
                <a16:creationId xmlns:a16="http://schemas.microsoft.com/office/drawing/2014/main" xmlns="" id="{68A1440B-99D6-171C-A3FD-0C852BE67671}"/>
              </a:ext>
            </a:extLst>
          </p:cNvPr>
          <p:cNvCxnSpPr>
            <a:cxnSpLocks/>
            <a:stCxn id="21" idx="0"/>
            <a:endCxn id="2" idx="2"/>
          </p:cNvCxnSpPr>
          <p:nvPr/>
        </p:nvCxnSpPr>
        <p:spPr>
          <a:xfrm flipV="1">
            <a:off x="1370618" y="2681554"/>
            <a:ext cx="516424" cy="2487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xmlns="" id="{78A9279A-A865-D553-AC48-A31837AB349C}"/>
              </a:ext>
            </a:extLst>
          </p:cNvPr>
          <p:cNvCxnSpPr>
            <a:cxnSpLocks/>
            <a:stCxn id="24" idx="3"/>
            <a:endCxn id="2" idx="3"/>
          </p:cNvCxnSpPr>
          <p:nvPr/>
        </p:nvCxnSpPr>
        <p:spPr>
          <a:xfrm flipV="1">
            <a:off x="1419891" y="2438102"/>
            <a:ext cx="345425" cy="9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xmlns="" id="{6F30D20B-20DA-987A-88B4-75D9175A264B}"/>
              </a:ext>
            </a:extLst>
          </p:cNvPr>
          <p:cNvSpPr txBox="1"/>
          <p:nvPr/>
        </p:nvSpPr>
        <p:spPr>
          <a:xfrm>
            <a:off x="789590" y="2216435"/>
            <a:ext cx="630301" cy="461665"/>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Order </a:t>
            </a:r>
          </a:p>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request</a:t>
            </a:r>
            <a:endParaRPr kumimoji="1" lang="ja-JP" altLang="en-US" sz="120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xmlns="" id="{3094C712-9926-992B-98F9-7A4E3BFA3B4E}"/>
              </a:ext>
            </a:extLst>
          </p:cNvPr>
          <p:cNvSpPr txBox="1"/>
          <p:nvPr/>
        </p:nvSpPr>
        <p:spPr>
          <a:xfrm>
            <a:off x="772055" y="1477771"/>
            <a:ext cx="1398396" cy="461665"/>
          </a:xfrm>
          <a:prstGeom prst="rect">
            <a:avLst/>
          </a:prstGeom>
          <a:noFill/>
        </p:spPr>
        <p:txBody>
          <a:bodyPr wrap="none" rtlCol="0">
            <a:spAutoFit/>
          </a:bodyPr>
          <a:lstStyle/>
          <a:p>
            <a:r>
              <a:rPr kumimoji="1" lang="en-US" altLang="ja-JP" sz="1200" dirty="0">
                <a:latin typeface="Times New Roman" panose="02020603050405020304" pitchFamily="18" charset="0"/>
                <a:ea typeface="+mj-ea"/>
                <a:cs typeface="Times New Roman" panose="02020603050405020304" pitchFamily="18" charset="0"/>
              </a:rPr>
              <a:t>production possible</a:t>
            </a:r>
          </a:p>
          <a:p>
            <a:r>
              <a:rPr kumimoji="1" lang="en-US" altLang="ja-JP" sz="1200" dirty="0">
                <a:latin typeface="Times New Roman" panose="02020603050405020304" pitchFamily="18" charset="0"/>
                <a:ea typeface="+mj-ea"/>
                <a:cs typeface="Times New Roman" panose="02020603050405020304" pitchFamily="18" charset="0"/>
              </a:rPr>
              <a:t>Within the deadline</a:t>
            </a:r>
            <a:endParaRPr kumimoji="1" lang="ja-JP" altLang="en-US" sz="1200" dirty="0">
              <a:latin typeface="Times New Roman" panose="02020603050405020304" pitchFamily="18" charset="0"/>
              <a:ea typeface="+mj-ea"/>
              <a:cs typeface="Times New Roman" panose="02020603050405020304" pitchFamily="18" charset="0"/>
            </a:endParaRPr>
          </a:p>
        </p:txBody>
      </p:sp>
      <p:cxnSp>
        <p:nvCxnSpPr>
          <p:cNvPr id="26" name="直線矢印コネクタ 25">
            <a:extLst>
              <a:ext uri="{FF2B5EF4-FFF2-40B4-BE49-F238E27FC236}">
                <a16:creationId xmlns:a16="http://schemas.microsoft.com/office/drawing/2014/main" xmlns="" id="{0EF8B7FA-3273-66C1-8779-6DB8D634D616}"/>
              </a:ext>
            </a:extLst>
          </p:cNvPr>
          <p:cNvCxnSpPr>
            <a:cxnSpLocks/>
            <a:stCxn id="25" idx="2"/>
            <a:endCxn id="2" idx="4"/>
          </p:cNvCxnSpPr>
          <p:nvPr/>
        </p:nvCxnSpPr>
        <p:spPr>
          <a:xfrm>
            <a:off x="1471253" y="1939436"/>
            <a:ext cx="415789" cy="2552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xmlns="" id="{41ACB96F-DA6E-CADC-343C-6A198C17E65C}"/>
              </a:ext>
            </a:extLst>
          </p:cNvPr>
          <p:cNvSpPr txBox="1"/>
          <p:nvPr/>
        </p:nvSpPr>
        <p:spPr>
          <a:xfrm>
            <a:off x="3293650" y="2105115"/>
            <a:ext cx="1585690"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Manufacturing request</a:t>
            </a:r>
            <a:endParaRPr kumimoji="1" lang="ja-JP" altLang="en-US" sz="1200" dirty="0">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a16="http://schemas.microsoft.com/office/drawing/2014/main" xmlns="" id="{E930A0A5-C7B9-D41C-86AC-8FB8D7012966}"/>
              </a:ext>
            </a:extLst>
          </p:cNvPr>
          <p:cNvSpPr txBox="1"/>
          <p:nvPr/>
        </p:nvSpPr>
        <p:spPr>
          <a:xfrm>
            <a:off x="4021010" y="2651431"/>
            <a:ext cx="1194558" cy="276999"/>
          </a:xfrm>
          <a:prstGeom prst="rect">
            <a:avLst/>
          </a:prstGeom>
          <a:noFill/>
        </p:spPr>
        <p:txBody>
          <a:bodyPr wrap="none" rtlCol="0">
            <a:spAutoFit/>
          </a:bodyPr>
          <a:lstStyle/>
          <a:p>
            <a:r>
              <a:rPr kumimoji="1" lang="en-US" altLang="ja-JP" sz="1200" dirty="0">
                <a:latin typeface="Times New Roman" panose="02020603050405020304" pitchFamily="18" charset="0"/>
                <a:ea typeface="+mj-ea"/>
                <a:cs typeface="Times New Roman" panose="02020603050405020304" pitchFamily="18" charset="0"/>
              </a:rPr>
              <a:t>Within deadline</a:t>
            </a:r>
            <a:endParaRPr kumimoji="1" lang="ja-JP" altLang="en-US" sz="1200" dirty="0">
              <a:latin typeface="Times New Roman" panose="02020603050405020304" pitchFamily="18" charset="0"/>
              <a:ea typeface="+mj-ea"/>
              <a:cs typeface="Times New Roman" panose="02020603050405020304" pitchFamily="18" charset="0"/>
            </a:endParaRPr>
          </a:p>
        </p:txBody>
      </p:sp>
      <p:cxnSp>
        <p:nvCxnSpPr>
          <p:cNvPr id="29" name="直線矢印コネクタ 28">
            <a:extLst>
              <a:ext uri="{FF2B5EF4-FFF2-40B4-BE49-F238E27FC236}">
                <a16:creationId xmlns:a16="http://schemas.microsoft.com/office/drawing/2014/main" xmlns="" id="{B78675B5-7394-F262-1A03-F9E3426F56DA}"/>
              </a:ext>
            </a:extLst>
          </p:cNvPr>
          <p:cNvCxnSpPr>
            <a:cxnSpLocks/>
            <a:stCxn id="28" idx="2"/>
            <a:endCxn id="8" idx="4"/>
          </p:cNvCxnSpPr>
          <p:nvPr/>
        </p:nvCxnSpPr>
        <p:spPr>
          <a:xfrm flipH="1">
            <a:off x="4391416" y="2928430"/>
            <a:ext cx="226873" cy="2475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xmlns="" id="{A2EED756-6FF9-2365-B6B3-D7AE1F2C0AAF}"/>
              </a:ext>
            </a:extLst>
          </p:cNvPr>
          <p:cNvSpPr txBox="1"/>
          <p:nvPr/>
        </p:nvSpPr>
        <p:spPr>
          <a:xfrm>
            <a:off x="5812877" y="2524955"/>
            <a:ext cx="1438214" cy="276999"/>
          </a:xfrm>
          <a:prstGeom prst="rect">
            <a:avLst/>
          </a:prstGeom>
          <a:noFill/>
        </p:spPr>
        <p:txBody>
          <a:bodyPr wrap="none" rtlCol="0">
            <a:spAutoFit/>
          </a:bodyPr>
          <a:lstStyle/>
          <a:p>
            <a:r>
              <a:rPr kumimoji="1"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Delay in production</a:t>
            </a:r>
            <a:endParaRPr kumimoji="1" lang="ja-JP" altLang="en-US" sz="1200" dirty="0">
              <a:latin typeface="Times New Roman" panose="02020603050405020304" pitchFamily="18" charset="0"/>
              <a:cs typeface="Times New Roman" panose="02020603050405020304" pitchFamily="18" charset="0"/>
            </a:endParaRPr>
          </a:p>
        </p:txBody>
      </p:sp>
      <p:cxnSp>
        <p:nvCxnSpPr>
          <p:cNvPr id="31" name="直線矢印コネクタ 30">
            <a:extLst>
              <a:ext uri="{FF2B5EF4-FFF2-40B4-BE49-F238E27FC236}">
                <a16:creationId xmlns:a16="http://schemas.microsoft.com/office/drawing/2014/main" xmlns="" id="{A2DF6462-F87D-9AA9-CF57-4C06A446F642}"/>
              </a:ext>
            </a:extLst>
          </p:cNvPr>
          <p:cNvCxnSpPr>
            <a:cxnSpLocks/>
            <a:stCxn id="30" idx="2"/>
            <a:endCxn id="8" idx="5"/>
          </p:cNvCxnSpPr>
          <p:nvPr/>
        </p:nvCxnSpPr>
        <p:spPr>
          <a:xfrm flipH="1">
            <a:off x="5802042" y="2801954"/>
            <a:ext cx="729942" cy="373989"/>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xmlns="" id="{ADED08E9-A5A8-1E5E-2DD9-2D599B5F0876}"/>
              </a:ext>
            </a:extLst>
          </p:cNvPr>
          <p:cNvSpPr txBox="1"/>
          <p:nvPr/>
        </p:nvSpPr>
        <p:spPr>
          <a:xfrm>
            <a:off x="2766655" y="1452479"/>
            <a:ext cx="1645002" cy="461665"/>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Unmanufactured orders</a:t>
            </a:r>
          </a:p>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fraudulent order</a:t>
            </a:r>
            <a:endParaRPr kumimoji="1" lang="ja-JP" altLang="en-US" sz="1200" dirty="0">
              <a:latin typeface="Times New Roman" panose="02020603050405020304" pitchFamily="18" charset="0"/>
              <a:cs typeface="Times New Roman" panose="02020603050405020304" pitchFamily="18" charset="0"/>
            </a:endParaRPr>
          </a:p>
        </p:txBody>
      </p:sp>
      <p:cxnSp>
        <p:nvCxnSpPr>
          <p:cNvPr id="33" name="直線矢印コネクタ 32">
            <a:extLst>
              <a:ext uri="{FF2B5EF4-FFF2-40B4-BE49-F238E27FC236}">
                <a16:creationId xmlns:a16="http://schemas.microsoft.com/office/drawing/2014/main" xmlns="" id="{4BB632B6-6973-11F7-EABC-C0BBBC467FC1}"/>
              </a:ext>
            </a:extLst>
          </p:cNvPr>
          <p:cNvCxnSpPr>
            <a:cxnSpLocks/>
            <a:stCxn id="32" idx="2"/>
            <a:endCxn id="2" idx="5"/>
          </p:cNvCxnSpPr>
          <p:nvPr/>
        </p:nvCxnSpPr>
        <p:spPr>
          <a:xfrm flipH="1">
            <a:off x="2779316" y="1914144"/>
            <a:ext cx="809840" cy="280505"/>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xmlns="" id="{E644CFF5-6DE9-CD35-CCBD-1FE6415962C9}"/>
              </a:ext>
            </a:extLst>
          </p:cNvPr>
          <p:cNvSpPr txBox="1"/>
          <p:nvPr/>
        </p:nvSpPr>
        <p:spPr>
          <a:xfrm>
            <a:off x="2577892" y="4060944"/>
            <a:ext cx="1011815" cy="461665"/>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Procurement </a:t>
            </a:r>
          </a:p>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delay</a:t>
            </a:r>
            <a:endParaRPr kumimoji="1" lang="ja-JP" altLang="en-US" sz="1200" dirty="0">
              <a:latin typeface="Times New Roman" panose="02020603050405020304" pitchFamily="18" charset="0"/>
              <a:cs typeface="Times New Roman" panose="02020603050405020304" pitchFamily="18" charset="0"/>
            </a:endParaRPr>
          </a:p>
        </p:txBody>
      </p:sp>
      <p:cxnSp>
        <p:nvCxnSpPr>
          <p:cNvPr id="35" name="直線矢印コネクタ 34">
            <a:extLst>
              <a:ext uri="{FF2B5EF4-FFF2-40B4-BE49-F238E27FC236}">
                <a16:creationId xmlns:a16="http://schemas.microsoft.com/office/drawing/2014/main" xmlns="" id="{DE687712-4115-10A4-846A-E867893A6897}"/>
              </a:ext>
            </a:extLst>
          </p:cNvPr>
          <p:cNvCxnSpPr>
            <a:cxnSpLocks/>
            <a:stCxn id="34" idx="2"/>
            <a:endCxn id="3" idx="5"/>
          </p:cNvCxnSpPr>
          <p:nvPr/>
        </p:nvCxnSpPr>
        <p:spPr>
          <a:xfrm flipH="1">
            <a:off x="2878130" y="4522609"/>
            <a:ext cx="205670" cy="265913"/>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xmlns="" id="{5760BE1E-420D-1C55-9D9D-D03D7FC388E5}"/>
              </a:ext>
            </a:extLst>
          </p:cNvPr>
          <p:cNvSpPr txBox="1"/>
          <p:nvPr/>
        </p:nvSpPr>
        <p:spPr>
          <a:xfrm>
            <a:off x="658989" y="4878955"/>
            <a:ext cx="843501"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strawberry</a:t>
            </a:r>
            <a:endParaRPr kumimoji="1" lang="ja-JP" altLang="en-US" sz="1200" dirty="0">
              <a:latin typeface="Times New Roman" panose="02020603050405020304" pitchFamily="18" charset="0"/>
              <a:cs typeface="Times New Roman" panose="02020603050405020304" pitchFamily="18" charset="0"/>
            </a:endParaRPr>
          </a:p>
        </p:txBody>
      </p:sp>
      <p:cxnSp>
        <p:nvCxnSpPr>
          <p:cNvPr id="37" name="直線矢印コネクタ 36">
            <a:extLst>
              <a:ext uri="{FF2B5EF4-FFF2-40B4-BE49-F238E27FC236}">
                <a16:creationId xmlns:a16="http://schemas.microsoft.com/office/drawing/2014/main" xmlns="" id="{B8A2BE25-6BF8-771E-6916-F035DDC2E53C}"/>
              </a:ext>
            </a:extLst>
          </p:cNvPr>
          <p:cNvCxnSpPr>
            <a:cxnSpLocks/>
            <a:stCxn id="36" idx="3"/>
            <a:endCxn id="3" idx="3"/>
          </p:cNvCxnSpPr>
          <p:nvPr/>
        </p:nvCxnSpPr>
        <p:spPr>
          <a:xfrm>
            <a:off x="1502490" y="5017455"/>
            <a:ext cx="248067" cy="145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xmlns="" id="{379E0D61-7A1C-939D-93B8-9C73FE1CBF01}"/>
              </a:ext>
            </a:extLst>
          </p:cNvPr>
          <p:cNvSpPr txBox="1"/>
          <p:nvPr/>
        </p:nvSpPr>
        <p:spPr>
          <a:xfrm>
            <a:off x="760445" y="4277515"/>
            <a:ext cx="1132041"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until Christmas</a:t>
            </a:r>
            <a:endParaRPr kumimoji="1" lang="ja-JP" altLang="en-US" sz="1200" dirty="0">
              <a:latin typeface="Times New Roman" panose="02020603050405020304" pitchFamily="18" charset="0"/>
              <a:cs typeface="Times New Roman" panose="02020603050405020304" pitchFamily="18" charset="0"/>
            </a:endParaRPr>
          </a:p>
        </p:txBody>
      </p:sp>
      <p:cxnSp>
        <p:nvCxnSpPr>
          <p:cNvPr id="39" name="直線矢印コネクタ 38">
            <a:extLst>
              <a:ext uri="{FF2B5EF4-FFF2-40B4-BE49-F238E27FC236}">
                <a16:creationId xmlns:a16="http://schemas.microsoft.com/office/drawing/2014/main" xmlns="" id="{F5C1DF7F-60C5-9CC8-1E8A-07FAAD9EE805}"/>
              </a:ext>
            </a:extLst>
          </p:cNvPr>
          <p:cNvCxnSpPr>
            <a:cxnSpLocks/>
            <a:stCxn id="38" idx="2"/>
            <a:endCxn id="3" idx="4"/>
          </p:cNvCxnSpPr>
          <p:nvPr/>
        </p:nvCxnSpPr>
        <p:spPr>
          <a:xfrm>
            <a:off x="1326466" y="4554514"/>
            <a:ext cx="545817" cy="234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xmlns="" id="{D990FAF5-9791-E50A-003B-44F7726D9B8C}"/>
              </a:ext>
            </a:extLst>
          </p:cNvPr>
          <p:cNvSpPr txBox="1"/>
          <p:nvPr/>
        </p:nvSpPr>
        <p:spPr>
          <a:xfrm>
            <a:off x="741698" y="5524576"/>
            <a:ext cx="1337226"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Strawberry market</a:t>
            </a:r>
            <a:endParaRPr kumimoji="1" lang="ja-JP" altLang="en-US" sz="1200" dirty="0">
              <a:latin typeface="Times New Roman" panose="02020603050405020304" pitchFamily="18" charset="0"/>
              <a:cs typeface="Times New Roman" panose="02020603050405020304" pitchFamily="18" charset="0"/>
            </a:endParaRPr>
          </a:p>
        </p:txBody>
      </p:sp>
      <p:cxnSp>
        <p:nvCxnSpPr>
          <p:cNvPr id="41" name="直線矢印コネクタ 40">
            <a:extLst>
              <a:ext uri="{FF2B5EF4-FFF2-40B4-BE49-F238E27FC236}">
                <a16:creationId xmlns:a16="http://schemas.microsoft.com/office/drawing/2014/main" xmlns="" id="{AE78A8C7-1FC0-F938-8ADE-7905DDD71423}"/>
              </a:ext>
            </a:extLst>
          </p:cNvPr>
          <p:cNvCxnSpPr>
            <a:cxnSpLocks/>
            <a:stCxn id="40" idx="0"/>
            <a:endCxn id="3" idx="2"/>
          </p:cNvCxnSpPr>
          <p:nvPr/>
        </p:nvCxnSpPr>
        <p:spPr>
          <a:xfrm flipV="1">
            <a:off x="1410311" y="5275427"/>
            <a:ext cx="461972" cy="2491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xmlns="" id="{1E9C7A48-4D6C-B32D-2930-06FAC70A4B05}"/>
              </a:ext>
            </a:extLst>
          </p:cNvPr>
          <p:cNvSpPr txBox="1"/>
          <p:nvPr/>
        </p:nvSpPr>
        <p:spPr>
          <a:xfrm>
            <a:off x="2277140" y="5538345"/>
            <a:ext cx="1536940" cy="461665"/>
          </a:xfrm>
          <a:prstGeom prst="rect">
            <a:avLst/>
          </a:prstGeom>
          <a:noFill/>
        </p:spPr>
        <p:txBody>
          <a:bodyPr wrap="squar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Required amount of strawberries</a:t>
            </a:r>
            <a:endParaRPr kumimoji="1" lang="ja-JP" altLang="en-US" sz="1200" dirty="0">
              <a:latin typeface="Times New Roman" panose="02020603050405020304" pitchFamily="18" charset="0"/>
              <a:cs typeface="Times New Roman" panose="02020603050405020304" pitchFamily="18" charset="0"/>
            </a:endParaRPr>
          </a:p>
        </p:txBody>
      </p:sp>
      <p:cxnSp>
        <p:nvCxnSpPr>
          <p:cNvPr id="43" name="直線矢印コネクタ 42">
            <a:extLst>
              <a:ext uri="{FF2B5EF4-FFF2-40B4-BE49-F238E27FC236}">
                <a16:creationId xmlns:a16="http://schemas.microsoft.com/office/drawing/2014/main" xmlns="" id="{DD11C427-268E-3944-40A9-5900B24533E9}"/>
              </a:ext>
            </a:extLst>
          </p:cNvPr>
          <p:cNvCxnSpPr>
            <a:cxnSpLocks/>
            <a:stCxn id="42" idx="0"/>
            <a:endCxn id="3" idx="1"/>
          </p:cNvCxnSpPr>
          <p:nvPr/>
        </p:nvCxnSpPr>
        <p:spPr>
          <a:xfrm flipH="1" flipV="1">
            <a:off x="2878130" y="5275427"/>
            <a:ext cx="167480" cy="2629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xmlns="" id="{6B350A11-C997-C428-A8D7-99491C00A38A}"/>
              </a:ext>
            </a:extLst>
          </p:cNvPr>
          <p:cNvSpPr txBox="1"/>
          <p:nvPr/>
        </p:nvSpPr>
        <p:spPr>
          <a:xfrm>
            <a:off x="8339578" y="5781475"/>
            <a:ext cx="1104443" cy="461665"/>
          </a:xfrm>
          <a:prstGeom prst="rect">
            <a:avLst/>
          </a:prstGeom>
          <a:noFill/>
        </p:spPr>
        <p:txBody>
          <a:bodyPr wrap="square" rtlCol="0">
            <a:spAutoFit/>
          </a:bodyPr>
          <a:lstStyle/>
          <a:p>
            <a:r>
              <a:rPr kumimoji="1"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Delivered by Christmas Eve</a:t>
            </a:r>
            <a:endParaRPr kumimoji="1" lang="ja-JP" altLang="en-US" sz="1200" dirty="0">
              <a:latin typeface="Times New Roman" panose="02020603050405020304" pitchFamily="18" charset="0"/>
              <a:cs typeface="Times New Roman" panose="02020603050405020304" pitchFamily="18" charset="0"/>
            </a:endParaRPr>
          </a:p>
        </p:txBody>
      </p:sp>
      <p:sp>
        <p:nvSpPr>
          <p:cNvPr id="45" name="テキスト ボックス 44">
            <a:extLst>
              <a:ext uri="{FF2B5EF4-FFF2-40B4-BE49-F238E27FC236}">
                <a16:creationId xmlns:a16="http://schemas.microsoft.com/office/drawing/2014/main" xmlns="" id="{459689FC-533E-A9D4-A6CA-3E80CB99DA08}"/>
              </a:ext>
            </a:extLst>
          </p:cNvPr>
          <p:cNvSpPr txBox="1"/>
          <p:nvPr/>
        </p:nvSpPr>
        <p:spPr>
          <a:xfrm>
            <a:off x="3444999" y="5893067"/>
            <a:ext cx="1685205" cy="276999"/>
          </a:xfrm>
          <a:prstGeom prst="rect">
            <a:avLst/>
          </a:prstGeom>
          <a:noFill/>
        </p:spPr>
        <p:txBody>
          <a:bodyPr wrap="squar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Refrigeration equipment</a:t>
            </a:r>
            <a:endParaRPr kumimoji="1" lang="ja-JP" altLang="en-US" sz="1200" dirty="0">
              <a:latin typeface="Times New Roman" panose="02020603050405020304" pitchFamily="18" charset="0"/>
              <a:cs typeface="Times New Roman" panose="02020603050405020304" pitchFamily="18" charset="0"/>
            </a:endParaRPr>
          </a:p>
        </p:txBody>
      </p:sp>
      <p:cxnSp>
        <p:nvCxnSpPr>
          <p:cNvPr id="46" name="直線矢印コネクタ 45">
            <a:extLst>
              <a:ext uri="{FF2B5EF4-FFF2-40B4-BE49-F238E27FC236}">
                <a16:creationId xmlns:a16="http://schemas.microsoft.com/office/drawing/2014/main" xmlns="" id="{98885828-FD15-D950-CBF3-8ED623402E62}"/>
              </a:ext>
            </a:extLst>
          </p:cNvPr>
          <p:cNvCxnSpPr>
            <a:cxnSpLocks/>
            <a:stCxn id="45" idx="0"/>
            <a:endCxn id="10" idx="2"/>
          </p:cNvCxnSpPr>
          <p:nvPr/>
        </p:nvCxnSpPr>
        <p:spPr>
          <a:xfrm flipV="1">
            <a:off x="4287602" y="5598067"/>
            <a:ext cx="240508" cy="295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xmlns="" id="{832FD30B-388D-2152-4AEE-2FA093E377B8}"/>
              </a:ext>
            </a:extLst>
          </p:cNvPr>
          <p:cNvSpPr txBox="1"/>
          <p:nvPr/>
        </p:nvSpPr>
        <p:spPr>
          <a:xfrm>
            <a:off x="6344586" y="3341165"/>
            <a:ext cx="1165704"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strawberry cake</a:t>
            </a:r>
            <a:endParaRPr kumimoji="1" lang="ja-JP" altLang="en-US" sz="1200" dirty="0">
              <a:latin typeface="Times New Roman" panose="02020603050405020304" pitchFamily="18" charset="0"/>
              <a:cs typeface="Times New Roman" panose="02020603050405020304" pitchFamily="18" charset="0"/>
            </a:endParaRPr>
          </a:p>
        </p:txBody>
      </p:sp>
      <p:sp>
        <p:nvSpPr>
          <p:cNvPr id="48" name="テキスト ボックス 47">
            <a:extLst>
              <a:ext uri="{FF2B5EF4-FFF2-40B4-BE49-F238E27FC236}">
                <a16:creationId xmlns:a16="http://schemas.microsoft.com/office/drawing/2014/main" xmlns="" id="{219F81D8-0606-097D-86D2-7F52852AEE81}"/>
              </a:ext>
            </a:extLst>
          </p:cNvPr>
          <p:cNvSpPr txBox="1"/>
          <p:nvPr/>
        </p:nvSpPr>
        <p:spPr>
          <a:xfrm>
            <a:off x="6100630" y="4416523"/>
            <a:ext cx="952790" cy="646331"/>
          </a:xfrm>
          <a:prstGeom prst="rect">
            <a:avLst/>
          </a:prstGeom>
          <a:noFill/>
        </p:spPr>
        <p:txBody>
          <a:bodyPr wrap="squar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Insufficient refrigeration </a:t>
            </a:r>
          </a:p>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period</a:t>
            </a:r>
            <a:endParaRPr kumimoji="1" lang="ja-JP" altLang="en-US" sz="1200" dirty="0">
              <a:latin typeface="Times New Roman" panose="02020603050405020304" pitchFamily="18" charset="0"/>
              <a:cs typeface="Times New Roman" panose="02020603050405020304" pitchFamily="18" charset="0"/>
            </a:endParaRPr>
          </a:p>
        </p:txBody>
      </p:sp>
      <p:cxnSp>
        <p:nvCxnSpPr>
          <p:cNvPr id="49" name="直線矢印コネクタ 48">
            <a:extLst>
              <a:ext uri="{FF2B5EF4-FFF2-40B4-BE49-F238E27FC236}">
                <a16:creationId xmlns:a16="http://schemas.microsoft.com/office/drawing/2014/main" xmlns="" id="{6588CFDD-E50C-ED13-C821-6E1224A0BE3C}"/>
              </a:ext>
            </a:extLst>
          </p:cNvPr>
          <p:cNvCxnSpPr>
            <a:cxnSpLocks/>
            <a:stCxn id="44" idx="0"/>
            <a:endCxn id="11" idx="1"/>
          </p:cNvCxnSpPr>
          <p:nvPr/>
        </p:nvCxnSpPr>
        <p:spPr>
          <a:xfrm flipH="1" flipV="1">
            <a:off x="8728755" y="5597141"/>
            <a:ext cx="163045" cy="1843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xmlns="" id="{969FF623-4768-2A9B-4DA5-CF9AB28917E4}"/>
              </a:ext>
            </a:extLst>
          </p:cNvPr>
          <p:cNvCxnSpPr>
            <a:cxnSpLocks/>
            <a:stCxn id="51" idx="0"/>
            <a:endCxn id="11" idx="2"/>
          </p:cNvCxnSpPr>
          <p:nvPr/>
        </p:nvCxnSpPr>
        <p:spPr>
          <a:xfrm flipV="1">
            <a:off x="7439296" y="5597141"/>
            <a:ext cx="261480" cy="2914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xmlns="" id="{58DD4343-AF43-3242-B53D-6B41E4E9D3A3}"/>
              </a:ext>
            </a:extLst>
          </p:cNvPr>
          <p:cNvSpPr txBox="1"/>
          <p:nvPr/>
        </p:nvSpPr>
        <p:spPr>
          <a:xfrm>
            <a:off x="6941403" y="5888569"/>
            <a:ext cx="995785" cy="400110"/>
          </a:xfrm>
          <a:prstGeom prst="rect">
            <a:avLst/>
          </a:prstGeom>
          <a:noFill/>
        </p:spPr>
        <p:txBody>
          <a:bodyPr wrap="none" rtlCol="0">
            <a:spAutoFit/>
          </a:bodyPr>
          <a:lstStyle/>
          <a:p>
            <a:pPr>
              <a:lnSpc>
                <a:spcPts val="1200"/>
              </a:lnSpc>
            </a:pPr>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Refrigerated </a:t>
            </a:r>
          </a:p>
          <a:p>
            <a:pPr>
              <a:lnSpc>
                <a:spcPts val="1200"/>
              </a:lnSpc>
            </a:pPr>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delivery</a:t>
            </a:r>
            <a:endParaRPr kumimoji="1" lang="ja-JP" altLang="en-US" sz="1200" dirty="0">
              <a:latin typeface="Times New Roman" panose="02020603050405020304" pitchFamily="18" charset="0"/>
              <a:cs typeface="Times New Roman" panose="02020603050405020304" pitchFamily="18" charset="0"/>
            </a:endParaRPr>
          </a:p>
        </p:txBody>
      </p:sp>
      <p:cxnSp>
        <p:nvCxnSpPr>
          <p:cNvPr id="52" name="直線矢印コネクタ 51">
            <a:extLst>
              <a:ext uri="{FF2B5EF4-FFF2-40B4-BE49-F238E27FC236}">
                <a16:creationId xmlns:a16="http://schemas.microsoft.com/office/drawing/2014/main" xmlns="" id="{3451DCC7-1B20-60E7-8E20-CB4FD317A5F4}"/>
              </a:ext>
            </a:extLst>
          </p:cNvPr>
          <p:cNvCxnSpPr>
            <a:cxnSpLocks/>
            <a:stCxn id="10" idx="5"/>
            <a:endCxn id="48" idx="1"/>
          </p:cNvCxnSpPr>
          <p:nvPr/>
        </p:nvCxnSpPr>
        <p:spPr>
          <a:xfrm flipV="1">
            <a:off x="5442516" y="4739689"/>
            <a:ext cx="658114" cy="4157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xmlns="" id="{796E4B8E-20B5-E21B-6CAD-C8D7030381F3}"/>
              </a:ext>
            </a:extLst>
          </p:cNvPr>
          <p:cNvSpPr txBox="1"/>
          <p:nvPr/>
        </p:nvSpPr>
        <p:spPr>
          <a:xfrm>
            <a:off x="3964131" y="4544451"/>
            <a:ext cx="1030060" cy="400110"/>
          </a:xfrm>
          <a:prstGeom prst="rect">
            <a:avLst/>
          </a:prstGeom>
          <a:noFill/>
        </p:spPr>
        <p:txBody>
          <a:bodyPr wrap="square" rtlCol="0">
            <a:spAutoFit/>
          </a:bodyPr>
          <a:lstStyle/>
          <a:p>
            <a:pPr>
              <a:lnSpc>
                <a:spcPts val="1200"/>
              </a:lnSpc>
            </a:pPr>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Cake in good condition</a:t>
            </a:r>
            <a:endParaRPr kumimoji="1" lang="ja-JP" altLang="en-US" sz="1200" dirty="0">
              <a:latin typeface="Times New Roman" panose="02020603050405020304" pitchFamily="18" charset="0"/>
              <a:cs typeface="Times New Roman" panose="02020603050405020304" pitchFamily="18" charset="0"/>
            </a:endParaRPr>
          </a:p>
        </p:txBody>
      </p:sp>
      <p:cxnSp>
        <p:nvCxnSpPr>
          <p:cNvPr id="54" name="直線矢印コネクタ 53">
            <a:extLst>
              <a:ext uri="{FF2B5EF4-FFF2-40B4-BE49-F238E27FC236}">
                <a16:creationId xmlns:a16="http://schemas.microsoft.com/office/drawing/2014/main" xmlns="" id="{311BE65A-4093-5D80-5EDC-B3564B7FB6BC}"/>
              </a:ext>
            </a:extLst>
          </p:cNvPr>
          <p:cNvCxnSpPr>
            <a:cxnSpLocks/>
            <a:stCxn id="10" idx="4"/>
            <a:endCxn id="53" idx="2"/>
          </p:cNvCxnSpPr>
          <p:nvPr/>
        </p:nvCxnSpPr>
        <p:spPr>
          <a:xfrm flipH="1" flipV="1">
            <a:off x="4479161" y="4944561"/>
            <a:ext cx="48949" cy="210865"/>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xmlns="" id="{C5EA9B65-BD7D-A862-D3BA-194C7C08AEA6}"/>
              </a:ext>
            </a:extLst>
          </p:cNvPr>
          <p:cNvCxnSpPr>
            <a:cxnSpLocks/>
            <a:stCxn id="10" idx="0"/>
            <a:endCxn id="11" idx="3"/>
          </p:cNvCxnSpPr>
          <p:nvPr/>
        </p:nvCxnSpPr>
        <p:spPr>
          <a:xfrm flipV="1">
            <a:off x="5553176" y="5375821"/>
            <a:ext cx="2036940" cy="9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xmlns="" id="{56B64DDE-70CF-2687-E968-BC9F03BD2C5F}"/>
              </a:ext>
            </a:extLst>
          </p:cNvPr>
          <p:cNvSpPr txBox="1"/>
          <p:nvPr/>
        </p:nvSpPr>
        <p:spPr>
          <a:xfrm>
            <a:off x="5698756" y="5402550"/>
            <a:ext cx="1228221"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refrigerated cake</a:t>
            </a:r>
            <a:endParaRPr kumimoji="1" lang="ja-JP" altLang="en-US" sz="1200" dirty="0">
              <a:latin typeface="Times New Roman" panose="02020603050405020304" pitchFamily="18" charset="0"/>
              <a:cs typeface="Times New Roman" panose="02020603050405020304" pitchFamily="18" charset="0"/>
            </a:endParaRPr>
          </a:p>
        </p:txBody>
      </p:sp>
      <p:cxnSp>
        <p:nvCxnSpPr>
          <p:cNvPr id="57" name="直線矢印コネクタ 56">
            <a:extLst>
              <a:ext uri="{FF2B5EF4-FFF2-40B4-BE49-F238E27FC236}">
                <a16:creationId xmlns:a16="http://schemas.microsoft.com/office/drawing/2014/main" xmlns="" id="{4752F3A9-1190-8CB6-BC25-C1B56E256335}"/>
              </a:ext>
            </a:extLst>
          </p:cNvPr>
          <p:cNvCxnSpPr>
            <a:cxnSpLocks/>
            <a:stCxn id="11" idx="5"/>
            <a:endCxn id="58" idx="2"/>
          </p:cNvCxnSpPr>
          <p:nvPr/>
        </p:nvCxnSpPr>
        <p:spPr>
          <a:xfrm flipV="1">
            <a:off x="8728755" y="4667720"/>
            <a:ext cx="35159" cy="486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xmlns="" id="{3D4BFA5F-0CBD-AA4F-09DC-FD12DAE767FB}"/>
              </a:ext>
            </a:extLst>
          </p:cNvPr>
          <p:cNvSpPr txBox="1"/>
          <p:nvPr/>
        </p:nvSpPr>
        <p:spPr>
          <a:xfrm>
            <a:off x="8201099" y="4390721"/>
            <a:ext cx="1125629" cy="276999"/>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crumbled cake</a:t>
            </a:r>
            <a:endParaRPr kumimoji="1" lang="ja-JP" altLang="en-US" sz="1200" dirty="0">
              <a:latin typeface="Times New Roman" panose="02020603050405020304" pitchFamily="18" charset="0"/>
              <a:cs typeface="Times New Roman" panose="02020603050405020304" pitchFamily="18" charset="0"/>
            </a:endParaRPr>
          </a:p>
        </p:txBody>
      </p:sp>
      <p:sp>
        <p:nvSpPr>
          <p:cNvPr id="59" name="テキスト ボックス 58">
            <a:extLst>
              <a:ext uri="{FF2B5EF4-FFF2-40B4-BE49-F238E27FC236}">
                <a16:creationId xmlns:a16="http://schemas.microsoft.com/office/drawing/2014/main" xmlns="" id="{1230C2AE-DBAF-E39F-EB29-1D634D2E7A13}"/>
              </a:ext>
            </a:extLst>
          </p:cNvPr>
          <p:cNvSpPr txBox="1"/>
          <p:nvPr/>
        </p:nvSpPr>
        <p:spPr>
          <a:xfrm>
            <a:off x="6911327" y="4785846"/>
            <a:ext cx="1228221" cy="228925"/>
          </a:xfrm>
          <a:prstGeom prst="rect">
            <a:avLst/>
          </a:prstGeom>
          <a:noFill/>
        </p:spPr>
        <p:txBody>
          <a:bodyPr wrap="none" rtlCol="0">
            <a:spAutoFit/>
          </a:bodyPr>
          <a:lstStyle/>
          <a:p>
            <a:r>
              <a:rPr lang="en-US" altLang="ja-JP" sz="1200" kern="100" dirty="0">
                <a:effectLst/>
                <a:latin typeface="Times New Roman" panose="02020603050405020304" pitchFamily="18" charset="0"/>
                <a:ea typeface="HGPｺﾞｼｯｸE" panose="020B0900000000000000" pitchFamily="50" charset="-128"/>
                <a:cs typeface="Times New Roman" panose="02020603050405020304" pitchFamily="18" charset="0"/>
              </a:rPr>
              <a:t>refrigerated cake</a:t>
            </a:r>
            <a:endParaRPr kumimoji="1" lang="ja-JP" altLang="en-US" sz="1200" dirty="0">
              <a:latin typeface="Times New Roman" panose="02020603050405020304" pitchFamily="18" charset="0"/>
              <a:cs typeface="Times New Roman" panose="02020603050405020304" pitchFamily="18" charset="0"/>
            </a:endParaRPr>
          </a:p>
        </p:txBody>
      </p:sp>
      <p:cxnSp>
        <p:nvCxnSpPr>
          <p:cNvPr id="60" name="直線矢印コネクタ 59">
            <a:extLst>
              <a:ext uri="{FF2B5EF4-FFF2-40B4-BE49-F238E27FC236}">
                <a16:creationId xmlns:a16="http://schemas.microsoft.com/office/drawing/2014/main" xmlns="" id="{9CB8ED8C-AD24-1391-1D30-FA7D448D8D36}"/>
              </a:ext>
            </a:extLst>
          </p:cNvPr>
          <p:cNvCxnSpPr>
            <a:cxnSpLocks/>
            <a:stCxn id="11" idx="4"/>
            <a:endCxn id="59" idx="2"/>
          </p:cNvCxnSpPr>
          <p:nvPr/>
        </p:nvCxnSpPr>
        <p:spPr>
          <a:xfrm flipH="1" flipV="1">
            <a:off x="7525438" y="5014771"/>
            <a:ext cx="175338" cy="139729"/>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コネクタ: 曲線 60">
            <a:extLst>
              <a:ext uri="{FF2B5EF4-FFF2-40B4-BE49-F238E27FC236}">
                <a16:creationId xmlns:a16="http://schemas.microsoft.com/office/drawing/2014/main" xmlns="" id="{EF5AE3DC-1418-3D08-B38D-7C85628DE74F}"/>
              </a:ext>
            </a:extLst>
          </p:cNvPr>
          <p:cNvCxnSpPr>
            <a:stCxn id="34" idx="0"/>
            <a:endCxn id="30" idx="0"/>
          </p:cNvCxnSpPr>
          <p:nvPr/>
        </p:nvCxnSpPr>
        <p:spPr>
          <a:xfrm rot="5400000" flipH="1" flipV="1">
            <a:off x="4039898" y="1568858"/>
            <a:ext cx="1535989" cy="3448184"/>
          </a:xfrm>
          <a:prstGeom prst="curvedConnector3">
            <a:avLst>
              <a:gd name="adj1" fmla="val 105605"/>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コネクタ: 曲線 61">
            <a:extLst>
              <a:ext uri="{FF2B5EF4-FFF2-40B4-BE49-F238E27FC236}">
                <a16:creationId xmlns:a16="http://schemas.microsoft.com/office/drawing/2014/main" xmlns="" id="{6D299A66-34C3-9FA4-4A57-44AD20A8C19E}"/>
              </a:ext>
            </a:extLst>
          </p:cNvPr>
          <p:cNvCxnSpPr>
            <a:cxnSpLocks/>
            <a:stCxn id="30" idx="3"/>
            <a:endCxn id="48" idx="0"/>
          </p:cNvCxnSpPr>
          <p:nvPr/>
        </p:nvCxnSpPr>
        <p:spPr>
          <a:xfrm flipH="1">
            <a:off x="6577025" y="2663455"/>
            <a:ext cx="674066" cy="1753068"/>
          </a:xfrm>
          <a:prstGeom prst="curvedConnector4">
            <a:avLst>
              <a:gd name="adj1" fmla="val -33914"/>
              <a:gd name="adj2" fmla="val 7427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コネクタ: 曲線 62">
            <a:extLst>
              <a:ext uri="{FF2B5EF4-FFF2-40B4-BE49-F238E27FC236}">
                <a16:creationId xmlns:a16="http://schemas.microsoft.com/office/drawing/2014/main" xmlns="" id="{46B1B7E3-4A93-72D9-A6A0-E8F8479E0182}"/>
              </a:ext>
            </a:extLst>
          </p:cNvPr>
          <p:cNvCxnSpPr>
            <a:cxnSpLocks/>
            <a:stCxn id="48" idx="3"/>
            <a:endCxn id="58" idx="0"/>
          </p:cNvCxnSpPr>
          <p:nvPr/>
        </p:nvCxnSpPr>
        <p:spPr>
          <a:xfrm flipV="1">
            <a:off x="7053420" y="4390721"/>
            <a:ext cx="1710494" cy="348968"/>
          </a:xfrm>
          <a:prstGeom prst="curvedConnector4">
            <a:avLst>
              <a:gd name="adj1" fmla="val 33548"/>
              <a:gd name="adj2" fmla="val 165507"/>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24" name="コネクタ: 曲線 1023">
            <a:extLst>
              <a:ext uri="{FF2B5EF4-FFF2-40B4-BE49-F238E27FC236}">
                <a16:creationId xmlns:a16="http://schemas.microsoft.com/office/drawing/2014/main" xmlns="" id="{10A1481A-5D32-F374-83C8-DF164463C526}"/>
              </a:ext>
            </a:extLst>
          </p:cNvPr>
          <p:cNvCxnSpPr>
            <a:cxnSpLocks/>
            <a:stCxn id="34" idx="1"/>
            <a:endCxn id="32" idx="0"/>
          </p:cNvCxnSpPr>
          <p:nvPr/>
        </p:nvCxnSpPr>
        <p:spPr>
          <a:xfrm rot="10800000" flipH="1">
            <a:off x="2577892" y="1452479"/>
            <a:ext cx="1011264" cy="2839298"/>
          </a:xfrm>
          <a:prstGeom prst="curvedConnector4">
            <a:avLst>
              <a:gd name="adj1" fmla="val -22605"/>
              <a:gd name="adj2" fmla="val 10805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25" name="コネクタ: 曲線 1024">
            <a:extLst>
              <a:ext uri="{FF2B5EF4-FFF2-40B4-BE49-F238E27FC236}">
                <a16:creationId xmlns:a16="http://schemas.microsoft.com/office/drawing/2014/main" xmlns="" id="{6FEB6D64-5858-6970-0FFE-7680C8C51C01}"/>
              </a:ext>
            </a:extLst>
          </p:cNvPr>
          <p:cNvCxnSpPr>
            <a:cxnSpLocks/>
            <a:stCxn id="32" idx="1"/>
            <a:endCxn id="25" idx="0"/>
          </p:cNvCxnSpPr>
          <p:nvPr/>
        </p:nvCxnSpPr>
        <p:spPr>
          <a:xfrm rot="10800000">
            <a:off x="1471253" y="1477772"/>
            <a:ext cx="1295402" cy="205541"/>
          </a:xfrm>
          <a:prstGeom prst="curvedConnector4">
            <a:avLst>
              <a:gd name="adj1" fmla="val 23012"/>
              <a:gd name="adj2" fmla="val 211219"/>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027" name="eKNOW-10">
            <a:hlinkClick r:id="" action="ppaction://media"/>
            <a:extLst>
              <a:ext uri="{FF2B5EF4-FFF2-40B4-BE49-F238E27FC236}">
                <a16:creationId xmlns:a16="http://schemas.microsoft.com/office/drawing/2014/main" xmlns="" id="{AC9EEA5E-56E3-D797-85AE-DA94A13777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5628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65" fill="hold"/>
                                        <p:tgtEl>
                                          <p:spTgt spid="10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2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9182721-D3C4-AB85-E8DA-BC66E5700912}"/>
              </a:ext>
            </a:extLst>
          </p:cNvPr>
          <p:cNvSpPr>
            <a:spLocks noGrp="1"/>
          </p:cNvSpPr>
          <p:nvPr>
            <p:ph type="title"/>
          </p:nvPr>
        </p:nvSpPr>
        <p:spPr/>
        <p:txBody>
          <a:bodyPr/>
          <a:lstStyle/>
          <a:p>
            <a:r>
              <a:rPr kumimoji="1" lang="en-US" altLang="ja-JP" dirty="0">
                <a:solidFill>
                  <a:schemeClr val="accent2"/>
                </a:solidFill>
                <a:latin typeface="+mj-ea"/>
              </a:rPr>
              <a:t>Discussion -- Novelty</a:t>
            </a:r>
            <a:endParaRPr kumimoji="1" lang="ja-JP" altLang="en-US" dirty="0">
              <a:solidFill>
                <a:schemeClr val="accent2"/>
              </a:solidFill>
              <a:latin typeface="+mj-ea"/>
            </a:endParaRPr>
          </a:p>
        </p:txBody>
      </p:sp>
      <p:sp>
        <p:nvSpPr>
          <p:cNvPr id="5" name="コンテンツ プレースホルダー 4">
            <a:extLst>
              <a:ext uri="{FF2B5EF4-FFF2-40B4-BE49-F238E27FC236}">
                <a16:creationId xmlns:a16="http://schemas.microsoft.com/office/drawing/2014/main" xmlns="" id="{9119AFF8-28B0-5885-7EBA-9D79F26D0200}"/>
              </a:ext>
            </a:extLst>
          </p:cNvPr>
          <p:cNvSpPr>
            <a:spLocks noGrp="1"/>
          </p:cNvSpPr>
          <p:nvPr>
            <p:ph idx="1"/>
          </p:nvPr>
        </p:nvSpPr>
        <p:spPr>
          <a:xfrm>
            <a:off x="677334" y="1606731"/>
            <a:ext cx="9289626" cy="4434632"/>
          </a:xfrm>
        </p:spPr>
        <p:txBody>
          <a:bodyPr>
            <a:noAutofit/>
          </a:bodyPr>
          <a:lstStyle/>
          <a:p>
            <a:pPr marL="0" indent="182880" algn="just">
              <a:lnSpc>
                <a:spcPct val="95000"/>
              </a:lnSpc>
            </a:pPr>
            <a:r>
              <a:rPr lang="en-US" altLang="ja-JP" sz="2800" spc="-5" dirty="0">
                <a:effectLst/>
                <a:latin typeface="Times New Roman" panose="02020603050405020304" pitchFamily="18" charset="0"/>
                <a:ea typeface="SimSun" panose="02010600030101010101" pitchFamily="2" charset="-122"/>
              </a:rPr>
              <a:t>The SPCD is designed to clarify comprehensive business process completeness by using six aspects.</a:t>
            </a:r>
          </a:p>
          <a:p>
            <a:pPr marL="0" indent="182880" algn="just">
              <a:lnSpc>
                <a:spcPct val="95000"/>
              </a:lnSpc>
            </a:pPr>
            <a:r>
              <a:rPr lang="en-US" altLang="ja-JP" sz="2800" spc="-5" dirty="0">
                <a:solidFill>
                  <a:srgbClr val="000000"/>
                </a:solidFill>
                <a:effectLst/>
                <a:highlight>
                  <a:srgbClr val="FFFFFF"/>
                </a:highlight>
                <a:latin typeface="Times New Roman" panose="02020603050405020304" pitchFamily="18" charset="0"/>
                <a:ea typeface="SimSun" panose="02010600030101010101" pitchFamily="2" charset="-122"/>
              </a:rPr>
              <a:t>Exception propagation relationship has been proposed to countermeasure the failure risk of business processes. Acceptance conditions can block further failures by recognizing that an exception has occurred during the course of subsequent processing.</a:t>
            </a:r>
            <a:endParaRPr lang="en-US" altLang="ja-JP" sz="2800" spc="-5" dirty="0">
              <a:highlight>
                <a:srgbClr val="FFFFFF"/>
              </a:highlight>
              <a:latin typeface="Times New Roman" panose="02020603050405020304" pitchFamily="18" charset="0"/>
              <a:ea typeface="SimSun" panose="02010600030101010101" pitchFamily="2" charset="-122"/>
            </a:endParaRPr>
          </a:p>
          <a:p>
            <a:pPr marL="0" indent="182880" algn="just">
              <a:lnSpc>
                <a:spcPct val="95000"/>
              </a:lnSpc>
            </a:pPr>
            <a:r>
              <a:rPr lang="en-US" altLang="ja-JP" sz="2800" spc="-5" dirty="0">
                <a:solidFill>
                  <a:srgbClr val="000000"/>
                </a:solidFill>
                <a:effectLst/>
                <a:highlight>
                  <a:srgbClr val="FFFFFF"/>
                </a:highlight>
                <a:latin typeface="Times New Roman" panose="02020603050405020304" pitchFamily="18" charset="0"/>
                <a:ea typeface="游明朝" panose="02020400000000000000" pitchFamily="18" charset="-128"/>
              </a:rPr>
              <a:t>The completeness of business processes has also been defined by using SPCD aspects. </a:t>
            </a:r>
            <a:endParaRPr lang="ja-JP" altLang="en-US" sz="2800" dirty="0"/>
          </a:p>
        </p:txBody>
      </p:sp>
      <p:sp>
        <p:nvSpPr>
          <p:cNvPr id="3" name="フッター プレースホルダー 2">
            <a:extLst>
              <a:ext uri="{FF2B5EF4-FFF2-40B4-BE49-F238E27FC236}">
                <a16:creationId xmlns:a16="http://schemas.microsoft.com/office/drawing/2014/main" xmlns="" id="{17FDE721-A3EE-A8CD-318A-08CCE59A07D8}"/>
              </a:ext>
            </a:extLst>
          </p:cNvPr>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4" name="スライド番号プレースホルダー 3">
            <a:extLst>
              <a:ext uri="{FF2B5EF4-FFF2-40B4-BE49-F238E27FC236}">
                <a16:creationId xmlns:a16="http://schemas.microsoft.com/office/drawing/2014/main" xmlns="" id="{B6197F47-1AA2-E1F5-6DB7-62E1E0150BA1}"/>
              </a:ext>
            </a:extLst>
          </p:cNvPr>
          <p:cNvSpPr>
            <a:spLocks noGrp="1"/>
          </p:cNvSpPr>
          <p:nvPr>
            <p:ph type="sldNum" sz="quarter" idx="12"/>
          </p:nvPr>
        </p:nvSpPr>
        <p:spPr/>
        <p:txBody>
          <a:bodyPr/>
          <a:lstStyle/>
          <a:p>
            <a:fld id="{530079AA-3C25-47BA-85FA-F237B7475CCC}" type="slidenum">
              <a:rPr kumimoji="1" lang="ja-JP" altLang="en-US" smtClean="0"/>
              <a:t>11</a:t>
            </a:fld>
            <a:endParaRPr kumimoji="1" lang="ja-JP" altLang="en-US"/>
          </a:p>
        </p:txBody>
      </p:sp>
      <p:pic>
        <p:nvPicPr>
          <p:cNvPr id="6" name="eKNOW-11">
            <a:hlinkClick r:id="" action="ppaction://media"/>
            <a:extLst>
              <a:ext uri="{FF2B5EF4-FFF2-40B4-BE49-F238E27FC236}">
                <a16:creationId xmlns:a16="http://schemas.microsoft.com/office/drawing/2014/main" xmlns="" id="{ADF9B173-1AAC-2C83-99B1-80CD4310EE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7556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9182721-D3C4-AB85-E8DA-BC66E5700912}"/>
              </a:ext>
            </a:extLst>
          </p:cNvPr>
          <p:cNvSpPr>
            <a:spLocks noGrp="1"/>
          </p:cNvSpPr>
          <p:nvPr>
            <p:ph type="title"/>
          </p:nvPr>
        </p:nvSpPr>
        <p:spPr/>
        <p:txBody>
          <a:bodyPr/>
          <a:lstStyle/>
          <a:p>
            <a:r>
              <a:rPr kumimoji="1" lang="en-US" altLang="ja-JP" dirty="0">
                <a:solidFill>
                  <a:schemeClr val="accent2"/>
                </a:solidFill>
                <a:latin typeface="+mj-ea"/>
              </a:rPr>
              <a:t>Discussion – Effectiveness </a:t>
            </a:r>
            <a:endParaRPr kumimoji="1" lang="ja-JP" altLang="en-US" dirty="0">
              <a:solidFill>
                <a:schemeClr val="accent2"/>
              </a:solidFill>
              <a:latin typeface="+mj-ea"/>
            </a:endParaRPr>
          </a:p>
        </p:txBody>
      </p:sp>
      <p:sp>
        <p:nvSpPr>
          <p:cNvPr id="5" name="コンテンツ プレースホルダー 4">
            <a:extLst>
              <a:ext uri="{FF2B5EF4-FFF2-40B4-BE49-F238E27FC236}">
                <a16:creationId xmlns:a16="http://schemas.microsoft.com/office/drawing/2014/main" xmlns="" id="{C4FB331B-1E84-7C15-CBB7-7D3A08DD2CBE}"/>
              </a:ext>
            </a:extLst>
          </p:cNvPr>
          <p:cNvSpPr>
            <a:spLocks noGrp="1"/>
          </p:cNvSpPr>
          <p:nvPr>
            <p:ph idx="1"/>
          </p:nvPr>
        </p:nvSpPr>
        <p:spPr>
          <a:xfrm>
            <a:off x="677334" y="2367627"/>
            <a:ext cx="8596668" cy="3880773"/>
          </a:xfrm>
        </p:spPr>
        <p:txBody>
          <a:bodyPr>
            <a:normAutofit/>
          </a:bodyPr>
          <a:lstStyle/>
          <a:p>
            <a:r>
              <a:rPr lang="en-US" altLang="ja-JP" sz="2800" dirty="0">
                <a:solidFill>
                  <a:srgbClr val="000000"/>
                </a:solidFill>
                <a:effectLst/>
                <a:latin typeface="Times New Roman" panose="02020603050405020304" pitchFamily="18" charset="0"/>
                <a:ea typeface="AAAABC+TimesNewRomanPSMT"/>
              </a:rPr>
              <a:t>SPCD proposed as a method of analyzing the completeness of business processes. </a:t>
            </a:r>
          </a:p>
          <a:p>
            <a:r>
              <a:rPr lang="en-US" altLang="ja-JP" sz="2800" dirty="0">
                <a:solidFill>
                  <a:srgbClr val="000000"/>
                </a:solidFill>
                <a:effectLst/>
                <a:latin typeface="Times New Roman" panose="02020603050405020304" pitchFamily="18" charset="0"/>
                <a:ea typeface="AAAABC+TimesNewRomanPSMT"/>
              </a:rPr>
              <a:t>SPCD had successfully applied to the simple service delivery and manufacturing examples. </a:t>
            </a:r>
          </a:p>
          <a:p>
            <a:r>
              <a:rPr lang="en-US" altLang="ja-JP" sz="2800" dirty="0">
                <a:solidFill>
                  <a:srgbClr val="000000"/>
                </a:solidFill>
                <a:effectLst/>
                <a:latin typeface="Times New Roman" panose="02020603050405020304" pitchFamily="18" charset="0"/>
                <a:ea typeface="AAAABC+TimesNewRomanPSMT"/>
              </a:rPr>
              <a:t>It was also revealed that the completeness of business processes can be confirmed by propagating exceptions.</a:t>
            </a:r>
            <a:endParaRPr lang="ja-JP" altLang="en-US" sz="2800" dirty="0"/>
          </a:p>
        </p:txBody>
      </p:sp>
      <p:sp>
        <p:nvSpPr>
          <p:cNvPr id="3" name="フッター プレースホルダー 2">
            <a:extLst>
              <a:ext uri="{FF2B5EF4-FFF2-40B4-BE49-F238E27FC236}">
                <a16:creationId xmlns:a16="http://schemas.microsoft.com/office/drawing/2014/main" xmlns="" id="{17FDE721-A3EE-A8CD-318A-08CCE59A07D8}"/>
              </a:ext>
            </a:extLst>
          </p:cNvPr>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4" name="スライド番号プレースホルダー 3">
            <a:extLst>
              <a:ext uri="{FF2B5EF4-FFF2-40B4-BE49-F238E27FC236}">
                <a16:creationId xmlns:a16="http://schemas.microsoft.com/office/drawing/2014/main" xmlns="" id="{B6197F47-1AA2-E1F5-6DB7-62E1E0150BA1}"/>
              </a:ext>
            </a:extLst>
          </p:cNvPr>
          <p:cNvSpPr>
            <a:spLocks noGrp="1"/>
          </p:cNvSpPr>
          <p:nvPr>
            <p:ph type="sldNum" sz="quarter" idx="12"/>
          </p:nvPr>
        </p:nvSpPr>
        <p:spPr/>
        <p:txBody>
          <a:bodyPr/>
          <a:lstStyle/>
          <a:p>
            <a:fld id="{530079AA-3C25-47BA-85FA-F237B7475CCC}" type="slidenum">
              <a:rPr kumimoji="1" lang="ja-JP" altLang="en-US" smtClean="0"/>
              <a:t>12</a:t>
            </a:fld>
            <a:endParaRPr kumimoji="1" lang="ja-JP" altLang="en-US"/>
          </a:p>
        </p:txBody>
      </p:sp>
      <p:pic>
        <p:nvPicPr>
          <p:cNvPr id="6" name="eKNOW12">
            <a:hlinkClick r:id="" action="ppaction://media"/>
            <a:extLst>
              <a:ext uri="{FF2B5EF4-FFF2-40B4-BE49-F238E27FC236}">
                <a16:creationId xmlns:a16="http://schemas.microsoft.com/office/drawing/2014/main" xmlns="" id="{5CFA3CC9-5276-8ADE-49F4-DA92C3AFBF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4172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A11A22A-0D21-D87F-86BD-0B4595643B88}"/>
              </a:ext>
            </a:extLst>
          </p:cNvPr>
          <p:cNvSpPr>
            <a:spLocks noGrp="1"/>
          </p:cNvSpPr>
          <p:nvPr>
            <p:ph type="title"/>
          </p:nvPr>
        </p:nvSpPr>
        <p:spPr/>
        <p:txBody>
          <a:bodyPr/>
          <a:lstStyle/>
          <a:p>
            <a:r>
              <a:rPr kumimoji="1" lang="en-US" altLang="ja-JP" dirty="0">
                <a:solidFill>
                  <a:schemeClr val="accent2"/>
                </a:solidFill>
                <a:latin typeface="+mj-ea"/>
              </a:rPr>
              <a:t>Future work</a:t>
            </a:r>
            <a:endParaRPr kumimoji="1" lang="ja-JP" altLang="en-US" dirty="0">
              <a:solidFill>
                <a:schemeClr val="accent2"/>
              </a:solidFill>
              <a:latin typeface="+mj-ea"/>
            </a:endParaRPr>
          </a:p>
        </p:txBody>
      </p:sp>
      <p:sp>
        <p:nvSpPr>
          <p:cNvPr id="3" name="コンテンツ プレースホルダー 2">
            <a:extLst>
              <a:ext uri="{FF2B5EF4-FFF2-40B4-BE49-F238E27FC236}">
                <a16:creationId xmlns:a16="http://schemas.microsoft.com/office/drawing/2014/main" xmlns="" id="{880327A6-8EFD-E94D-5C76-BB6D8BC68836}"/>
              </a:ext>
            </a:extLst>
          </p:cNvPr>
          <p:cNvSpPr>
            <a:spLocks noGrp="1"/>
          </p:cNvSpPr>
          <p:nvPr>
            <p:ph idx="1"/>
          </p:nvPr>
        </p:nvSpPr>
        <p:spPr>
          <a:xfrm>
            <a:off x="650582" y="1423851"/>
            <a:ext cx="9159624" cy="4824549"/>
          </a:xfrm>
        </p:spPr>
        <p:txBody>
          <a:bodyPr>
            <a:noAutofit/>
          </a:bodyPr>
          <a:lstStyle/>
          <a:p>
            <a:pPr marL="0" indent="182880" algn="just">
              <a:lnSpc>
                <a:spcPct val="95000"/>
              </a:lnSpc>
            </a:pPr>
            <a:r>
              <a:rPr lang="en-US" altLang="ja-JP" sz="2800" spc="-5" dirty="0">
                <a:effectLst/>
                <a:latin typeface="Times New Roman" panose="02020603050405020304" pitchFamily="18" charset="0"/>
                <a:ea typeface="游明朝" panose="02020400000000000000" pitchFamily="18" charset="-128"/>
              </a:rPr>
              <a:t>Experiment on evaluating the proposed method can be designed to compare SPCD with JKK, BPM, and IDEF0. </a:t>
            </a:r>
          </a:p>
          <a:p>
            <a:pPr marL="0" indent="0" algn="just">
              <a:lnSpc>
                <a:spcPct val="95000"/>
              </a:lnSpc>
              <a:buNone/>
            </a:pPr>
            <a:r>
              <a:rPr lang="en-US" altLang="ja-JP" sz="2800" spc="-5" dirty="0">
                <a:effectLst/>
                <a:latin typeface="Times New Roman" panose="02020603050405020304" pitchFamily="18" charset="0"/>
                <a:ea typeface="游明朝" panose="02020400000000000000" pitchFamily="18" charset="-128"/>
              </a:rPr>
              <a:t>    -- productivity and quality</a:t>
            </a:r>
          </a:p>
          <a:p>
            <a:pPr marL="0" indent="0" algn="just">
              <a:lnSpc>
                <a:spcPct val="95000"/>
              </a:lnSpc>
              <a:buNone/>
            </a:pPr>
            <a:r>
              <a:rPr lang="en-US" altLang="ja-JP" sz="2800" spc="-5" dirty="0">
                <a:latin typeface="Times New Roman" panose="02020603050405020304" pitchFamily="18" charset="0"/>
                <a:ea typeface="游明朝" panose="02020400000000000000" pitchFamily="18" charset="-128"/>
              </a:rPr>
              <a:t>    -- </a:t>
            </a:r>
            <a:r>
              <a:rPr lang="en-US" altLang="ja-JP" sz="2800" spc="-5" dirty="0">
                <a:effectLst/>
                <a:latin typeface="Times New Roman" panose="02020603050405020304" pitchFamily="18" charset="0"/>
                <a:ea typeface="游明朝" panose="02020400000000000000" pitchFamily="18" charset="-128"/>
              </a:rPr>
              <a:t>qualitative capability </a:t>
            </a:r>
          </a:p>
          <a:p>
            <a:pPr marL="0" indent="0" algn="just">
              <a:lnSpc>
                <a:spcPct val="95000"/>
              </a:lnSpc>
              <a:buNone/>
            </a:pPr>
            <a:endParaRPr lang="en-US" altLang="ja-JP" sz="2800" spc="-5" dirty="0">
              <a:latin typeface="Times New Roman" panose="02020603050405020304" pitchFamily="18" charset="0"/>
              <a:ea typeface="SimSun" panose="02010600030101010101" pitchFamily="2" charset="-122"/>
            </a:endParaRPr>
          </a:p>
          <a:p>
            <a:pPr marL="0" indent="182880" algn="just">
              <a:lnSpc>
                <a:spcPct val="95000"/>
              </a:lnSpc>
            </a:pPr>
            <a:r>
              <a:rPr lang="en-US" altLang="ja-JP" sz="2800" dirty="0">
                <a:effectLst/>
                <a:latin typeface="Times New Roman" panose="02020603050405020304" pitchFamily="18" charset="0"/>
                <a:ea typeface="AAAABC+TimesNewRomanPSMT"/>
              </a:rPr>
              <a:t>Digital Twin of business organizations using SPCD</a:t>
            </a:r>
          </a:p>
          <a:p>
            <a:pPr marL="0" indent="0" algn="just">
              <a:lnSpc>
                <a:spcPct val="95000"/>
              </a:lnSpc>
              <a:buNone/>
            </a:pPr>
            <a:r>
              <a:rPr lang="en-US" altLang="ja-JP" sz="2800" dirty="0">
                <a:latin typeface="Times New Roman" panose="02020603050405020304" pitchFamily="18" charset="0"/>
                <a:ea typeface="AAAABC+TimesNewRomanPSMT"/>
              </a:rPr>
              <a:t>   -- </a:t>
            </a:r>
            <a:r>
              <a:rPr lang="en-US" altLang="ja-JP" sz="2800" dirty="0">
                <a:effectLst/>
                <a:latin typeface="Times New Roman" panose="02020603050405020304" pitchFamily="18" charset="0"/>
                <a:ea typeface="AAAABC+TimesNewRomanPSMT"/>
              </a:rPr>
              <a:t>digital twin architecture to control exception events</a:t>
            </a:r>
          </a:p>
          <a:p>
            <a:pPr marL="0" indent="0" algn="just">
              <a:lnSpc>
                <a:spcPct val="95000"/>
              </a:lnSpc>
              <a:buNone/>
            </a:pPr>
            <a:r>
              <a:rPr lang="en-US" altLang="ja-JP" sz="2800" dirty="0">
                <a:effectLst/>
                <a:latin typeface="Times New Roman" panose="02020603050405020304" pitchFamily="18" charset="0"/>
                <a:ea typeface="AAAABC+TimesNewRomanPSMT"/>
              </a:rPr>
              <a:t>   -- data-driven business management</a:t>
            </a:r>
            <a:endParaRPr kumimoji="1" lang="ja-JP" altLang="en-US" sz="2800" dirty="0"/>
          </a:p>
        </p:txBody>
      </p:sp>
      <p:sp>
        <p:nvSpPr>
          <p:cNvPr id="4" name="フッター プレースホルダー 3">
            <a:extLst>
              <a:ext uri="{FF2B5EF4-FFF2-40B4-BE49-F238E27FC236}">
                <a16:creationId xmlns:a16="http://schemas.microsoft.com/office/drawing/2014/main" xmlns="" id="{5DA61AAB-5BCE-8164-FBDA-4E7F78E9FD2A}"/>
              </a:ext>
            </a:extLst>
          </p:cNvPr>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5" name="スライド番号プレースホルダー 4">
            <a:extLst>
              <a:ext uri="{FF2B5EF4-FFF2-40B4-BE49-F238E27FC236}">
                <a16:creationId xmlns:a16="http://schemas.microsoft.com/office/drawing/2014/main" xmlns="" id="{AABEC50E-BBBB-B89F-0D44-D0C62C2D281C}"/>
              </a:ext>
            </a:extLst>
          </p:cNvPr>
          <p:cNvSpPr>
            <a:spLocks noGrp="1"/>
          </p:cNvSpPr>
          <p:nvPr>
            <p:ph type="sldNum" sz="quarter" idx="12"/>
          </p:nvPr>
        </p:nvSpPr>
        <p:spPr/>
        <p:txBody>
          <a:bodyPr/>
          <a:lstStyle/>
          <a:p>
            <a:fld id="{530079AA-3C25-47BA-85FA-F237B7475CCC}" type="slidenum">
              <a:rPr kumimoji="1" lang="ja-JP" altLang="en-US" smtClean="0"/>
              <a:t>13</a:t>
            </a:fld>
            <a:endParaRPr kumimoji="1" lang="ja-JP" altLang="en-US"/>
          </a:p>
        </p:txBody>
      </p:sp>
      <p:pic>
        <p:nvPicPr>
          <p:cNvPr id="6" name="eKNOW-13">
            <a:hlinkClick r:id="" action="ppaction://media"/>
            <a:extLst>
              <a:ext uri="{FF2B5EF4-FFF2-40B4-BE49-F238E27FC236}">
                <a16:creationId xmlns:a16="http://schemas.microsoft.com/office/drawing/2014/main" xmlns="" id="{1EB9C877-7CD2-E27F-EA36-8A5FA9E05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9590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76E4046-7045-6AA6-8C20-7FA179279870}"/>
              </a:ext>
            </a:extLst>
          </p:cNvPr>
          <p:cNvSpPr>
            <a:spLocks noGrp="1"/>
          </p:cNvSpPr>
          <p:nvPr>
            <p:ph type="title"/>
          </p:nvPr>
        </p:nvSpPr>
        <p:spPr/>
        <p:txBody>
          <a:bodyPr/>
          <a:lstStyle/>
          <a:p>
            <a:r>
              <a:rPr lang="en-US" altLang="ja-JP" dirty="0">
                <a:solidFill>
                  <a:schemeClr val="accent2"/>
                </a:solidFill>
                <a:latin typeface="+mj-ea"/>
              </a:rPr>
              <a:t>Conclusion</a:t>
            </a:r>
            <a:endParaRPr kumimoji="1" lang="ja-JP" altLang="en-US" dirty="0">
              <a:solidFill>
                <a:schemeClr val="accent2"/>
              </a:solidFill>
              <a:latin typeface="+mj-ea"/>
            </a:endParaRPr>
          </a:p>
        </p:txBody>
      </p:sp>
      <p:sp>
        <p:nvSpPr>
          <p:cNvPr id="3" name="コンテンツ プレースホルダー 2">
            <a:extLst>
              <a:ext uri="{FF2B5EF4-FFF2-40B4-BE49-F238E27FC236}">
                <a16:creationId xmlns:a16="http://schemas.microsoft.com/office/drawing/2014/main" xmlns="" id="{74DBE4BE-9619-D660-16FE-5711165E00BF}"/>
              </a:ext>
            </a:extLst>
          </p:cNvPr>
          <p:cNvSpPr>
            <a:spLocks noGrp="1"/>
          </p:cNvSpPr>
          <p:nvPr>
            <p:ph idx="1"/>
          </p:nvPr>
        </p:nvSpPr>
        <p:spPr>
          <a:xfrm>
            <a:off x="441889" y="1930400"/>
            <a:ext cx="9067557" cy="3880773"/>
          </a:xfrm>
        </p:spPr>
        <p:txBody>
          <a:bodyPr>
            <a:normAutofit/>
          </a:bodyPr>
          <a:lstStyle/>
          <a:p>
            <a:pPr marL="0" indent="0" algn="just">
              <a:lnSpc>
                <a:spcPct val="95000"/>
              </a:lnSpc>
              <a:buNone/>
            </a:pPr>
            <a:r>
              <a:rPr lang="en-US" altLang="ja-JP" sz="2800" spc="-5" dirty="0">
                <a:effectLst/>
                <a:latin typeface="Times New Roman" panose="02020603050405020304" pitchFamily="18" charset="0"/>
                <a:ea typeface="游明朝" panose="02020400000000000000" pitchFamily="18" charset="-128"/>
              </a:rPr>
              <a:t>	Self-Process Complete Diagram (SPCD) had proposed for describing business processes in industry. </a:t>
            </a:r>
          </a:p>
          <a:p>
            <a:pPr marL="0" indent="0" algn="just">
              <a:lnSpc>
                <a:spcPct val="95000"/>
              </a:lnSpc>
              <a:buNone/>
            </a:pPr>
            <a:r>
              <a:rPr lang="en-US" altLang="ja-JP" sz="2800" spc="-5" dirty="0">
                <a:effectLst/>
                <a:latin typeface="Times New Roman" panose="02020603050405020304" pitchFamily="18" charset="0"/>
                <a:ea typeface="游明朝" panose="02020400000000000000" pitchFamily="18" charset="-128"/>
              </a:rPr>
              <a:t>	As a result, we clarified the following. </a:t>
            </a:r>
            <a:endParaRPr lang="ja-JP" altLang="ja-JP" sz="2800" spc="-5" dirty="0">
              <a:effectLst/>
              <a:latin typeface="Times New Roman" panose="02020603050405020304" pitchFamily="18" charset="0"/>
              <a:ea typeface="SimSun" panose="02010600030101010101" pitchFamily="2" charset="-122"/>
            </a:endParaRPr>
          </a:p>
          <a:p>
            <a:pPr marL="0" indent="0" algn="just">
              <a:lnSpc>
                <a:spcPct val="95000"/>
              </a:lnSpc>
              <a:buNone/>
            </a:pPr>
            <a:r>
              <a:rPr lang="en-US" altLang="ja-JP" sz="2800" spc="-5" dirty="0">
                <a:effectLst/>
                <a:latin typeface="Times New Roman" panose="02020603050405020304" pitchFamily="18" charset="0"/>
                <a:ea typeface="游明朝" panose="02020400000000000000" pitchFamily="18" charset="-128"/>
              </a:rPr>
              <a:t>(1) SPCD can represent the business process using six aspects </a:t>
            </a:r>
            <a:endParaRPr lang="ja-JP" altLang="ja-JP" sz="2800" spc="-5" dirty="0">
              <a:effectLst/>
              <a:latin typeface="Times New Roman" panose="02020603050405020304" pitchFamily="18" charset="0"/>
              <a:ea typeface="SimSun" panose="02010600030101010101" pitchFamily="2" charset="-122"/>
            </a:endParaRPr>
          </a:p>
          <a:p>
            <a:pPr marL="0" indent="0" algn="just">
              <a:lnSpc>
                <a:spcPct val="95000"/>
              </a:lnSpc>
              <a:buNone/>
            </a:pPr>
            <a:r>
              <a:rPr lang="en-US" altLang="ja-JP" sz="2800" spc="-5" dirty="0">
                <a:effectLst/>
                <a:latin typeface="Times New Roman" panose="02020603050405020304" pitchFamily="18" charset="0"/>
                <a:ea typeface="游明朝" panose="02020400000000000000" pitchFamily="18" charset="-128"/>
              </a:rPr>
              <a:t>(2) SPCD can represent the defect propagation process </a:t>
            </a:r>
            <a:endParaRPr lang="ja-JP" altLang="ja-JP" sz="2800" spc="-5" dirty="0">
              <a:effectLst/>
              <a:latin typeface="Times New Roman" panose="02020603050405020304" pitchFamily="18" charset="0"/>
              <a:ea typeface="SimSun" panose="02010600030101010101" pitchFamily="2" charset="-122"/>
            </a:endParaRPr>
          </a:p>
          <a:p>
            <a:pPr marL="0" indent="0" algn="just">
              <a:lnSpc>
                <a:spcPct val="95000"/>
              </a:lnSpc>
              <a:buNone/>
            </a:pPr>
            <a:r>
              <a:rPr lang="en-US" altLang="ja-JP" sz="2800" spc="-5" dirty="0">
                <a:effectLst/>
                <a:latin typeface="Times New Roman" panose="02020603050405020304" pitchFamily="18" charset="0"/>
                <a:ea typeface="游明朝" panose="02020400000000000000" pitchFamily="18" charset="-128"/>
              </a:rPr>
              <a:t>(3) SPCD has the potential to integrate business process design and data driven business management</a:t>
            </a:r>
            <a:endParaRPr kumimoji="1" lang="ja-JP" altLang="en-US" sz="4000" dirty="0"/>
          </a:p>
        </p:txBody>
      </p:sp>
      <p:pic>
        <p:nvPicPr>
          <p:cNvPr id="4" name="eKNOW-14">
            <a:hlinkClick r:id="" action="ppaction://media"/>
            <a:extLst>
              <a:ext uri="{FF2B5EF4-FFF2-40B4-BE49-F238E27FC236}">
                <a16:creationId xmlns:a16="http://schemas.microsoft.com/office/drawing/2014/main" xmlns="" id="{BFE8B9A3-E23F-7216-D855-3731864411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3898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3871630-E3CA-48F5-D6E4-257588A62ACC}"/>
              </a:ext>
            </a:extLst>
          </p:cNvPr>
          <p:cNvSpPr>
            <a:spLocks noGrp="1"/>
          </p:cNvSpPr>
          <p:nvPr>
            <p:ph type="title"/>
          </p:nvPr>
        </p:nvSpPr>
        <p:spPr/>
        <p:txBody>
          <a:bodyPr/>
          <a:lstStyle/>
          <a:p>
            <a:r>
              <a:rPr kumimoji="1" lang="en-US" altLang="ja-JP" dirty="0">
                <a:solidFill>
                  <a:schemeClr val="accent2"/>
                </a:solidFill>
                <a:latin typeface="+mj-ea"/>
              </a:rPr>
              <a:t>Overview </a:t>
            </a:r>
            <a:endParaRPr kumimoji="1" lang="ja-JP" altLang="en-US" dirty="0">
              <a:solidFill>
                <a:schemeClr val="accent2"/>
              </a:solidFill>
              <a:latin typeface="+mj-ea"/>
            </a:endParaRPr>
          </a:p>
        </p:txBody>
      </p:sp>
      <p:sp>
        <p:nvSpPr>
          <p:cNvPr id="3" name="コンテンツ プレースホルダー 2">
            <a:extLst>
              <a:ext uri="{FF2B5EF4-FFF2-40B4-BE49-F238E27FC236}">
                <a16:creationId xmlns:a16="http://schemas.microsoft.com/office/drawing/2014/main" xmlns="" id="{8578253D-2BCA-E596-E73E-E76D2C8DF7D0}"/>
              </a:ext>
            </a:extLst>
          </p:cNvPr>
          <p:cNvSpPr>
            <a:spLocks noGrp="1"/>
          </p:cNvSpPr>
          <p:nvPr>
            <p:ph idx="1"/>
          </p:nvPr>
        </p:nvSpPr>
        <p:spPr/>
        <p:txBody>
          <a:bodyPr>
            <a:normAutofit/>
          </a:bodyPr>
          <a:lstStyle/>
          <a:p>
            <a:r>
              <a:rPr lang="en-US" altLang="ja-JP" sz="2800" dirty="0"/>
              <a:t>Background</a:t>
            </a:r>
          </a:p>
          <a:p>
            <a:r>
              <a:rPr kumimoji="1" lang="en-US" altLang="ja-JP" sz="2800" dirty="0"/>
              <a:t>Related work</a:t>
            </a:r>
          </a:p>
          <a:p>
            <a:r>
              <a:rPr lang="en-US" altLang="ja-JP" sz="2800" dirty="0"/>
              <a:t>Self-Complete Business Process</a:t>
            </a:r>
          </a:p>
          <a:p>
            <a:r>
              <a:rPr lang="en-US" altLang="ja-JP" sz="2800" dirty="0"/>
              <a:t>Case study</a:t>
            </a:r>
          </a:p>
          <a:p>
            <a:r>
              <a:rPr kumimoji="1" lang="en-US" altLang="ja-JP" sz="2800" dirty="0"/>
              <a:t>Discussion</a:t>
            </a:r>
          </a:p>
          <a:p>
            <a:r>
              <a:rPr lang="en-US" altLang="ja-JP" sz="2800" dirty="0"/>
              <a:t>Conclusion</a:t>
            </a:r>
            <a:endParaRPr kumimoji="1" lang="ja-JP" altLang="en-US" sz="2800" dirty="0"/>
          </a:p>
        </p:txBody>
      </p:sp>
      <p:pic>
        <p:nvPicPr>
          <p:cNvPr id="6" name="eKNOW-2">
            <a:hlinkClick r:id="" action="ppaction://media"/>
            <a:extLst>
              <a:ext uri="{FF2B5EF4-FFF2-40B4-BE49-F238E27FC236}">
                <a16:creationId xmlns:a16="http://schemas.microsoft.com/office/drawing/2014/main" xmlns="" id="{DFB51297-EB44-BED2-CF49-F2435AA483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6205" y="1842295"/>
            <a:ext cx="406400" cy="406400"/>
          </a:xfrm>
          <a:prstGeom prst="rect">
            <a:avLst/>
          </a:prstGeom>
        </p:spPr>
      </p:pic>
    </p:spTree>
    <p:extLst>
      <p:ext uri="{BB962C8B-B14F-4D97-AF65-F5344CB8AC3E}">
        <p14:creationId xmlns:p14="http://schemas.microsoft.com/office/powerpoint/2010/main" val="155271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69EF742-FB98-54C1-DF5F-9792D0FB4C82}"/>
              </a:ext>
            </a:extLst>
          </p:cNvPr>
          <p:cNvSpPr>
            <a:spLocks noGrp="1"/>
          </p:cNvSpPr>
          <p:nvPr>
            <p:ph type="title"/>
          </p:nvPr>
        </p:nvSpPr>
        <p:spPr>
          <a:xfrm>
            <a:off x="638146" y="346528"/>
            <a:ext cx="8596668" cy="685437"/>
          </a:xfrm>
        </p:spPr>
        <p:txBody>
          <a:bodyPr anchor="ctr"/>
          <a:lstStyle/>
          <a:p>
            <a:r>
              <a:rPr kumimoji="1" lang="en-US" altLang="ja-JP" dirty="0">
                <a:solidFill>
                  <a:schemeClr val="accent2"/>
                </a:solidFill>
                <a:latin typeface="+mj-ea"/>
              </a:rPr>
              <a:t>Background </a:t>
            </a:r>
            <a:endParaRPr kumimoji="1" lang="ja-JP" altLang="en-US" dirty="0">
              <a:solidFill>
                <a:schemeClr val="accent2"/>
              </a:solidFill>
              <a:latin typeface="+mj-ea"/>
            </a:endParaRPr>
          </a:p>
        </p:txBody>
      </p:sp>
      <p:sp>
        <p:nvSpPr>
          <p:cNvPr id="3" name="コンテンツ プレースホルダー 2">
            <a:extLst>
              <a:ext uri="{FF2B5EF4-FFF2-40B4-BE49-F238E27FC236}">
                <a16:creationId xmlns:a16="http://schemas.microsoft.com/office/drawing/2014/main" xmlns="" id="{A164EB8E-BC34-30CD-BFDD-86A201BFCDB1}"/>
              </a:ext>
            </a:extLst>
          </p:cNvPr>
          <p:cNvSpPr>
            <a:spLocks noGrp="1"/>
          </p:cNvSpPr>
          <p:nvPr>
            <p:ph idx="1"/>
          </p:nvPr>
        </p:nvSpPr>
        <p:spPr>
          <a:xfrm>
            <a:off x="300446" y="1227909"/>
            <a:ext cx="9784080" cy="4813453"/>
          </a:xfrm>
        </p:spPr>
        <p:txBody>
          <a:bodyPr>
            <a:normAutofit fontScale="92500"/>
          </a:bodyPr>
          <a:lstStyle/>
          <a:p>
            <a:r>
              <a:rPr lang="en-US" altLang="ja-JP" sz="2800" dirty="0">
                <a:solidFill>
                  <a:srgbClr val="000000"/>
                </a:solidFill>
                <a:effectLst/>
                <a:highlight>
                  <a:srgbClr val="FFFFFF"/>
                </a:highlight>
                <a:latin typeface="Times New Roman" panose="02020603050405020304" pitchFamily="18" charset="0"/>
                <a:ea typeface="SimSun" panose="02010600030101010101" pitchFamily="2" charset="-122"/>
              </a:rPr>
              <a:t>In Japan, several </a:t>
            </a:r>
            <a:r>
              <a:rPr lang="en-US" altLang="ja-JP" sz="2800" dirty="0">
                <a:solidFill>
                  <a:srgbClr val="000000"/>
                </a:solidFill>
                <a:effectLst/>
                <a:highlight>
                  <a:srgbClr val="FFFFFF"/>
                </a:highlight>
                <a:latin typeface="Times New Roman" panose="02020603050405020304" pitchFamily="18" charset="0"/>
                <a:ea typeface="游明朝" panose="02020400000000000000" pitchFamily="18" charset="-128"/>
              </a:rPr>
              <a:t>inspection </a:t>
            </a:r>
            <a:r>
              <a:rPr lang="en-US" altLang="ja-JP" sz="2800" dirty="0">
                <a:solidFill>
                  <a:srgbClr val="000000"/>
                </a:solidFill>
                <a:effectLst/>
                <a:highlight>
                  <a:srgbClr val="FFFFFF"/>
                </a:highlight>
                <a:latin typeface="Times New Roman" panose="02020603050405020304" pitchFamily="18" charset="0"/>
                <a:ea typeface="SimSun" panose="02010600030101010101" pitchFamily="2" charset="-122"/>
              </a:rPr>
              <a:t>test frauds of manufacturing industry have recently been discovered and have become social problems.</a:t>
            </a:r>
          </a:p>
          <a:p>
            <a:r>
              <a:rPr lang="en-US" altLang="ja-JP" sz="2800" dirty="0">
                <a:solidFill>
                  <a:srgbClr val="000000"/>
                </a:solidFill>
                <a:effectLst/>
                <a:highlight>
                  <a:srgbClr val="FFFFFF"/>
                </a:highlight>
                <a:latin typeface="Times New Roman" panose="02020603050405020304" pitchFamily="18" charset="0"/>
                <a:ea typeface="SimSun" panose="02010600030101010101" pitchFamily="2" charset="-122"/>
              </a:rPr>
              <a:t>If an organization does not know its production capability, it cannot know when the number of orders exceeds the capability.</a:t>
            </a:r>
            <a:endParaRPr lang="en-US" altLang="ja-JP" sz="2800" dirty="0">
              <a:solidFill>
                <a:srgbClr val="000000"/>
              </a:solidFill>
              <a:highlight>
                <a:srgbClr val="FFFFFF"/>
              </a:highlight>
              <a:latin typeface="Times New Roman" panose="02020603050405020304" pitchFamily="18" charset="0"/>
              <a:ea typeface="SimSun" panose="02010600030101010101" pitchFamily="2" charset="-122"/>
            </a:endParaRPr>
          </a:p>
          <a:p>
            <a:r>
              <a:rPr lang="en-US" altLang="ja-JP" sz="2800" dirty="0">
                <a:solidFill>
                  <a:srgbClr val="000000"/>
                </a:solidFill>
                <a:effectLst/>
                <a:highlight>
                  <a:srgbClr val="FFFFFF"/>
                </a:highlight>
                <a:latin typeface="Times New Roman" panose="02020603050405020304" pitchFamily="18" charset="0"/>
                <a:ea typeface="SimSun" panose="02010600030101010101" pitchFamily="2" charset="-122"/>
              </a:rPr>
              <a:t>If the upper limit of production capability is known, it is possible to restrict further orders.</a:t>
            </a:r>
          </a:p>
          <a:p>
            <a:r>
              <a:rPr lang="en-US" altLang="ja-JP" sz="2800" spc="-5" dirty="0">
                <a:solidFill>
                  <a:srgbClr val="000000"/>
                </a:solidFill>
                <a:effectLst/>
                <a:highlight>
                  <a:srgbClr val="FFFFFF"/>
                </a:highlight>
                <a:latin typeface="Times New Roman" panose="02020603050405020304" pitchFamily="18" charset="0"/>
                <a:ea typeface="SimSun" panose="02010600030101010101" pitchFamily="2" charset="-122"/>
              </a:rPr>
              <a:t>It is important to correctly define and confirm business process as well as process execution conditions.</a:t>
            </a:r>
            <a:endParaRPr lang="ja-JP" altLang="ja-JP" sz="2800" spc="-5" dirty="0">
              <a:effectLst/>
              <a:latin typeface="Times New Roman" panose="02020603050405020304" pitchFamily="18" charset="0"/>
              <a:ea typeface="SimSun" panose="02010600030101010101" pitchFamily="2" charset="-122"/>
            </a:endParaRPr>
          </a:p>
          <a:p>
            <a:r>
              <a:rPr lang="en-US" altLang="ja-JP" sz="2800" dirty="0">
                <a:effectLst/>
                <a:latin typeface="Times New Roman" panose="02020603050405020304" pitchFamily="18" charset="0"/>
                <a:ea typeface="SimSun" panose="02010600030101010101" pitchFamily="2" charset="-122"/>
              </a:rPr>
              <a:t>We propose the Self-Process Complete Diagram (SPCD) as a model for designing the production processes.  </a:t>
            </a:r>
            <a:endParaRPr kumimoji="1" lang="ja-JP" altLang="en-US" sz="2800" dirty="0"/>
          </a:p>
        </p:txBody>
      </p:sp>
      <p:sp>
        <p:nvSpPr>
          <p:cNvPr id="4" name="フッター プレースホルダー 3">
            <a:extLst>
              <a:ext uri="{FF2B5EF4-FFF2-40B4-BE49-F238E27FC236}">
                <a16:creationId xmlns:a16="http://schemas.microsoft.com/office/drawing/2014/main" xmlns="" id="{1A928DC1-3005-E2B2-BF11-ECF4CD3C74CF}"/>
              </a:ext>
            </a:extLst>
          </p:cNvPr>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5" name="スライド番号プレースホルダー 4">
            <a:extLst>
              <a:ext uri="{FF2B5EF4-FFF2-40B4-BE49-F238E27FC236}">
                <a16:creationId xmlns:a16="http://schemas.microsoft.com/office/drawing/2014/main" xmlns="" id="{D17F8275-87C5-DAEA-171D-27CA968F508F}"/>
              </a:ext>
            </a:extLst>
          </p:cNvPr>
          <p:cNvSpPr>
            <a:spLocks noGrp="1"/>
          </p:cNvSpPr>
          <p:nvPr>
            <p:ph type="sldNum" sz="quarter" idx="12"/>
          </p:nvPr>
        </p:nvSpPr>
        <p:spPr/>
        <p:txBody>
          <a:bodyPr/>
          <a:lstStyle/>
          <a:p>
            <a:fld id="{530079AA-3C25-47BA-85FA-F237B7475CCC}" type="slidenum">
              <a:rPr kumimoji="1" lang="ja-JP" altLang="en-US" smtClean="0"/>
              <a:t>3</a:t>
            </a:fld>
            <a:endParaRPr kumimoji="1" lang="ja-JP" altLang="en-US"/>
          </a:p>
        </p:txBody>
      </p:sp>
      <p:pic>
        <p:nvPicPr>
          <p:cNvPr id="6" name="eKNOW-3録音したサウンド">
            <a:hlinkClick r:id="" action="ppaction://media"/>
            <a:extLst>
              <a:ext uri="{FF2B5EF4-FFF2-40B4-BE49-F238E27FC236}">
                <a16:creationId xmlns:a16="http://schemas.microsoft.com/office/drawing/2014/main" xmlns="" id="{BA4B207C-F024-0D75-84D8-AE7BAE1415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7029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BA9ECA5-3CB3-18FB-6125-3AB98302C158}"/>
              </a:ext>
            </a:extLst>
          </p:cNvPr>
          <p:cNvSpPr>
            <a:spLocks noGrp="1"/>
          </p:cNvSpPr>
          <p:nvPr>
            <p:ph type="title"/>
          </p:nvPr>
        </p:nvSpPr>
        <p:spPr>
          <a:xfrm>
            <a:off x="787400" y="409077"/>
            <a:ext cx="8229600" cy="636680"/>
          </a:xfrm>
        </p:spPr>
        <p:txBody>
          <a:bodyPr>
            <a:noAutofit/>
          </a:bodyPr>
          <a:lstStyle/>
          <a:p>
            <a:r>
              <a:rPr kumimoji="1" lang="en-US" altLang="ja-JP" dirty="0">
                <a:solidFill>
                  <a:schemeClr val="accent2"/>
                </a:solidFill>
                <a:latin typeface="+mj-ea"/>
              </a:rPr>
              <a:t>Related work</a:t>
            </a:r>
            <a:endParaRPr kumimoji="1" lang="ja-JP" altLang="en-US" dirty="0">
              <a:solidFill>
                <a:schemeClr val="accent2"/>
              </a:solidFill>
              <a:latin typeface="+mj-ea"/>
            </a:endParaRPr>
          </a:p>
        </p:txBody>
      </p:sp>
      <p:sp>
        <p:nvSpPr>
          <p:cNvPr id="3" name="フッター プレースホルダー 2">
            <a:extLst>
              <a:ext uri="{FF2B5EF4-FFF2-40B4-BE49-F238E27FC236}">
                <a16:creationId xmlns:a16="http://schemas.microsoft.com/office/drawing/2014/main" xmlns="" id="{9308D02C-F22B-500F-FBD2-B0827AE6BA25}"/>
              </a:ext>
            </a:extLst>
          </p:cNvPr>
          <p:cNvSpPr>
            <a:spLocks noGrp="1"/>
          </p:cNvSpPr>
          <p:nvPr>
            <p:ph type="ftr" sz="quarter" idx="11"/>
          </p:nvPr>
        </p:nvSpPr>
        <p:spPr/>
        <p:txBody>
          <a:bodyPr/>
          <a:lstStyle/>
          <a:p>
            <a:r>
              <a:rPr kumimoji="1" lang="en-US" altLang="ja-JP"/>
              <a:t>Copyright Prof.Dr. Shuichiro Yamamoto 2022</a:t>
            </a:r>
            <a:endParaRPr kumimoji="1" lang="ja-JP" altLang="en-US" dirty="0"/>
          </a:p>
        </p:txBody>
      </p:sp>
      <p:graphicFrame>
        <p:nvGraphicFramePr>
          <p:cNvPr id="4" name="表 4">
            <a:extLst>
              <a:ext uri="{FF2B5EF4-FFF2-40B4-BE49-F238E27FC236}">
                <a16:creationId xmlns:a16="http://schemas.microsoft.com/office/drawing/2014/main" xmlns="" id="{FCDD7E0A-BD92-3B73-5168-742F559E7C2A}"/>
              </a:ext>
            </a:extLst>
          </p:cNvPr>
          <p:cNvGraphicFramePr>
            <a:graphicFrameLocks noGrp="1"/>
          </p:cNvGraphicFramePr>
          <p:nvPr>
            <p:extLst>
              <p:ext uri="{D42A27DB-BD31-4B8C-83A1-F6EECF244321}">
                <p14:modId xmlns:p14="http://schemas.microsoft.com/office/powerpoint/2010/main" val="161818218"/>
              </p:ext>
            </p:extLst>
          </p:nvPr>
        </p:nvGraphicFramePr>
        <p:xfrm>
          <a:off x="787400" y="1145952"/>
          <a:ext cx="10629900" cy="5109688"/>
        </p:xfrm>
        <a:graphic>
          <a:graphicData uri="http://schemas.openxmlformats.org/drawingml/2006/table">
            <a:tbl>
              <a:tblPr firstRow="1" bandRow="1">
                <a:tableStyleId>{5940675A-B579-460E-94D1-54222C63F5DA}</a:tableStyleId>
              </a:tblPr>
              <a:tblGrid>
                <a:gridCol w="3136024">
                  <a:extLst>
                    <a:ext uri="{9D8B030D-6E8A-4147-A177-3AD203B41FA5}">
                      <a16:colId xmlns:a16="http://schemas.microsoft.com/office/drawing/2014/main" xmlns="" val="4099359963"/>
                    </a:ext>
                  </a:extLst>
                </a:gridCol>
                <a:gridCol w="6020676">
                  <a:extLst>
                    <a:ext uri="{9D8B030D-6E8A-4147-A177-3AD203B41FA5}">
                      <a16:colId xmlns:a16="http://schemas.microsoft.com/office/drawing/2014/main" xmlns="" val="4237814697"/>
                    </a:ext>
                  </a:extLst>
                </a:gridCol>
                <a:gridCol w="1473200">
                  <a:extLst>
                    <a:ext uri="{9D8B030D-6E8A-4147-A177-3AD203B41FA5}">
                      <a16:colId xmlns:a16="http://schemas.microsoft.com/office/drawing/2014/main" xmlns="" val="3688134397"/>
                    </a:ext>
                  </a:extLst>
                </a:gridCol>
              </a:tblGrid>
              <a:tr h="266984">
                <a:tc>
                  <a:txBody>
                    <a:bodyPr/>
                    <a:lstStyle/>
                    <a:p>
                      <a:pPr algn="ctr">
                        <a:lnSpc>
                          <a:spcPts val="2000"/>
                        </a:lnSpc>
                      </a:pPr>
                      <a:r>
                        <a:rPr kumimoji="1" lang="en-US" altLang="ja-JP" sz="1800" dirty="0">
                          <a:latin typeface="HGPｺﾞｼｯｸE" panose="020B0900000000000000" pitchFamily="34" charset="-128"/>
                          <a:ea typeface="HGPｺﾞｼｯｸE" panose="020B0900000000000000" pitchFamily="34" charset="-128"/>
                        </a:rPr>
                        <a:t>Approach </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2"/>
                    </a:solidFill>
                  </a:tcPr>
                </a:tc>
                <a:tc>
                  <a:txBody>
                    <a:bodyPr/>
                    <a:lstStyle/>
                    <a:p>
                      <a:pPr algn="ctr">
                        <a:lnSpc>
                          <a:spcPts val="2000"/>
                        </a:lnSpc>
                      </a:pPr>
                      <a:r>
                        <a:rPr kumimoji="1" lang="en-US" altLang="ja-JP" sz="1800" dirty="0">
                          <a:latin typeface="HGPｺﾞｼｯｸE" panose="020B0900000000000000" pitchFamily="34" charset="-128"/>
                          <a:ea typeface="HGPｺﾞｼｯｸE" panose="020B0900000000000000" pitchFamily="34" charset="-128"/>
                        </a:rPr>
                        <a:t>Overview</a:t>
                      </a:r>
                      <a:r>
                        <a:rPr kumimoji="1" lang="ja-JP" altLang="en-US" sz="1800" dirty="0">
                          <a:latin typeface="HGPｺﾞｼｯｸE" panose="020B0900000000000000" pitchFamily="34" charset="-128"/>
                          <a:ea typeface="HGPｺﾞｼｯｸE" panose="020B0900000000000000" pitchFamily="34" charset="-128"/>
                        </a:rPr>
                        <a:t> </a:t>
                      </a:r>
                    </a:p>
                  </a:txBody>
                  <a:tcPr anchor="ctr">
                    <a:solidFill>
                      <a:schemeClr val="bg2"/>
                    </a:solidFill>
                  </a:tcPr>
                </a:tc>
                <a:tc>
                  <a:txBody>
                    <a:bodyPr/>
                    <a:lstStyle/>
                    <a:p>
                      <a:pPr algn="ctr">
                        <a:lnSpc>
                          <a:spcPts val="2000"/>
                        </a:lnSpc>
                      </a:pPr>
                      <a:r>
                        <a:rPr kumimoji="1" lang="en-US" altLang="ja-JP" sz="1800" dirty="0">
                          <a:latin typeface="HGPｺﾞｼｯｸE" panose="020B0900000000000000" pitchFamily="34" charset="-128"/>
                          <a:ea typeface="HGPｺﾞｼｯｸE" panose="020B0900000000000000" pitchFamily="34" charset="-128"/>
                        </a:rPr>
                        <a:t>Authors</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2"/>
                    </a:solidFill>
                  </a:tcPr>
                </a:tc>
                <a:extLst>
                  <a:ext uri="{0D108BD9-81ED-4DB2-BD59-A6C34878D82A}">
                    <a16:rowId xmlns:a16="http://schemas.microsoft.com/office/drawing/2014/main" xmlns="" val="813174971"/>
                  </a:ext>
                </a:extLst>
              </a:tr>
              <a:tr h="463296">
                <a:tc>
                  <a:txBody>
                    <a:bodyPr/>
                    <a:lstStyle/>
                    <a:p>
                      <a:pPr>
                        <a:lnSpc>
                          <a:spcPts val="2000"/>
                        </a:lnSpc>
                      </a:pPr>
                      <a:r>
                        <a:rPr kumimoji="1" lang="en-US" altLang="ja-JP" sz="1800" kern="1200" dirty="0">
                          <a:solidFill>
                            <a:schemeClr val="tx1"/>
                          </a:solidFill>
                          <a:effectLst/>
                          <a:latin typeface="HGPｺﾞｼｯｸE" panose="020B0900000000000000" pitchFamily="34" charset="-128"/>
                          <a:ea typeface="HGPｺﾞｼｯｸE" panose="020B0900000000000000" pitchFamily="34" charset="-128"/>
                          <a:cs typeface="+mn-cs"/>
                        </a:rPr>
                        <a:t>BPR</a:t>
                      </a:r>
                    </a:p>
                    <a:p>
                      <a:pPr>
                        <a:lnSpc>
                          <a:spcPts val="2000"/>
                        </a:lnSpc>
                      </a:pPr>
                      <a:r>
                        <a:rPr kumimoji="1" lang="en-US" altLang="ja-JP" sz="1400" kern="1200" dirty="0">
                          <a:solidFill>
                            <a:schemeClr val="tx1"/>
                          </a:solidFill>
                          <a:effectLst/>
                          <a:latin typeface="HGPｺﾞｼｯｸE" panose="020B0900000000000000" pitchFamily="34" charset="-128"/>
                          <a:ea typeface="HGPｺﾞｼｯｸE" panose="020B0900000000000000" pitchFamily="34" charset="-128"/>
                          <a:cs typeface="+mn-cs"/>
                        </a:rPr>
                        <a:t>Business Process Reengineering</a:t>
                      </a:r>
                      <a:endParaRPr kumimoji="1" lang="ja-JP" altLang="en-US" sz="1400" dirty="0">
                        <a:latin typeface="HGPｺﾞｼｯｸE" panose="020B0900000000000000" pitchFamily="34" charset="-128"/>
                        <a:ea typeface="HGPｺﾞｼｯｸE" panose="020B0900000000000000" pitchFamily="34" charset="-128"/>
                      </a:endParaRPr>
                    </a:p>
                  </a:txBody>
                  <a:tcPr anchor="ctr"/>
                </a:tc>
                <a:tc>
                  <a:txBody>
                    <a:bodyPr/>
                    <a:lstStyle/>
                    <a:p>
                      <a:pPr>
                        <a:lnSpc>
                          <a:spcPts val="2000"/>
                        </a:lnSpc>
                      </a:pPr>
                      <a:r>
                        <a:rPr kumimoji="1" lang="en-US" altLang="ja-JP" sz="1800" kern="1200" dirty="0">
                          <a:solidFill>
                            <a:schemeClr val="tx1"/>
                          </a:solidFill>
                          <a:effectLst/>
                          <a:latin typeface="HGPｺﾞｼｯｸE" panose="020B0900000000000000" pitchFamily="34" charset="-128"/>
                          <a:ea typeface="HGPｺﾞｼｯｸE" panose="020B0900000000000000" pitchFamily="34" charset="-128"/>
                          <a:cs typeface="+mn-cs"/>
                        </a:rPr>
                        <a:t>Forget what you know about how business works, because most of it is wrong</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tc>
                  <a:txBody>
                    <a:bodyPr/>
                    <a:lstStyle/>
                    <a:p>
                      <a:pPr>
                        <a:lnSpc>
                          <a:spcPts val="2000"/>
                        </a:lnSpc>
                      </a:pPr>
                      <a:r>
                        <a:rPr kumimoji="1" lang="en-US" altLang="ja-JP" sz="1800" kern="1200" dirty="0">
                          <a:solidFill>
                            <a:schemeClr val="tx1"/>
                          </a:solidFill>
                          <a:effectLst/>
                          <a:latin typeface="HGPｺﾞｼｯｸE" panose="020B0900000000000000" pitchFamily="34" charset="-128"/>
                          <a:ea typeface="HGPｺﾞｼｯｸE" panose="020B0900000000000000" pitchFamily="34" charset="-128"/>
                          <a:cs typeface="+mn-cs"/>
                        </a:rPr>
                        <a:t>Hammer &amp; </a:t>
                      </a:r>
                      <a:r>
                        <a:rPr kumimoji="1" lang="en-US" altLang="ja-JP" sz="1800" kern="1200" dirty="0" err="1">
                          <a:solidFill>
                            <a:schemeClr val="tx1"/>
                          </a:solidFill>
                          <a:effectLst/>
                          <a:latin typeface="HGPｺﾞｼｯｸE" panose="020B0900000000000000" pitchFamily="34" charset="-128"/>
                          <a:ea typeface="HGPｺﾞｼｯｸE" panose="020B0900000000000000" pitchFamily="34" charset="-128"/>
                          <a:cs typeface="+mn-cs"/>
                        </a:rPr>
                        <a:t>Champy</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extLst>
                  <a:ext uri="{0D108BD9-81ED-4DB2-BD59-A6C34878D82A}">
                    <a16:rowId xmlns:a16="http://schemas.microsoft.com/office/drawing/2014/main" xmlns="" val="2261340884"/>
                  </a:ext>
                </a:extLst>
              </a:tr>
              <a:tr h="463296">
                <a:tc>
                  <a:txBody>
                    <a:bodyPr/>
                    <a:lstStyle/>
                    <a:p>
                      <a:pPr>
                        <a:lnSpc>
                          <a:spcPts val="2000"/>
                        </a:lnSpc>
                      </a:pPr>
                      <a:r>
                        <a:rPr kumimoji="1" lang="en-US" altLang="ja-JP" sz="1800" dirty="0">
                          <a:latin typeface="HGPｺﾞｼｯｸE" panose="020B0900000000000000" pitchFamily="34" charset="-128"/>
                          <a:ea typeface="HGPｺﾞｼｯｸE" panose="020B0900000000000000" pitchFamily="34" charset="-128"/>
                        </a:rPr>
                        <a:t>FBCM</a:t>
                      </a:r>
                    </a:p>
                    <a:p>
                      <a:pPr>
                        <a:lnSpc>
                          <a:spcPts val="2000"/>
                        </a:lnSpc>
                      </a:pPr>
                      <a:r>
                        <a:rPr kumimoji="1" lang="en-US" altLang="ja-JP" sz="1400" kern="1200" dirty="0">
                          <a:solidFill>
                            <a:schemeClr val="tx1"/>
                          </a:solidFill>
                          <a:effectLst/>
                          <a:latin typeface="HGPｺﾞｼｯｸE" panose="020B0900000000000000" pitchFamily="34" charset="-128"/>
                          <a:ea typeface="HGPｺﾞｼｯｸE" panose="020B0900000000000000" pitchFamily="34" charset="-128"/>
                          <a:cs typeface="+mn-cs"/>
                        </a:rPr>
                        <a:t>Fact Based Collaboration Modeling</a:t>
                      </a:r>
                      <a:endParaRPr kumimoji="1" lang="ja-JP" altLang="en-US" sz="1800" dirty="0">
                        <a:latin typeface="HGPｺﾞｼｯｸE" panose="020B0900000000000000" pitchFamily="34" charset="-128"/>
                        <a:ea typeface="HGPｺﾞｼｯｸE" panose="020B0900000000000000" pitchFamily="34" charset="-128"/>
                      </a:endParaRPr>
                    </a:p>
                  </a:txBody>
                  <a:tcPr anchor="ctr"/>
                </a:tc>
                <a:tc>
                  <a:txBody>
                    <a:bodyPr/>
                    <a:lstStyle/>
                    <a:p>
                      <a:pPr>
                        <a:lnSpc>
                          <a:spcPts val="2000"/>
                        </a:lnSpc>
                      </a:pPr>
                      <a:r>
                        <a:rPr kumimoji="1" lang="en-US" altLang="ja-JP" sz="1800" kern="1200" dirty="0">
                          <a:solidFill>
                            <a:schemeClr val="tx1"/>
                          </a:solidFill>
                          <a:effectLst/>
                          <a:latin typeface="HGPｺﾞｼｯｸE" panose="020B0900000000000000" pitchFamily="34" charset="-128"/>
                          <a:ea typeface="HGPｺﾞｼｯｸE" panose="020B0900000000000000" pitchFamily="34" charset="-128"/>
                          <a:cs typeface="+mn-cs"/>
                        </a:rPr>
                        <a:t>Objective BPR method based on statistical analysis of BSC and field data</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tc>
                  <a:txBody>
                    <a:bodyPr/>
                    <a:lstStyle/>
                    <a:p>
                      <a:pPr>
                        <a:lnSpc>
                          <a:spcPts val="2000"/>
                        </a:lnSpc>
                      </a:pPr>
                      <a:r>
                        <a:rPr kumimoji="1" lang="en-US" altLang="ja-JP" sz="1800" dirty="0">
                          <a:latin typeface="HGPｺﾞｼｯｸE" panose="020B0900000000000000" pitchFamily="34" charset="-128"/>
                          <a:ea typeface="HGPｺﾞｼｯｸE" panose="020B0900000000000000" pitchFamily="34" charset="-128"/>
                        </a:rPr>
                        <a:t>Kokune et al.</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extLst>
                  <a:ext uri="{0D108BD9-81ED-4DB2-BD59-A6C34878D82A}">
                    <a16:rowId xmlns:a16="http://schemas.microsoft.com/office/drawing/2014/main" xmlns="" val="3889054668"/>
                  </a:ext>
                </a:extLst>
              </a:tr>
              <a:tr h="463296">
                <a:tc>
                  <a:txBody>
                    <a:bodyPr/>
                    <a:lstStyle/>
                    <a:p>
                      <a:pPr>
                        <a:lnSpc>
                          <a:spcPts val="2000"/>
                        </a:lnSpc>
                      </a:pPr>
                      <a:r>
                        <a:rPr kumimoji="1" lang="en-US" altLang="ja-JP" sz="1800" kern="1200" dirty="0">
                          <a:solidFill>
                            <a:schemeClr val="tx1"/>
                          </a:solidFill>
                          <a:effectLst/>
                          <a:latin typeface="+mn-lt"/>
                          <a:ea typeface="+mn-ea"/>
                          <a:cs typeface="+mn-cs"/>
                        </a:rPr>
                        <a:t>IDEF0</a:t>
                      </a:r>
                    </a:p>
                    <a:p>
                      <a:pPr>
                        <a:lnSpc>
                          <a:spcPts val="2000"/>
                        </a:lnSpc>
                      </a:pPr>
                      <a:r>
                        <a:rPr kumimoji="1" lang="en-US" altLang="ja-JP" sz="1400" kern="1200" dirty="0">
                          <a:solidFill>
                            <a:schemeClr val="tx1"/>
                          </a:solidFill>
                          <a:effectLst/>
                          <a:latin typeface="+mn-lt"/>
                          <a:ea typeface="+mn-ea"/>
                          <a:cs typeface="+mn-cs"/>
                        </a:rPr>
                        <a:t>Integrated </a:t>
                      </a:r>
                      <a:r>
                        <a:rPr kumimoji="1" lang="en-US" altLang="ja-JP" sz="1400" kern="1200" dirty="0" err="1">
                          <a:solidFill>
                            <a:schemeClr val="tx1"/>
                          </a:solidFill>
                          <a:effectLst/>
                          <a:latin typeface="+mn-lt"/>
                          <a:ea typeface="+mn-ea"/>
                          <a:cs typeface="+mn-cs"/>
                        </a:rPr>
                        <a:t>DEFinition</a:t>
                      </a:r>
                      <a:endParaRPr kumimoji="1" lang="ja-JP" altLang="en-US" sz="1100" dirty="0">
                        <a:latin typeface="HGPｺﾞｼｯｸE" panose="020B0900000000000000" pitchFamily="34" charset="-128"/>
                        <a:ea typeface="HGPｺﾞｼｯｸE" panose="020B0900000000000000" pitchFamily="34" charset="-128"/>
                      </a:endParaRPr>
                    </a:p>
                  </a:txBody>
                  <a:tcPr anchor="ctr"/>
                </a:tc>
                <a:tc>
                  <a:txBody>
                    <a:bodyPr/>
                    <a:lstStyle/>
                    <a:p>
                      <a:pPr>
                        <a:lnSpc>
                          <a:spcPts val="2000"/>
                        </a:lnSpc>
                      </a:pPr>
                      <a:r>
                        <a:rPr kumimoji="1" lang="en-US" altLang="ja-JP" sz="1800" kern="1200" dirty="0">
                          <a:solidFill>
                            <a:schemeClr val="tx1"/>
                          </a:solidFill>
                          <a:effectLst/>
                          <a:latin typeface="+mj-ea"/>
                          <a:ea typeface="+mj-ea"/>
                          <a:cs typeface="+mn-cs"/>
                        </a:rPr>
                        <a:t>Functional connectivity is described using four arrows: input, output, control conditions, and mechanism conditions.</a:t>
                      </a:r>
                      <a:endParaRPr kumimoji="1" lang="ja-JP" altLang="en-US" sz="1800" dirty="0">
                        <a:latin typeface="+mj-ea"/>
                        <a:ea typeface="+mj-ea"/>
                      </a:endParaRPr>
                    </a:p>
                  </a:txBody>
                  <a:tcPr anchor="ctr">
                    <a:solidFill>
                      <a:schemeClr val="bg1"/>
                    </a:solidFill>
                  </a:tcPr>
                </a:tc>
                <a:tc>
                  <a:txBody>
                    <a:bodyPr/>
                    <a:lstStyle/>
                    <a:p>
                      <a:pPr>
                        <a:lnSpc>
                          <a:spcPts val="2000"/>
                        </a:lnSpc>
                      </a:pPr>
                      <a:r>
                        <a:rPr kumimoji="1" lang="en-US" altLang="ja-JP" sz="1800" dirty="0">
                          <a:latin typeface="HGPｺﾞｼｯｸE" panose="020B0900000000000000" pitchFamily="34" charset="-128"/>
                          <a:ea typeface="HGPｺﾞｼｯｸE" panose="020B0900000000000000" pitchFamily="34" charset="-128"/>
                        </a:rPr>
                        <a:t>IEEE</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extLst>
                  <a:ext uri="{0D108BD9-81ED-4DB2-BD59-A6C34878D82A}">
                    <a16:rowId xmlns:a16="http://schemas.microsoft.com/office/drawing/2014/main" xmlns="" val="2921934131"/>
                  </a:ext>
                </a:extLst>
              </a:tr>
              <a:tr h="659608">
                <a:tc>
                  <a:txBody>
                    <a:bodyPr/>
                    <a:lstStyle/>
                    <a:p>
                      <a:pPr>
                        <a:lnSpc>
                          <a:spcPts val="2000"/>
                        </a:lnSpc>
                      </a:pPr>
                      <a:r>
                        <a:rPr kumimoji="1" lang="en-US" altLang="ja-JP" sz="1800" kern="1200" dirty="0">
                          <a:solidFill>
                            <a:schemeClr val="tx1"/>
                          </a:solidFill>
                          <a:effectLst/>
                          <a:latin typeface="HGPｺﾞｼｯｸE" panose="020B0900000000000000" pitchFamily="34" charset="-128"/>
                          <a:ea typeface="HGPｺﾞｼｯｸE" panose="020B0900000000000000" pitchFamily="34" charset="-128"/>
                          <a:cs typeface="+mn-cs"/>
                        </a:rPr>
                        <a:t>BPMN</a:t>
                      </a:r>
                    </a:p>
                    <a:p>
                      <a:pPr>
                        <a:lnSpc>
                          <a:spcPts val="2000"/>
                        </a:lnSpc>
                      </a:pPr>
                      <a:r>
                        <a:rPr kumimoji="1" lang="en-US" altLang="ja-JP" sz="1400" kern="1200" dirty="0">
                          <a:solidFill>
                            <a:schemeClr val="tx1"/>
                          </a:solidFill>
                          <a:effectLst/>
                          <a:latin typeface="HGPｺﾞｼｯｸE" panose="020B0900000000000000" pitchFamily="34" charset="-128"/>
                          <a:ea typeface="HGPｺﾞｼｯｸE" panose="020B0900000000000000" pitchFamily="34" charset="-128"/>
                          <a:cs typeface="+mn-cs"/>
                        </a:rPr>
                        <a:t>Business Process Modeling Notation</a:t>
                      </a:r>
                      <a:endParaRPr kumimoji="1" lang="ja-JP" altLang="en-US" sz="1400" dirty="0">
                        <a:latin typeface="HGPｺﾞｼｯｸE" panose="020B0900000000000000" pitchFamily="34" charset="-128"/>
                        <a:ea typeface="HGPｺﾞｼｯｸE" panose="020B0900000000000000" pitchFamily="34" charset="-128"/>
                      </a:endParaRPr>
                    </a:p>
                  </a:txBody>
                  <a:tcPr anchor="ctr"/>
                </a:tc>
                <a:tc>
                  <a:txBody>
                    <a:bodyPr/>
                    <a:lstStyle/>
                    <a:p>
                      <a:pPr>
                        <a:lnSpc>
                          <a:spcPts val="2000"/>
                        </a:lnSpc>
                      </a:pPr>
                      <a:r>
                        <a:rPr kumimoji="1" lang="en-US" altLang="ja-JP" sz="1800" kern="1200" dirty="0">
                          <a:solidFill>
                            <a:schemeClr val="tx1"/>
                          </a:solidFill>
                          <a:effectLst/>
                          <a:latin typeface="HGPｺﾞｼｯｸE" panose="020B0900000000000000" pitchFamily="34" charset="-128"/>
                          <a:ea typeface="HGPｺﾞｼｯｸE" panose="020B0900000000000000" pitchFamily="34" charset="-128"/>
                          <a:cs typeface="+mn-cs"/>
                        </a:rPr>
                        <a:t>A diagrammatic language for business processes that can describe logical and strict control conditions</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tc>
                  <a:txBody>
                    <a:bodyPr/>
                    <a:lstStyle/>
                    <a:p>
                      <a:pPr>
                        <a:lnSpc>
                          <a:spcPts val="2000"/>
                        </a:lnSpc>
                      </a:pPr>
                      <a:r>
                        <a:rPr kumimoji="1" lang="en-US" altLang="ja-JP" sz="1800" dirty="0">
                          <a:latin typeface="HGPｺﾞｼｯｸE" panose="020B0900000000000000" pitchFamily="34" charset="-128"/>
                          <a:ea typeface="HGPｺﾞｼｯｸE" panose="020B0900000000000000" pitchFamily="34" charset="-128"/>
                        </a:rPr>
                        <a:t>OMG</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extLst>
                  <a:ext uri="{0D108BD9-81ED-4DB2-BD59-A6C34878D82A}">
                    <a16:rowId xmlns:a16="http://schemas.microsoft.com/office/drawing/2014/main" xmlns="" val="2842695217"/>
                  </a:ext>
                </a:extLst>
              </a:tr>
              <a:tr h="628111">
                <a:tc>
                  <a:txBody>
                    <a:bodyPr/>
                    <a:lstStyle/>
                    <a:p>
                      <a:pPr>
                        <a:lnSpc>
                          <a:spcPts val="2000"/>
                        </a:lnSpc>
                      </a:pPr>
                      <a:r>
                        <a:rPr kumimoji="1" lang="en-US" altLang="ja-JP" sz="1800" dirty="0">
                          <a:latin typeface="HGPｺﾞｼｯｸE" panose="020B0900000000000000" pitchFamily="34" charset="-128"/>
                          <a:ea typeface="HGPｺﾞｼｯｸE" panose="020B0900000000000000" pitchFamily="34" charset="-128"/>
                        </a:rPr>
                        <a:t>OPM</a:t>
                      </a:r>
                      <a:endParaRPr kumimoji="1" lang="en-US" altLang="ja-JP" sz="1400" dirty="0">
                        <a:latin typeface="HGPｺﾞｼｯｸE" panose="020B0900000000000000" pitchFamily="34" charset="-128"/>
                        <a:ea typeface="HGPｺﾞｼｯｸE" panose="020B0900000000000000" pitchFamily="34" charset="-128"/>
                      </a:endParaRPr>
                    </a:p>
                    <a:p>
                      <a:pPr>
                        <a:lnSpc>
                          <a:spcPts val="2000"/>
                        </a:lnSpc>
                      </a:pPr>
                      <a:r>
                        <a:rPr kumimoji="1" lang="en-US" altLang="ja-JP" sz="1400" dirty="0">
                          <a:latin typeface="HGPｺﾞｼｯｸE" panose="020B0900000000000000" pitchFamily="34" charset="-128"/>
                          <a:ea typeface="HGPｺﾞｼｯｸE" panose="020B0900000000000000" pitchFamily="34" charset="-128"/>
                        </a:rPr>
                        <a:t>Object Process Methodology</a:t>
                      </a:r>
                      <a:endParaRPr kumimoji="1" lang="ja-JP" altLang="en-US" sz="1400" dirty="0">
                        <a:latin typeface="HGPｺﾞｼｯｸE" panose="020B0900000000000000" pitchFamily="34" charset="-128"/>
                        <a:ea typeface="HGPｺﾞｼｯｸE" panose="020B0900000000000000" pitchFamily="34" charset="-128"/>
                      </a:endParaRPr>
                    </a:p>
                  </a:txBody>
                  <a:tcPr anchor="ctr"/>
                </a:tc>
                <a:tc>
                  <a:txBody>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en-US" altLang="ja-JP" sz="1800" kern="1200" dirty="0">
                          <a:solidFill>
                            <a:schemeClr val="tx1"/>
                          </a:solidFill>
                          <a:effectLst/>
                          <a:latin typeface="+mj-ea"/>
                          <a:ea typeface="+mj-ea"/>
                          <a:cs typeface="+mn-cs"/>
                        </a:rPr>
                        <a:t>Describe the system in terms of object requirements, physical objects, and definition, realization, and implementation processes</a:t>
                      </a:r>
                      <a:endParaRPr kumimoji="1" lang="en-US" altLang="ja-JP" sz="1800" dirty="0">
                        <a:latin typeface="+mj-ea"/>
                        <a:ea typeface="+mj-ea"/>
                      </a:endParaRPr>
                    </a:p>
                  </a:txBody>
                  <a:tcPr anchor="ctr">
                    <a:solidFill>
                      <a:schemeClr val="bg1"/>
                    </a:solidFill>
                  </a:tcPr>
                </a:tc>
                <a:tc>
                  <a:txBody>
                    <a:bodyPr/>
                    <a:lstStyle/>
                    <a:p>
                      <a:pPr>
                        <a:lnSpc>
                          <a:spcPts val="2000"/>
                        </a:lnSpc>
                      </a:pPr>
                      <a:r>
                        <a:rPr kumimoji="1" lang="en-US" altLang="ja-JP" sz="1800" kern="1200" dirty="0">
                          <a:solidFill>
                            <a:schemeClr val="tx1"/>
                          </a:solidFill>
                          <a:effectLst/>
                          <a:latin typeface="+mn-lt"/>
                          <a:ea typeface="+mn-ea"/>
                          <a:cs typeface="+mn-cs"/>
                        </a:rPr>
                        <a:t>Dori </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extLst>
                  <a:ext uri="{0D108BD9-81ED-4DB2-BD59-A6C34878D82A}">
                    <a16:rowId xmlns:a16="http://schemas.microsoft.com/office/drawing/2014/main" xmlns="" val="1717742141"/>
                  </a:ext>
                </a:extLst>
              </a:tr>
              <a:tr h="463296">
                <a:tc>
                  <a:txBody>
                    <a:bodyPr/>
                    <a:lstStyle/>
                    <a:p>
                      <a:pPr>
                        <a:lnSpc>
                          <a:spcPts val="2000"/>
                        </a:lnSpc>
                      </a:pPr>
                      <a:r>
                        <a:rPr kumimoji="1" lang="en-US" altLang="ja-JP" sz="1800" kern="1200" dirty="0">
                          <a:solidFill>
                            <a:schemeClr val="tx1"/>
                          </a:solidFill>
                          <a:effectLst/>
                          <a:latin typeface="HGPｺﾞｼｯｸE" panose="020B0900000000000000" pitchFamily="34" charset="-128"/>
                          <a:ea typeface="HGPｺﾞｼｯｸE" panose="020B0900000000000000" pitchFamily="34" charset="-128"/>
                          <a:cs typeface="+mn-cs"/>
                        </a:rPr>
                        <a:t>Mono-Koto-Analysis</a:t>
                      </a:r>
                      <a:endParaRPr kumimoji="1" lang="ja-JP" altLang="en-US" sz="1800" dirty="0">
                        <a:latin typeface="HGPｺﾞｼｯｸE" panose="020B0900000000000000" pitchFamily="34" charset="-128"/>
                        <a:ea typeface="HGPｺﾞｼｯｸE" panose="020B0900000000000000" pitchFamily="34" charset="-128"/>
                      </a:endParaRPr>
                    </a:p>
                  </a:txBody>
                  <a:tcPr anchor="ctr"/>
                </a:tc>
                <a:tc>
                  <a:txBody>
                    <a:bodyPr/>
                    <a:lstStyle/>
                    <a:p>
                      <a:pPr>
                        <a:lnSpc>
                          <a:spcPts val="2000"/>
                        </a:lnSpc>
                      </a:pPr>
                      <a:r>
                        <a:rPr kumimoji="1" lang="en-US" altLang="ja-JP" sz="1800" kern="1200" dirty="0">
                          <a:solidFill>
                            <a:schemeClr val="tx1"/>
                          </a:solidFill>
                          <a:effectLst/>
                          <a:latin typeface="HGPｺﾞｼｯｸE" panose="020B0900000000000000" pitchFamily="34" charset="-128"/>
                          <a:ea typeface="HGPｺﾞｼｯｸE" panose="020B0900000000000000" pitchFamily="34" charset="-128"/>
                          <a:cs typeface="+mn-cs"/>
                        </a:rPr>
                        <a:t>Eliminate waste with the Mono-Koto Analysis Diagram that views works and objects of works</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tc>
                  <a:txBody>
                    <a:bodyPr/>
                    <a:lstStyle/>
                    <a:p>
                      <a:pPr>
                        <a:lnSpc>
                          <a:spcPts val="2000"/>
                        </a:lnSpc>
                      </a:pPr>
                      <a:r>
                        <a:rPr kumimoji="1" lang="en-US" altLang="ja-JP" sz="1800" dirty="0">
                          <a:latin typeface="HGPｺﾞｼｯｸE" panose="020B0900000000000000" pitchFamily="34" charset="-128"/>
                          <a:ea typeface="HGPｺﾞｼｯｸE" panose="020B0900000000000000" pitchFamily="34" charset="-128"/>
                        </a:rPr>
                        <a:t>Nakamura</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extLst>
                  <a:ext uri="{0D108BD9-81ED-4DB2-BD59-A6C34878D82A}">
                    <a16:rowId xmlns:a16="http://schemas.microsoft.com/office/drawing/2014/main" xmlns="" val="512999974"/>
                  </a:ext>
                </a:extLst>
              </a:tr>
              <a:tr h="628111">
                <a:tc>
                  <a:txBody>
                    <a:bodyPr/>
                    <a:lstStyle/>
                    <a:p>
                      <a:pPr>
                        <a:lnSpc>
                          <a:spcPts val="2000"/>
                        </a:lnSpc>
                      </a:pPr>
                      <a:r>
                        <a:rPr kumimoji="1" lang="en-US" altLang="ja-JP" sz="1800" dirty="0">
                          <a:latin typeface="HGPｺﾞｼｯｸE" panose="020B0900000000000000" pitchFamily="34" charset="-128"/>
                          <a:ea typeface="HGPｺﾞｼｯｸE" panose="020B0900000000000000" pitchFamily="34" charset="-128"/>
                        </a:rPr>
                        <a:t>Ji- </a:t>
                      </a:r>
                      <a:r>
                        <a:rPr kumimoji="1" lang="en-US" altLang="ja-JP" sz="1800" dirty="0" err="1">
                          <a:latin typeface="HGPｺﾞｼｯｸE" panose="020B0900000000000000" pitchFamily="34" charset="-128"/>
                          <a:ea typeface="HGPｺﾞｼｯｸE" panose="020B0900000000000000" pitchFamily="34" charset="-128"/>
                        </a:rPr>
                        <a:t>Koutei-Kanketsu</a:t>
                      </a:r>
                      <a:endParaRPr kumimoji="1" lang="en-US" altLang="ja-JP" sz="1800" dirty="0">
                        <a:latin typeface="HGPｺﾞｼｯｸE" panose="020B0900000000000000" pitchFamily="34" charset="-128"/>
                        <a:ea typeface="HGPｺﾞｼｯｸE" panose="020B0900000000000000" pitchFamily="34" charset="-128"/>
                      </a:endParaRPr>
                    </a:p>
                  </a:txBody>
                  <a:tcPr anchor="ctr"/>
                </a:tc>
                <a:tc>
                  <a:txBody>
                    <a:bodyPr/>
                    <a:lstStyle/>
                    <a:p>
                      <a:pPr>
                        <a:lnSpc>
                          <a:spcPts val="2000"/>
                        </a:lnSpc>
                      </a:pPr>
                      <a:r>
                        <a:rPr kumimoji="1" lang="en-US" altLang="ja-JP" sz="1800" kern="1200" dirty="0">
                          <a:solidFill>
                            <a:schemeClr val="tx1"/>
                          </a:solidFill>
                          <a:effectLst/>
                          <a:latin typeface="+mn-lt"/>
                          <a:ea typeface="+mn-ea"/>
                          <a:cs typeface="+mn-cs"/>
                        </a:rPr>
                        <a:t>A method that optimizes the entire production process, not just a specific process by using business process diagrams and requirements organization sheets</a:t>
                      </a:r>
                      <a:endParaRPr kumimoji="1" lang="ja-JP" altLang="en-US" sz="1800" dirty="0">
                        <a:latin typeface="+mj-ea"/>
                        <a:ea typeface="+mj-ea"/>
                      </a:endParaRPr>
                    </a:p>
                  </a:txBody>
                  <a:tcPr anchor="ctr">
                    <a:solidFill>
                      <a:schemeClr val="bg1"/>
                    </a:solidFill>
                  </a:tcPr>
                </a:tc>
                <a:tc>
                  <a:txBody>
                    <a:bodyPr/>
                    <a:lstStyle/>
                    <a:p>
                      <a:pPr>
                        <a:lnSpc>
                          <a:spcPts val="2000"/>
                        </a:lnSpc>
                      </a:pPr>
                      <a:r>
                        <a:rPr kumimoji="1" lang="en-US" altLang="ja-JP" sz="1800" kern="1200" dirty="0">
                          <a:solidFill>
                            <a:schemeClr val="tx1"/>
                          </a:solidFill>
                          <a:effectLst/>
                          <a:latin typeface="+mn-lt"/>
                          <a:ea typeface="+mn-ea"/>
                          <a:cs typeface="+mn-cs"/>
                        </a:rPr>
                        <a:t>Sasaki</a:t>
                      </a:r>
                    </a:p>
                    <a:p>
                      <a:pPr>
                        <a:lnSpc>
                          <a:spcPts val="2000"/>
                        </a:lnSpc>
                      </a:pPr>
                      <a:r>
                        <a:rPr kumimoji="1" lang="en-US" altLang="ja-JP" sz="1800" kern="1200" dirty="0">
                          <a:solidFill>
                            <a:schemeClr val="tx1"/>
                          </a:solidFill>
                          <a:effectLst/>
                          <a:latin typeface="+mn-lt"/>
                          <a:ea typeface="+mn-ea"/>
                          <a:cs typeface="+mn-cs"/>
                        </a:rPr>
                        <a:t>Toyota</a:t>
                      </a:r>
                      <a:endParaRPr kumimoji="1" lang="ja-JP" altLang="en-US" sz="1800" dirty="0">
                        <a:latin typeface="HGPｺﾞｼｯｸE" panose="020B0900000000000000" pitchFamily="34" charset="-128"/>
                        <a:ea typeface="HGPｺﾞｼｯｸE" panose="020B0900000000000000" pitchFamily="34" charset="-128"/>
                      </a:endParaRPr>
                    </a:p>
                  </a:txBody>
                  <a:tcPr anchor="ctr">
                    <a:solidFill>
                      <a:schemeClr val="bg1"/>
                    </a:solidFill>
                  </a:tcPr>
                </a:tc>
                <a:extLst>
                  <a:ext uri="{0D108BD9-81ED-4DB2-BD59-A6C34878D82A}">
                    <a16:rowId xmlns:a16="http://schemas.microsoft.com/office/drawing/2014/main" xmlns="" val="22535395"/>
                  </a:ext>
                </a:extLst>
              </a:tr>
            </a:tbl>
          </a:graphicData>
        </a:graphic>
      </p:graphicFrame>
      <p:sp>
        <p:nvSpPr>
          <p:cNvPr id="5" name="スライド番号プレースホルダー 4">
            <a:extLst>
              <a:ext uri="{FF2B5EF4-FFF2-40B4-BE49-F238E27FC236}">
                <a16:creationId xmlns:a16="http://schemas.microsoft.com/office/drawing/2014/main" xmlns="" id="{AEC94E61-8F80-B047-8396-1E5307986CA2}"/>
              </a:ext>
            </a:extLst>
          </p:cNvPr>
          <p:cNvSpPr>
            <a:spLocks noGrp="1"/>
          </p:cNvSpPr>
          <p:nvPr>
            <p:ph type="sldNum" sz="quarter" idx="4"/>
          </p:nvPr>
        </p:nvSpPr>
        <p:spPr>
          <a:xfrm>
            <a:off x="8382032" y="6492899"/>
            <a:ext cx="762000" cy="365125"/>
          </a:xfrm>
          <a:prstGeom prst="rect">
            <a:avLst/>
          </a:prstGeom>
        </p:spPr>
        <p:txBody>
          <a:bodyPr/>
          <a:lstStyle>
            <a:defPPr>
              <a:defRPr lang="ja-JP"/>
            </a:defPPr>
            <a:lvl1pPr marL="0" algn="r" defTabSz="914400" rtl="0" eaLnBrk="1" latinLnBrk="0" hangingPunct="1">
              <a:defRPr kumimoji="1" sz="12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C3BC8DD-A792-4E30-BFD0-F45F15248881}" type="slidenum">
              <a:rPr lang="ja-JP" altLang="en-US" smtClean="0"/>
              <a:pPr/>
              <a:t>4</a:t>
            </a:fld>
            <a:endParaRPr lang="ja-JP" altLang="en-US"/>
          </a:p>
        </p:txBody>
      </p:sp>
      <p:pic>
        <p:nvPicPr>
          <p:cNvPr id="6" name="eKNOW-4">
            <a:hlinkClick r:id="" action="ppaction://media"/>
            <a:extLst>
              <a:ext uri="{FF2B5EF4-FFF2-40B4-BE49-F238E27FC236}">
                <a16:creationId xmlns:a16="http://schemas.microsoft.com/office/drawing/2014/main" xmlns="" id="{32FEDCC8-9036-B03B-A269-FA066E91CE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228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xmlns="" id="{87A5BECE-0E44-7706-8B5B-E745F6E438D1}"/>
              </a:ext>
            </a:extLst>
          </p:cNvPr>
          <p:cNvSpPr>
            <a:spLocks noGrp="1"/>
          </p:cNvSpPr>
          <p:nvPr>
            <p:ph type="title"/>
          </p:nvPr>
        </p:nvSpPr>
        <p:spPr>
          <a:xfrm>
            <a:off x="531072" y="387612"/>
            <a:ext cx="11129856" cy="1320800"/>
          </a:xfrm>
        </p:spPr>
        <p:txBody>
          <a:bodyPr anchor="ctr">
            <a:normAutofit/>
          </a:bodyPr>
          <a:lstStyle/>
          <a:p>
            <a:r>
              <a:rPr lang="en-US" altLang="ja-JP" dirty="0">
                <a:solidFill>
                  <a:schemeClr val="accent2"/>
                </a:solidFill>
                <a:latin typeface="+mj-ea"/>
              </a:rPr>
              <a:t>Self-Process Complete Diagram</a:t>
            </a:r>
            <a:r>
              <a:rPr lang="ja-JP" altLang="en-US" dirty="0">
                <a:solidFill>
                  <a:schemeClr val="accent2"/>
                </a:solidFill>
                <a:latin typeface="+mj-ea"/>
              </a:rPr>
              <a:t>　</a:t>
            </a:r>
            <a:endParaRPr lang="ja-JP" altLang="en-US" sz="4000" dirty="0">
              <a:solidFill>
                <a:schemeClr val="accent2"/>
              </a:solidFill>
              <a:latin typeface="+mj-ea"/>
            </a:endParaRPr>
          </a:p>
        </p:txBody>
      </p:sp>
      <p:sp>
        <p:nvSpPr>
          <p:cNvPr id="4" name="フッター プレースホルダー 3">
            <a:extLst>
              <a:ext uri="{FF2B5EF4-FFF2-40B4-BE49-F238E27FC236}">
                <a16:creationId xmlns:a16="http://schemas.microsoft.com/office/drawing/2014/main" xmlns="" id="{E4178A6F-368A-FFAD-D0D9-D25A28FA39DA}"/>
              </a:ext>
            </a:extLst>
          </p:cNvPr>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5" name="スライド番号プレースホルダー 4">
            <a:extLst>
              <a:ext uri="{FF2B5EF4-FFF2-40B4-BE49-F238E27FC236}">
                <a16:creationId xmlns:a16="http://schemas.microsoft.com/office/drawing/2014/main" xmlns="" id="{40EC0EA3-6DD5-696D-1E30-593BE14C5CF2}"/>
              </a:ext>
            </a:extLst>
          </p:cNvPr>
          <p:cNvSpPr>
            <a:spLocks noGrp="1"/>
          </p:cNvSpPr>
          <p:nvPr>
            <p:ph type="sldNum" sz="quarter" idx="12"/>
          </p:nvPr>
        </p:nvSpPr>
        <p:spPr/>
        <p:txBody>
          <a:bodyPr/>
          <a:lstStyle/>
          <a:p>
            <a:fld id="{530079AA-3C25-47BA-85FA-F237B7475CCC}" type="slidenum">
              <a:rPr kumimoji="1" lang="ja-JP" altLang="en-US" smtClean="0"/>
              <a:t>5</a:t>
            </a:fld>
            <a:endParaRPr kumimoji="1" lang="ja-JP" altLang="en-US"/>
          </a:p>
        </p:txBody>
      </p:sp>
      <p:sp>
        <p:nvSpPr>
          <p:cNvPr id="7" name="六角形 6">
            <a:extLst>
              <a:ext uri="{FF2B5EF4-FFF2-40B4-BE49-F238E27FC236}">
                <a16:creationId xmlns:a16="http://schemas.microsoft.com/office/drawing/2014/main" xmlns="" id="{32B62E67-EEB6-2A2A-33D6-97224160BE4A}"/>
              </a:ext>
            </a:extLst>
          </p:cNvPr>
          <p:cNvSpPr/>
          <p:nvPr/>
        </p:nvSpPr>
        <p:spPr>
          <a:xfrm>
            <a:off x="3601542" y="2891432"/>
            <a:ext cx="3035198" cy="1704716"/>
          </a:xfrm>
          <a:prstGeom prst="hexagon">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accent2"/>
                </a:solidFill>
                <a:latin typeface="+mj-ea"/>
                <a:ea typeface="+mj-ea"/>
              </a:rPr>
              <a:t>Process</a:t>
            </a:r>
            <a:endParaRPr kumimoji="1" lang="ja-JP" altLang="en-US" sz="2800" dirty="0">
              <a:solidFill>
                <a:schemeClr val="accent2"/>
              </a:solidFill>
              <a:latin typeface="+mj-ea"/>
              <a:ea typeface="+mj-ea"/>
            </a:endParaRPr>
          </a:p>
        </p:txBody>
      </p:sp>
      <p:cxnSp>
        <p:nvCxnSpPr>
          <p:cNvPr id="15" name="直線矢印コネクタ 14">
            <a:extLst>
              <a:ext uri="{FF2B5EF4-FFF2-40B4-BE49-F238E27FC236}">
                <a16:creationId xmlns:a16="http://schemas.microsoft.com/office/drawing/2014/main" xmlns="" id="{2904C9DE-03B4-BE4E-6F9A-5E9B8BBE9109}"/>
              </a:ext>
            </a:extLst>
          </p:cNvPr>
          <p:cNvCxnSpPr>
            <a:cxnSpLocks/>
          </p:cNvCxnSpPr>
          <p:nvPr/>
        </p:nvCxnSpPr>
        <p:spPr>
          <a:xfrm>
            <a:off x="2356857" y="3743790"/>
            <a:ext cx="12446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xmlns="" id="{40D47F75-8153-42DA-F277-A558C7D09257}"/>
              </a:ext>
            </a:extLst>
          </p:cNvPr>
          <p:cNvCxnSpPr>
            <a:cxnSpLocks/>
          </p:cNvCxnSpPr>
          <p:nvPr/>
        </p:nvCxnSpPr>
        <p:spPr>
          <a:xfrm>
            <a:off x="6636740" y="3743790"/>
            <a:ext cx="14663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xmlns="" id="{BA7D321B-128E-22DE-6463-547126127E02}"/>
              </a:ext>
            </a:extLst>
          </p:cNvPr>
          <p:cNvCxnSpPr>
            <a:cxnSpLocks/>
            <a:stCxn id="7" idx="1"/>
          </p:cNvCxnSpPr>
          <p:nvPr/>
        </p:nvCxnSpPr>
        <p:spPr>
          <a:xfrm>
            <a:off x="6210561" y="4596148"/>
            <a:ext cx="271550" cy="759910"/>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xmlns="" id="{D2A2116E-2BBC-942A-4694-267409E0AF71}"/>
              </a:ext>
            </a:extLst>
          </p:cNvPr>
          <p:cNvCxnSpPr>
            <a:cxnSpLocks/>
            <a:stCxn id="7" idx="2"/>
          </p:cNvCxnSpPr>
          <p:nvPr/>
        </p:nvCxnSpPr>
        <p:spPr>
          <a:xfrm flipH="1">
            <a:off x="3736200" y="4596148"/>
            <a:ext cx="291521" cy="759910"/>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xmlns="" id="{0DA843FA-1B44-53B6-0D11-C64E7E5A833C}"/>
              </a:ext>
            </a:extLst>
          </p:cNvPr>
          <p:cNvCxnSpPr>
            <a:cxnSpLocks/>
            <a:stCxn id="7" idx="4"/>
          </p:cNvCxnSpPr>
          <p:nvPr/>
        </p:nvCxnSpPr>
        <p:spPr>
          <a:xfrm flipH="1" flipV="1">
            <a:off x="3526408" y="2271305"/>
            <a:ext cx="501313" cy="620127"/>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xmlns="" id="{EE5E4FE2-62C2-33C8-8476-B09D21F4C819}"/>
              </a:ext>
            </a:extLst>
          </p:cNvPr>
          <p:cNvCxnSpPr>
            <a:cxnSpLocks/>
            <a:stCxn id="7" idx="5"/>
          </p:cNvCxnSpPr>
          <p:nvPr/>
        </p:nvCxnSpPr>
        <p:spPr>
          <a:xfrm flipV="1">
            <a:off x="6210561" y="2271305"/>
            <a:ext cx="652524" cy="6201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xmlns="" id="{F8E10875-9A76-1826-1007-C8E47552E963}"/>
              </a:ext>
            </a:extLst>
          </p:cNvPr>
          <p:cNvSpPr txBox="1"/>
          <p:nvPr/>
        </p:nvSpPr>
        <p:spPr>
          <a:xfrm>
            <a:off x="1309511" y="1630184"/>
            <a:ext cx="3339376" cy="461665"/>
          </a:xfrm>
          <a:prstGeom prst="rect">
            <a:avLst/>
          </a:prstGeom>
          <a:noFill/>
        </p:spPr>
        <p:txBody>
          <a:bodyPr wrap="none" rtlCol="0">
            <a:spAutoFit/>
          </a:bodyPr>
          <a:lstStyle/>
          <a:p>
            <a:r>
              <a:rPr kumimoji="1" lang="en-US" altLang="ja-JP" sz="2400" dirty="0"/>
              <a:t>Acceptance</a:t>
            </a:r>
            <a:r>
              <a:rPr kumimoji="1" lang="ja-JP" altLang="en-US" sz="2400" dirty="0"/>
              <a:t> </a:t>
            </a:r>
            <a:r>
              <a:rPr kumimoji="1" lang="en-US" altLang="ja-JP" sz="2400" dirty="0"/>
              <a:t>Condition</a:t>
            </a:r>
            <a:endParaRPr kumimoji="1" lang="ja-JP" altLang="en-US" sz="2400" dirty="0"/>
          </a:p>
        </p:txBody>
      </p:sp>
      <p:sp>
        <p:nvSpPr>
          <p:cNvPr id="33" name="テキスト ボックス 32">
            <a:extLst>
              <a:ext uri="{FF2B5EF4-FFF2-40B4-BE49-F238E27FC236}">
                <a16:creationId xmlns:a16="http://schemas.microsoft.com/office/drawing/2014/main" xmlns="" id="{978D9CBF-A7A9-7A00-EED6-902F06C370EF}"/>
              </a:ext>
            </a:extLst>
          </p:cNvPr>
          <p:cNvSpPr txBox="1"/>
          <p:nvPr/>
        </p:nvSpPr>
        <p:spPr>
          <a:xfrm>
            <a:off x="6814354" y="1571551"/>
            <a:ext cx="3092513" cy="461665"/>
          </a:xfrm>
          <a:prstGeom prst="rect">
            <a:avLst/>
          </a:prstGeom>
          <a:noFill/>
        </p:spPr>
        <p:txBody>
          <a:bodyPr wrap="none" rtlCol="0">
            <a:spAutoFit/>
          </a:bodyPr>
          <a:lstStyle/>
          <a:p>
            <a:r>
              <a:rPr kumimoji="1" lang="en-US" altLang="ja-JP" sz="2400" dirty="0"/>
              <a:t>Exception</a:t>
            </a:r>
            <a:r>
              <a:rPr kumimoji="1" lang="ja-JP" altLang="en-US" sz="2400" dirty="0"/>
              <a:t> </a:t>
            </a:r>
            <a:r>
              <a:rPr kumimoji="1" lang="en-US" altLang="ja-JP" sz="2400" dirty="0"/>
              <a:t>Condition</a:t>
            </a:r>
            <a:endParaRPr kumimoji="1" lang="ja-JP" altLang="en-US" sz="2400" dirty="0"/>
          </a:p>
        </p:txBody>
      </p:sp>
      <p:sp>
        <p:nvSpPr>
          <p:cNvPr id="34" name="テキスト ボックス 33">
            <a:extLst>
              <a:ext uri="{FF2B5EF4-FFF2-40B4-BE49-F238E27FC236}">
                <a16:creationId xmlns:a16="http://schemas.microsoft.com/office/drawing/2014/main" xmlns="" id="{B2AA5070-FD52-DFA5-3781-12912525F037}"/>
              </a:ext>
            </a:extLst>
          </p:cNvPr>
          <p:cNvSpPr txBox="1"/>
          <p:nvPr/>
        </p:nvSpPr>
        <p:spPr>
          <a:xfrm>
            <a:off x="1131897" y="5561450"/>
            <a:ext cx="2971198" cy="461665"/>
          </a:xfrm>
          <a:prstGeom prst="rect">
            <a:avLst/>
          </a:prstGeom>
          <a:noFill/>
        </p:spPr>
        <p:txBody>
          <a:bodyPr wrap="none" rtlCol="0">
            <a:spAutoFit/>
          </a:bodyPr>
          <a:lstStyle/>
          <a:p>
            <a:r>
              <a:rPr kumimoji="1" lang="en-US" altLang="ja-JP" sz="2400" dirty="0"/>
              <a:t>Resource</a:t>
            </a:r>
            <a:r>
              <a:rPr kumimoji="1" lang="ja-JP" altLang="en-US" sz="2400" dirty="0"/>
              <a:t> </a:t>
            </a:r>
            <a:r>
              <a:rPr kumimoji="1" lang="en-US" altLang="ja-JP" sz="2400" dirty="0"/>
              <a:t>Condition</a:t>
            </a:r>
            <a:endParaRPr kumimoji="1" lang="ja-JP" altLang="en-US" sz="2400" dirty="0"/>
          </a:p>
        </p:txBody>
      </p:sp>
      <p:sp>
        <p:nvSpPr>
          <p:cNvPr id="35" name="テキスト ボックス 34">
            <a:extLst>
              <a:ext uri="{FF2B5EF4-FFF2-40B4-BE49-F238E27FC236}">
                <a16:creationId xmlns:a16="http://schemas.microsoft.com/office/drawing/2014/main" xmlns="" id="{D1312A2D-33AE-98BF-0C05-33B2ECD466C0}"/>
              </a:ext>
            </a:extLst>
          </p:cNvPr>
          <p:cNvSpPr txBox="1"/>
          <p:nvPr/>
        </p:nvSpPr>
        <p:spPr>
          <a:xfrm>
            <a:off x="6524446" y="5583027"/>
            <a:ext cx="3197094" cy="461665"/>
          </a:xfrm>
          <a:prstGeom prst="rect">
            <a:avLst/>
          </a:prstGeom>
          <a:noFill/>
        </p:spPr>
        <p:txBody>
          <a:bodyPr wrap="none" rtlCol="0">
            <a:spAutoFit/>
          </a:bodyPr>
          <a:lstStyle/>
          <a:p>
            <a:r>
              <a:rPr kumimoji="1" lang="en-US" altLang="ja-JP" sz="2400" dirty="0"/>
              <a:t>Judgement</a:t>
            </a:r>
            <a:r>
              <a:rPr kumimoji="1" lang="ja-JP" altLang="en-US" sz="2400" dirty="0"/>
              <a:t> </a:t>
            </a:r>
            <a:r>
              <a:rPr kumimoji="1" lang="en-US" altLang="ja-JP" sz="2400" dirty="0"/>
              <a:t>Condition</a:t>
            </a:r>
            <a:endParaRPr kumimoji="1" lang="ja-JP" altLang="en-US" sz="2400" dirty="0"/>
          </a:p>
        </p:txBody>
      </p:sp>
      <p:sp>
        <p:nvSpPr>
          <p:cNvPr id="36" name="テキスト ボックス 35">
            <a:extLst>
              <a:ext uri="{FF2B5EF4-FFF2-40B4-BE49-F238E27FC236}">
                <a16:creationId xmlns:a16="http://schemas.microsoft.com/office/drawing/2014/main" xmlns="" id="{D43E6311-CE1F-CCB5-C477-76F506C98BF6}"/>
              </a:ext>
            </a:extLst>
          </p:cNvPr>
          <p:cNvSpPr txBox="1"/>
          <p:nvPr/>
        </p:nvSpPr>
        <p:spPr>
          <a:xfrm>
            <a:off x="1214877" y="3554739"/>
            <a:ext cx="915635" cy="461665"/>
          </a:xfrm>
          <a:prstGeom prst="rect">
            <a:avLst/>
          </a:prstGeom>
          <a:noFill/>
        </p:spPr>
        <p:txBody>
          <a:bodyPr wrap="none" rtlCol="0">
            <a:spAutoFit/>
          </a:bodyPr>
          <a:lstStyle/>
          <a:p>
            <a:r>
              <a:rPr kumimoji="1" lang="en-US" altLang="ja-JP" sz="2400" dirty="0"/>
              <a:t>Input</a:t>
            </a:r>
            <a:endParaRPr kumimoji="1" lang="ja-JP" altLang="en-US" sz="2400" dirty="0"/>
          </a:p>
        </p:txBody>
      </p:sp>
      <p:sp>
        <p:nvSpPr>
          <p:cNvPr id="37" name="テキスト ボックス 36">
            <a:extLst>
              <a:ext uri="{FF2B5EF4-FFF2-40B4-BE49-F238E27FC236}">
                <a16:creationId xmlns:a16="http://schemas.microsoft.com/office/drawing/2014/main" xmlns="" id="{05D44440-C50C-89FA-96AC-0C555B5F21CC}"/>
              </a:ext>
            </a:extLst>
          </p:cNvPr>
          <p:cNvSpPr txBox="1"/>
          <p:nvPr/>
        </p:nvSpPr>
        <p:spPr>
          <a:xfrm>
            <a:off x="8287130" y="3512957"/>
            <a:ext cx="1156086" cy="461665"/>
          </a:xfrm>
          <a:prstGeom prst="rect">
            <a:avLst/>
          </a:prstGeom>
          <a:noFill/>
        </p:spPr>
        <p:txBody>
          <a:bodyPr wrap="none" rtlCol="0">
            <a:spAutoFit/>
          </a:bodyPr>
          <a:lstStyle/>
          <a:p>
            <a:r>
              <a:rPr kumimoji="1" lang="en-US" altLang="ja-JP" sz="2400" dirty="0"/>
              <a:t>Output</a:t>
            </a:r>
            <a:endParaRPr kumimoji="1" lang="ja-JP" altLang="en-US" sz="2400" dirty="0"/>
          </a:p>
        </p:txBody>
      </p:sp>
      <p:pic>
        <p:nvPicPr>
          <p:cNvPr id="2" name="eKNOW-5">
            <a:hlinkClick r:id="" action="ppaction://media"/>
            <a:extLst>
              <a:ext uri="{FF2B5EF4-FFF2-40B4-BE49-F238E27FC236}">
                <a16:creationId xmlns:a16="http://schemas.microsoft.com/office/drawing/2014/main" xmlns="" id="{E35F88C6-C61B-7A6D-A663-A73F2F4C3F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493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DF970F3-AE05-C3D3-21F0-235F82F22360}"/>
            </a:ext>
          </a:extLst>
        </p:cNvPr>
        <p:cNvGrpSpPr/>
        <p:nvPr/>
      </p:nvGrpSpPr>
      <p:grpSpPr>
        <a:xfrm>
          <a:off x="0" y="0"/>
          <a:ext cx="0" cy="0"/>
          <a:chOff x="0" y="0"/>
          <a:chExt cx="0" cy="0"/>
        </a:xfrm>
      </p:grpSpPr>
      <p:sp>
        <p:nvSpPr>
          <p:cNvPr id="6" name="タイトル 5">
            <a:extLst>
              <a:ext uri="{FF2B5EF4-FFF2-40B4-BE49-F238E27FC236}">
                <a16:creationId xmlns:a16="http://schemas.microsoft.com/office/drawing/2014/main" xmlns="" id="{04B922BB-211E-5EC6-3E9D-7ED1A6CBBFF4}"/>
              </a:ext>
            </a:extLst>
          </p:cNvPr>
          <p:cNvSpPr>
            <a:spLocks noGrp="1"/>
          </p:cNvSpPr>
          <p:nvPr>
            <p:ph type="title"/>
          </p:nvPr>
        </p:nvSpPr>
        <p:spPr>
          <a:xfrm>
            <a:off x="677334" y="609600"/>
            <a:ext cx="8596668" cy="650789"/>
          </a:xfrm>
        </p:spPr>
        <p:txBody>
          <a:bodyPr anchor="ctr"/>
          <a:lstStyle/>
          <a:p>
            <a:r>
              <a:rPr lang="en-US" altLang="ja-JP" dirty="0">
                <a:solidFill>
                  <a:schemeClr val="accent2"/>
                </a:solidFill>
                <a:latin typeface="+mj-ea"/>
              </a:rPr>
              <a:t>Self-Process metamodel</a:t>
            </a:r>
            <a:endParaRPr lang="ja-JP" altLang="en-US" dirty="0">
              <a:solidFill>
                <a:schemeClr val="accent2"/>
              </a:solidFill>
              <a:latin typeface="+mj-ea"/>
            </a:endParaRPr>
          </a:p>
        </p:txBody>
      </p:sp>
      <p:sp>
        <p:nvSpPr>
          <p:cNvPr id="4" name="フッター プレースホルダー 3">
            <a:extLst>
              <a:ext uri="{FF2B5EF4-FFF2-40B4-BE49-F238E27FC236}">
                <a16:creationId xmlns:a16="http://schemas.microsoft.com/office/drawing/2014/main" xmlns="" id="{E5F2569E-AD13-3915-F98E-F5B54BB69929}"/>
              </a:ext>
            </a:extLst>
          </p:cNvPr>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5" name="スライド番号プレースホルダー 4">
            <a:extLst>
              <a:ext uri="{FF2B5EF4-FFF2-40B4-BE49-F238E27FC236}">
                <a16:creationId xmlns:a16="http://schemas.microsoft.com/office/drawing/2014/main" xmlns="" id="{5C4F779A-F79C-709D-7A78-74C83E21C057}"/>
              </a:ext>
            </a:extLst>
          </p:cNvPr>
          <p:cNvSpPr>
            <a:spLocks noGrp="1"/>
          </p:cNvSpPr>
          <p:nvPr>
            <p:ph type="sldNum" sz="quarter" idx="12"/>
          </p:nvPr>
        </p:nvSpPr>
        <p:spPr/>
        <p:txBody>
          <a:bodyPr/>
          <a:lstStyle/>
          <a:p>
            <a:fld id="{530079AA-3C25-47BA-85FA-F237B7475CCC}" type="slidenum">
              <a:rPr kumimoji="1" lang="ja-JP" altLang="en-US" smtClean="0"/>
              <a:t>6</a:t>
            </a:fld>
            <a:endParaRPr kumimoji="1" lang="ja-JP" altLang="en-US"/>
          </a:p>
        </p:txBody>
      </p:sp>
      <p:sp>
        <p:nvSpPr>
          <p:cNvPr id="7" name="正方形/長方形 6">
            <a:extLst>
              <a:ext uri="{FF2B5EF4-FFF2-40B4-BE49-F238E27FC236}">
                <a16:creationId xmlns:a16="http://schemas.microsoft.com/office/drawing/2014/main" xmlns="" id="{C2725022-93F2-BE7F-356C-882D1AD0AFB7}"/>
              </a:ext>
            </a:extLst>
          </p:cNvPr>
          <p:cNvSpPr/>
          <p:nvPr/>
        </p:nvSpPr>
        <p:spPr>
          <a:xfrm>
            <a:off x="4270741" y="1796774"/>
            <a:ext cx="1838195" cy="76611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accent2"/>
                </a:solidFill>
                <a:latin typeface="+mj-ea"/>
                <a:ea typeface="+mj-ea"/>
              </a:rPr>
              <a:t>Self-Process</a:t>
            </a:r>
            <a:endParaRPr kumimoji="1" lang="ja-JP" altLang="en-US" dirty="0">
              <a:solidFill>
                <a:schemeClr val="accent2"/>
              </a:solidFill>
              <a:latin typeface="+mj-ea"/>
              <a:ea typeface="+mj-ea"/>
            </a:endParaRPr>
          </a:p>
        </p:txBody>
      </p:sp>
      <p:sp>
        <p:nvSpPr>
          <p:cNvPr id="8" name="正方形/長方形 7">
            <a:extLst>
              <a:ext uri="{FF2B5EF4-FFF2-40B4-BE49-F238E27FC236}">
                <a16:creationId xmlns:a16="http://schemas.microsoft.com/office/drawing/2014/main" xmlns="" id="{1D6C6597-5A9D-A5D6-A42C-8F115F4034AB}"/>
              </a:ext>
            </a:extLst>
          </p:cNvPr>
          <p:cNvSpPr/>
          <p:nvPr/>
        </p:nvSpPr>
        <p:spPr>
          <a:xfrm>
            <a:off x="2378072" y="3279587"/>
            <a:ext cx="1381063" cy="76611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accent2"/>
                </a:solidFill>
                <a:latin typeface="+mj-ea"/>
                <a:ea typeface="+mj-ea"/>
              </a:rPr>
              <a:t>Input</a:t>
            </a:r>
            <a:endParaRPr kumimoji="1" lang="ja-JP" altLang="en-US" dirty="0">
              <a:solidFill>
                <a:schemeClr val="accent2"/>
              </a:solidFill>
              <a:latin typeface="+mj-ea"/>
              <a:ea typeface="+mj-ea"/>
            </a:endParaRPr>
          </a:p>
        </p:txBody>
      </p:sp>
      <p:sp>
        <p:nvSpPr>
          <p:cNvPr id="9" name="正方形/長方形 8">
            <a:extLst>
              <a:ext uri="{FF2B5EF4-FFF2-40B4-BE49-F238E27FC236}">
                <a16:creationId xmlns:a16="http://schemas.microsoft.com/office/drawing/2014/main" xmlns="" id="{5E9E9333-7871-B559-1075-DEA2CB3A72DD}"/>
              </a:ext>
            </a:extLst>
          </p:cNvPr>
          <p:cNvSpPr/>
          <p:nvPr/>
        </p:nvSpPr>
        <p:spPr>
          <a:xfrm>
            <a:off x="852619" y="3279586"/>
            <a:ext cx="1381063" cy="76611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accent2"/>
                </a:solidFill>
                <a:latin typeface="+mj-ea"/>
                <a:ea typeface="+mj-ea"/>
              </a:rPr>
              <a:t>Acceptance condition</a:t>
            </a:r>
            <a:endParaRPr kumimoji="1" lang="ja-JP" altLang="en-US" dirty="0">
              <a:solidFill>
                <a:schemeClr val="accent2"/>
              </a:solidFill>
              <a:latin typeface="+mj-ea"/>
              <a:ea typeface="+mj-ea"/>
            </a:endParaRPr>
          </a:p>
        </p:txBody>
      </p:sp>
      <p:sp>
        <p:nvSpPr>
          <p:cNvPr id="10" name="正方形/長方形 9">
            <a:extLst>
              <a:ext uri="{FF2B5EF4-FFF2-40B4-BE49-F238E27FC236}">
                <a16:creationId xmlns:a16="http://schemas.microsoft.com/office/drawing/2014/main" xmlns="" id="{7B351A5A-D89B-2B99-E601-3A31BB890C19}"/>
              </a:ext>
            </a:extLst>
          </p:cNvPr>
          <p:cNvSpPr/>
          <p:nvPr/>
        </p:nvSpPr>
        <p:spPr>
          <a:xfrm>
            <a:off x="8548203" y="3279586"/>
            <a:ext cx="1381063" cy="76611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accent2"/>
                </a:solidFill>
                <a:latin typeface="+mj-ea"/>
                <a:ea typeface="+mj-ea"/>
              </a:rPr>
              <a:t>Output</a:t>
            </a:r>
            <a:endParaRPr kumimoji="1" lang="ja-JP" altLang="en-US" dirty="0">
              <a:solidFill>
                <a:schemeClr val="accent2"/>
              </a:solidFill>
              <a:latin typeface="+mj-ea"/>
              <a:ea typeface="+mj-ea"/>
            </a:endParaRPr>
          </a:p>
        </p:txBody>
      </p:sp>
      <p:sp>
        <p:nvSpPr>
          <p:cNvPr id="11" name="正方形/長方形 10">
            <a:extLst>
              <a:ext uri="{FF2B5EF4-FFF2-40B4-BE49-F238E27FC236}">
                <a16:creationId xmlns:a16="http://schemas.microsoft.com/office/drawing/2014/main" xmlns="" id="{6497E47E-E5DD-D2E9-BAEE-7FEFEB8F68C3}"/>
              </a:ext>
            </a:extLst>
          </p:cNvPr>
          <p:cNvSpPr/>
          <p:nvPr/>
        </p:nvSpPr>
        <p:spPr>
          <a:xfrm>
            <a:off x="6973328" y="3279585"/>
            <a:ext cx="1381063" cy="76611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accent2"/>
                </a:solidFill>
                <a:latin typeface="+mj-ea"/>
                <a:ea typeface="+mj-ea"/>
              </a:rPr>
              <a:t>Judgement condition</a:t>
            </a:r>
            <a:endParaRPr kumimoji="1" lang="ja-JP" altLang="en-US" dirty="0">
              <a:solidFill>
                <a:schemeClr val="accent2"/>
              </a:solidFill>
              <a:latin typeface="+mj-ea"/>
              <a:ea typeface="+mj-ea"/>
            </a:endParaRPr>
          </a:p>
        </p:txBody>
      </p:sp>
      <p:sp>
        <p:nvSpPr>
          <p:cNvPr id="14" name="正方形/長方形 13">
            <a:extLst>
              <a:ext uri="{FF2B5EF4-FFF2-40B4-BE49-F238E27FC236}">
                <a16:creationId xmlns:a16="http://schemas.microsoft.com/office/drawing/2014/main" xmlns="" id="{0E4EFE06-59F4-1DAF-08FD-0366428A7377}"/>
              </a:ext>
            </a:extLst>
          </p:cNvPr>
          <p:cNvSpPr/>
          <p:nvPr/>
        </p:nvSpPr>
        <p:spPr>
          <a:xfrm>
            <a:off x="5475495" y="3279586"/>
            <a:ext cx="1381063" cy="76611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accent2"/>
                </a:solidFill>
                <a:latin typeface="+mj-ea"/>
                <a:ea typeface="+mj-ea"/>
              </a:rPr>
              <a:t>Exception condition</a:t>
            </a:r>
            <a:endParaRPr kumimoji="1" lang="ja-JP" altLang="en-US" dirty="0">
              <a:solidFill>
                <a:schemeClr val="accent2"/>
              </a:solidFill>
              <a:latin typeface="+mj-ea"/>
              <a:ea typeface="+mj-ea"/>
            </a:endParaRPr>
          </a:p>
        </p:txBody>
      </p:sp>
      <p:sp>
        <p:nvSpPr>
          <p:cNvPr id="15" name="正方形/長方形 14">
            <a:extLst>
              <a:ext uri="{FF2B5EF4-FFF2-40B4-BE49-F238E27FC236}">
                <a16:creationId xmlns:a16="http://schemas.microsoft.com/office/drawing/2014/main" xmlns="" id="{6A2AAF8E-7D29-3484-A7A3-85296C9AC07A}"/>
              </a:ext>
            </a:extLst>
          </p:cNvPr>
          <p:cNvSpPr/>
          <p:nvPr/>
        </p:nvSpPr>
        <p:spPr>
          <a:xfrm>
            <a:off x="3900620" y="3279585"/>
            <a:ext cx="1381063" cy="76611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accent2"/>
                </a:solidFill>
                <a:latin typeface="+mj-ea"/>
                <a:ea typeface="+mj-ea"/>
              </a:rPr>
              <a:t>Resource condition</a:t>
            </a:r>
            <a:endParaRPr kumimoji="1" lang="ja-JP" altLang="en-US" dirty="0">
              <a:solidFill>
                <a:schemeClr val="accent2"/>
              </a:solidFill>
              <a:latin typeface="+mj-ea"/>
              <a:ea typeface="+mj-ea"/>
            </a:endParaRPr>
          </a:p>
        </p:txBody>
      </p:sp>
      <p:cxnSp>
        <p:nvCxnSpPr>
          <p:cNvPr id="17" name="コネクタ: カギ線 16">
            <a:extLst>
              <a:ext uri="{FF2B5EF4-FFF2-40B4-BE49-F238E27FC236}">
                <a16:creationId xmlns:a16="http://schemas.microsoft.com/office/drawing/2014/main" xmlns="" id="{0BD5B283-C002-4355-C843-B4B0FC43122F}"/>
              </a:ext>
            </a:extLst>
          </p:cNvPr>
          <p:cNvCxnSpPr>
            <a:stCxn id="7" idx="2"/>
            <a:endCxn id="9" idx="0"/>
          </p:cNvCxnSpPr>
          <p:nvPr/>
        </p:nvCxnSpPr>
        <p:spPr>
          <a:xfrm rot="5400000">
            <a:off x="3008149" y="1097895"/>
            <a:ext cx="716693" cy="3646688"/>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コネクタ: カギ線 17">
            <a:extLst>
              <a:ext uri="{FF2B5EF4-FFF2-40B4-BE49-F238E27FC236}">
                <a16:creationId xmlns:a16="http://schemas.microsoft.com/office/drawing/2014/main" xmlns="" id="{19EDD64C-8984-3A23-4F4B-77D6D0C88CD8}"/>
              </a:ext>
            </a:extLst>
          </p:cNvPr>
          <p:cNvCxnSpPr>
            <a:cxnSpLocks/>
            <a:stCxn id="7" idx="2"/>
            <a:endCxn id="8" idx="0"/>
          </p:cNvCxnSpPr>
          <p:nvPr/>
        </p:nvCxnSpPr>
        <p:spPr>
          <a:xfrm rot="5400000">
            <a:off x="3770875" y="1860623"/>
            <a:ext cx="716694" cy="2121235"/>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コネクタ: カギ線 20">
            <a:extLst>
              <a:ext uri="{FF2B5EF4-FFF2-40B4-BE49-F238E27FC236}">
                <a16:creationId xmlns:a16="http://schemas.microsoft.com/office/drawing/2014/main" xmlns="" id="{1CC4D12E-815E-8AD9-A691-8923BA5A0ABC}"/>
              </a:ext>
            </a:extLst>
          </p:cNvPr>
          <p:cNvCxnSpPr>
            <a:cxnSpLocks/>
            <a:stCxn id="7" idx="2"/>
            <a:endCxn id="15" idx="0"/>
          </p:cNvCxnSpPr>
          <p:nvPr/>
        </p:nvCxnSpPr>
        <p:spPr>
          <a:xfrm rot="5400000">
            <a:off x="4532150" y="2621896"/>
            <a:ext cx="716692" cy="598687"/>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コネクタ: カギ線 23">
            <a:extLst>
              <a:ext uri="{FF2B5EF4-FFF2-40B4-BE49-F238E27FC236}">
                <a16:creationId xmlns:a16="http://schemas.microsoft.com/office/drawing/2014/main" xmlns="" id="{53E2CCA5-0345-EED7-26B1-D314C82BC7AB}"/>
              </a:ext>
            </a:extLst>
          </p:cNvPr>
          <p:cNvCxnSpPr>
            <a:cxnSpLocks/>
            <a:stCxn id="7" idx="2"/>
            <a:endCxn id="14" idx="0"/>
          </p:cNvCxnSpPr>
          <p:nvPr/>
        </p:nvCxnSpPr>
        <p:spPr>
          <a:xfrm rot="16200000" flipH="1">
            <a:off x="5319587" y="2433145"/>
            <a:ext cx="716693" cy="976188"/>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コネクタ: カギ線 26">
            <a:extLst>
              <a:ext uri="{FF2B5EF4-FFF2-40B4-BE49-F238E27FC236}">
                <a16:creationId xmlns:a16="http://schemas.microsoft.com/office/drawing/2014/main" xmlns="" id="{2278D790-C701-5EE9-AAB1-1B9B82E3A361}"/>
              </a:ext>
            </a:extLst>
          </p:cNvPr>
          <p:cNvCxnSpPr>
            <a:cxnSpLocks/>
            <a:stCxn id="7" idx="2"/>
            <a:endCxn id="11" idx="0"/>
          </p:cNvCxnSpPr>
          <p:nvPr/>
        </p:nvCxnSpPr>
        <p:spPr>
          <a:xfrm rot="16200000" flipH="1">
            <a:off x="6068503" y="1684228"/>
            <a:ext cx="716692" cy="2474021"/>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コネクタ: カギ線 27">
            <a:extLst>
              <a:ext uri="{FF2B5EF4-FFF2-40B4-BE49-F238E27FC236}">
                <a16:creationId xmlns:a16="http://schemas.microsoft.com/office/drawing/2014/main" xmlns="" id="{85210A7D-7DAC-E5F6-FDB1-B608EE2ED9D1}"/>
              </a:ext>
            </a:extLst>
          </p:cNvPr>
          <p:cNvCxnSpPr>
            <a:cxnSpLocks/>
            <a:stCxn id="7" idx="2"/>
            <a:endCxn id="10" idx="0"/>
          </p:cNvCxnSpPr>
          <p:nvPr/>
        </p:nvCxnSpPr>
        <p:spPr>
          <a:xfrm rot="16200000" flipH="1">
            <a:off x="6855941" y="896791"/>
            <a:ext cx="716693" cy="4048896"/>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コネクタ: カギ線 35">
            <a:extLst>
              <a:ext uri="{FF2B5EF4-FFF2-40B4-BE49-F238E27FC236}">
                <a16:creationId xmlns:a16="http://schemas.microsoft.com/office/drawing/2014/main" xmlns="" id="{EAF2660C-B8DE-B4A9-6E29-F264C16A1AE8}"/>
              </a:ext>
            </a:extLst>
          </p:cNvPr>
          <p:cNvCxnSpPr>
            <a:cxnSpLocks/>
            <a:stCxn id="40" idx="3"/>
            <a:endCxn id="14" idx="2"/>
          </p:cNvCxnSpPr>
          <p:nvPr/>
        </p:nvCxnSpPr>
        <p:spPr>
          <a:xfrm flipV="1">
            <a:off x="3759135" y="4045705"/>
            <a:ext cx="2406892" cy="1283929"/>
          </a:xfrm>
          <a:prstGeom prst="bentConnector2">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xmlns="" id="{D5A3D127-9E8C-F34F-501C-18FD17B0E662}"/>
              </a:ext>
            </a:extLst>
          </p:cNvPr>
          <p:cNvSpPr/>
          <p:nvPr/>
        </p:nvSpPr>
        <p:spPr>
          <a:xfrm>
            <a:off x="1920940" y="4946574"/>
            <a:ext cx="1838195" cy="76611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accent2"/>
                </a:solidFill>
                <a:latin typeface="+mj-ea"/>
                <a:ea typeface="+mj-ea"/>
              </a:rPr>
              <a:t>Propagation relationship</a:t>
            </a:r>
            <a:endParaRPr kumimoji="1" lang="ja-JP" altLang="en-US" dirty="0">
              <a:solidFill>
                <a:schemeClr val="accent2"/>
              </a:solidFill>
              <a:latin typeface="+mj-ea"/>
              <a:ea typeface="+mj-ea"/>
            </a:endParaRPr>
          </a:p>
        </p:txBody>
      </p:sp>
      <p:cxnSp>
        <p:nvCxnSpPr>
          <p:cNvPr id="42" name="コネクタ: カギ線 41">
            <a:extLst>
              <a:ext uri="{FF2B5EF4-FFF2-40B4-BE49-F238E27FC236}">
                <a16:creationId xmlns:a16="http://schemas.microsoft.com/office/drawing/2014/main" xmlns="" id="{6A3766C6-33D6-036B-E3E1-B94D3A27F5CF}"/>
              </a:ext>
            </a:extLst>
          </p:cNvPr>
          <p:cNvCxnSpPr>
            <a:cxnSpLocks/>
            <a:stCxn id="9" idx="2"/>
            <a:endCxn id="40" idx="1"/>
          </p:cNvCxnSpPr>
          <p:nvPr/>
        </p:nvCxnSpPr>
        <p:spPr>
          <a:xfrm rot="16200000" flipH="1">
            <a:off x="1090081" y="4498774"/>
            <a:ext cx="1283929" cy="377789"/>
          </a:xfrm>
          <a:prstGeom prst="bentConnector2">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xmlns="" id="{145D2CA1-246B-4824-0FBD-88F03C7C10A0}"/>
              </a:ext>
            </a:extLst>
          </p:cNvPr>
          <p:cNvSpPr/>
          <p:nvPr/>
        </p:nvSpPr>
        <p:spPr>
          <a:xfrm>
            <a:off x="7108781" y="4379338"/>
            <a:ext cx="1838195" cy="76611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accent2"/>
                </a:solidFill>
                <a:latin typeface="+mj-ea"/>
                <a:ea typeface="+mj-ea"/>
              </a:rPr>
              <a:t>Connection relationship</a:t>
            </a:r>
            <a:endParaRPr kumimoji="1" lang="ja-JP" altLang="en-US" dirty="0">
              <a:solidFill>
                <a:schemeClr val="accent2"/>
              </a:solidFill>
              <a:latin typeface="+mj-ea"/>
              <a:ea typeface="+mj-ea"/>
            </a:endParaRPr>
          </a:p>
        </p:txBody>
      </p:sp>
      <p:cxnSp>
        <p:nvCxnSpPr>
          <p:cNvPr id="65" name="コネクタ: カギ線 64">
            <a:extLst>
              <a:ext uri="{FF2B5EF4-FFF2-40B4-BE49-F238E27FC236}">
                <a16:creationId xmlns:a16="http://schemas.microsoft.com/office/drawing/2014/main" xmlns="" id="{86964850-4A68-44F6-F4B8-4D091B70513C}"/>
              </a:ext>
            </a:extLst>
          </p:cNvPr>
          <p:cNvCxnSpPr>
            <a:cxnSpLocks/>
            <a:stCxn id="8" idx="2"/>
            <a:endCxn id="64" idx="1"/>
          </p:cNvCxnSpPr>
          <p:nvPr/>
        </p:nvCxnSpPr>
        <p:spPr>
          <a:xfrm rot="16200000" flipH="1">
            <a:off x="4730346" y="2383963"/>
            <a:ext cx="716692" cy="4040177"/>
          </a:xfrm>
          <a:prstGeom prst="bentConnector2">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コネクタ: カギ線 67">
            <a:extLst>
              <a:ext uri="{FF2B5EF4-FFF2-40B4-BE49-F238E27FC236}">
                <a16:creationId xmlns:a16="http://schemas.microsoft.com/office/drawing/2014/main" xmlns="" id="{984EEA25-99EB-3222-476C-2C3901B84EEA}"/>
              </a:ext>
            </a:extLst>
          </p:cNvPr>
          <p:cNvCxnSpPr>
            <a:cxnSpLocks/>
            <a:stCxn id="10" idx="2"/>
            <a:endCxn id="64" idx="3"/>
          </p:cNvCxnSpPr>
          <p:nvPr/>
        </p:nvCxnSpPr>
        <p:spPr>
          <a:xfrm rot="5400000">
            <a:off x="8734510" y="4258172"/>
            <a:ext cx="716693" cy="291759"/>
          </a:xfrm>
          <a:prstGeom prst="bentConnector2">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 name="eKNOW-6">
            <a:hlinkClick r:id="" action="ppaction://media"/>
            <a:extLst>
              <a:ext uri="{FF2B5EF4-FFF2-40B4-BE49-F238E27FC236}">
                <a16:creationId xmlns:a16="http://schemas.microsoft.com/office/drawing/2014/main" xmlns="" id="{CEF2AF25-0482-8E29-63C3-8E99008CAF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4900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xmlns="" id="{134C9472-95A3-2C25-C8F8-EE18570F03E5}"/>
              </a:ext>
            </a:extLst>
          </p:cNvPr>
          <p:cNvSpPr>
            <a:spLocks noGrp="1"/>
          </p:cNvSpPr>
          <p:nvPr>
            <p:ph type="title"/>
          </p:nvPr>
        </p:nvSpPr>
        <p:spPr>
          <a:xfrm>
            <a:off x="677334" y="603272"/>
            <a:ext cx="8596668" cy="820113"/>
          </a:xfrm>
        </p:spPr>
        <p:txBody>
          <a:bodyPr anchor="ctr"/>
          <a:lstStyle/>
          <a:p>
            <a:r>
              <a:rPr kumimoji="1" lang="en-US" altLang="ja-JP" sz="3600" dirty="0">
                <a:solidFill>
                  <a:schemeClr val="accent2"/>
                </a:solidFill>
                <a:latin typeface="+mj-ea"/>
                <a:ea typeface="+mj-ea"/>
              </a:rPr>
              <a:t>Self Process Completeness Conditions</a:t>
            </a:r>
            <a:endParaRPr lang="ja-JP" altLang="en-US" dirty="0">
              <a:solidFill>
                <a:schemeClr val="accent2"/>
              </a:solidFill>
            </a:endParaRPr>
          </a:p>
        </p:txBody>
      </p:sp>
      <p:sp>
        <p:nvSpPr>
          <p:cNvPr id="6" name="コンテンツ プレースホルダー 5">
            <a:extLst>
              <a:ext uri="{FF2B5EF4-FFF2-40B4-BE49-F238E27FC236}">
                <a16:creationId xmlns:a16="http://schemas.microsoft.com/office/drawing/2014/main" xmlns="" id="{96F0474D-72E3-97A9-3F76-511E4D383920}"/>
              </a:ext>
            </a:extLst>
          </p:cNvPr>
          <p:cNvSpPr>
            <a:spLocks noGrp="1"/>
          </p:cNvSpPr>
          <p:nvPr>
            <p:ph idx="1"/>
          </p:nvPr>
        </p:nvSpPr>
        <p:spPr>
          <a:xfrm>
            <a:off x="250611" y="1770759"/>
            <a:ext cx="10086460" cy="4260688"/>
          </a:xfrm>
        </p:spPr>
        <p:txBody>
          <a:bodyPr>
            <a:normAutofit/>
          </a:bodyPr>
          <a:lstStyle/>
          <a:p>
            <a:r>
              <a:rPr kumimoji="1" lang="en-US" altLang="ja-JP" sz="2400" dirty="0">
                <a:latin typeface="+mj-ea"/>
                <a:ea typeface="+mj-ea"/>
              </a:rPr>
              <a:t>If the acceptance conditions are not satisfied, the process will not start.</a:t>
            </a:r>
          </a:p>
          <a:p>
            <a:r>
              <a:rPr kumimoji="1" lang="en-US" altLang="ja-JP" sz="2400" dirty="0">
                <a:latin typeface="+mj-ea"/>
                <a:ea typeface="+mj-ea"/>
              </a:rPr>
              <a:t>Unless the resource conditions are satisfied, the process will not start.</a:t>
            </a:r>
          </a:p>
          <a:p>
            <a:r>
              <a:rPr kumimoji="1" lang="en-US" altLang="ja-JP" sz="2400" dirty="0">
                <a:latin typeface="+mj-ea"/>
                <a:ea typeface="+mj-ea"/>
              </a:rPr>
              <a:t>If the result of the process does not satisfy the judgment conditions, it will not be output.</a:t>
            </a:r>
          </a:p>
          <a:p>
            <a:r>
              <a:rPr kumimoji="1" lang="en-US" altLang="ja-JP" sz="2400" dirty="0">
                <a:latin typeface="+mj-ea"/>
                <a:ea typeface="+mj-ea"/>
              </a:rPr>
              <a:t>Generates an exception condition when the process cannot start or when the output does not satisfy the judgment conditions</a:t>
            </a:r>
          </a:p>
          <a:p>
            <a:r>
              <a:rPr kumimoji="1" lang="en-US" altLang="ja-JP" sz="2400" dirty="0">
                <a:latin typeface="+mj-ea"/>
                <a:ea typeface="+mj-ea"/>
              </a:rPr>
              <a:t>When the resource conditions are satisfied for the input that satisfies the receiving conditions, generate an output that satisfies the judgment conditions of the process.</a:t>
            </a:r>
            <a:endParaRPr lang="ja-JP" altLang="en-US" sz="2400" dirty="0">
              <a:latin typeface="+mj-ea"/>
              <a:ea typeface="+mj-ea"/>
            </a:endParaRPr>
          </a:p>
        </p:txBody>
      </p:sp>
      <p:sp>
        <p:nvSpPr>
          <p:cNvPr id="3" name="フッター プレースホルダー 2">
            <a:extLst>
              <a:ext uri="{FF2B5EF4-FFF2-40B4-BE49-F238E27FC236}">
                <a16:creationId xmlns:a16="http://schemas.microsoft.com/office/drawing/2014/main" xmlns="" id="{62376B90-A9D1-FD47-B79C-6D5EBD403F1E}"/>
              </a:ext>
            </a:extLst>
          </p:cNvPr>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4" name="スライド番号プレースホルダー 3">
            <a:extLst>
              <a:ext uri="{FF2B5EF4-FFF2-40B4-BE49-F238E27FC236}">
                <a16:creationId xmlns:a16="http://schemas.microsoft.com/office/drawing/2014/main" xmlns="" id="{58E860FE-923D-F372-AD9F-213393B45486}"/>
              </a:ext>
            </a:extLst>
          </p:cNvPr>
          <p:cNvSpPr>
            <a:spLocks noGrp="1"/>
          </p:cNvSpPr>
          <p:nvPr>
            <p:ph type="sldNum" sz="quarter" idx="12"/>
          </p:nvPr>
        </p:nvSpPr>
        <p:spPr/>
        <p:txBody>
          <a:bodyPr/>
          <a:lstStyle/>
          <a:p>
            <a:fld id="{530079AA-3C25-47BA-85FA-F237B7475CCC}" type="slidenum">
              <a:rPr kumimoji="1" lang="ja-JP" altLang="en-US" smtClean="0"/>
              <a:t>7</a:t>
            </a:fld>
            <a:endParaRPr kumimoji="1" lang="ja-JP" altLang="en-US"/>
          </a:p>
        </p:txBody>
      </p:sp>
      <p:pic>
        <p:nvPicPr>
          <p:cNvPr id="2" name="eKNOW-7">
            <a:hlinkClick r:id="" action="ppaction://media"/>
            <a:extLst>
              <a:ext uri="{FF2B5EF4-FFF2-40B4-BE49-F238E27FC236}">
                <a16:creationId xmlns:a16="http://schemas.microsoft.com/office/drawing/2014/main" xmlns="" id="{17B4A47A-5C2A-2BB5-3E6B-D0E66D5AF0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945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297BD94-FF9F-383B-28EE-464B3917261B}"/>
              </a:ext>
            </a:extLst>
          </p:cNvPr>
          <p:cNvSpPr>
            <a:spLocks noGrp="1"/>
          </p:cNvSpPr>
          <p:nvPr>
            <p:ph type="title"/>
          </p:nvPr>
        </p:nvSpPr>
        <p:spPr>
          <a:xfrm>
            <a:off x="259320" y="199906"/>
            <a:ext cx="9825203" cy="745557"/>
          </a:xfrm>
        </p:spPr>
        <p:txBody>
          <a:bodyPr anchor="ctr">
            <a:normAutofit/>
          </a:bodyPr>
          <a:lstStyle/>
          <a:p>
            <a:r>
              <a:rPr lang="en-US" altLang="ja-JP" dirty="0">
                <a:solidFill>
                  <a:schemeClr val="accent2"/>
                </a:solidFill>
                <a:effectLst/>
                <a:latin typeface="+mj-ea"/>
              </a:rPr>
              <a:t>Example of Self-processes Complete Diagram</a:t>
            </a:r>
            <a:endParaRPr kumimoji="1" lang="ja-JP" altLang="en-US" sz="6000" dirty="0">
              <a:solidFill>
                <a:schemeClr val="accent2"/>
              </a:solidFill>
              <a:latin typeface="+mj-ea"/>
            </a:endParaRPr>
          </a:p>
        </p:txBody>
      </p:sp>
      <p:sp>
        <p:nvSpPr>
          <p:cNvPr id="5" name="コンテンツ プレースホルダー 4">
            <a:extLst>
              <a:ext uri="{FF2B5EF4-FFF2-40B4-BE49-F238E27FC236}">
                <a16:creationId xmlns:a16="http://schemas.microsoft.com/office/drawing/2014/main" xmlns="" id="{DCB75583-9C24-D07C-220D-195A0E51672E}"/>
              </a:ext>
            </a:extLst>
          </p:cNvPr>
          <p:cNvSpPr>
            <a:spLocks noGrp="1"/>
          </p:cNvSpPr>
          <p:nvPr>
            <p:ph idx="1"/>
          </p:nvPr>
        </p:nvSpPr>
        <p:spPr>
          <a:xfrm>
            <a:off x="368724" y="1310588"/>
            <a:ext cx="5517726" cy="5068233"/>
          </a:xfrm>
        </p:spPr>
        <p:txBody>
          <a:bodyPr>
            <a:normAutofit fontScale="92500" lnSpcReduction="20000"/>
          </a:bodyPr>
          <a:lstStyle/>
          <a:p>
            <a:r>
              <a:rPr lang="en-US" altLang="ja-JP" sz="2400" spc="-5" dirty="0">
                <a:effectLst/>
                <a:latin typeface="Times New Roman" panose="02020603050405020304" pitchFamily="18" charset="0"/>
                <a:ea typeface="游明朝" panose="02020400000000000000" pitchFamily="18" charset="-128"/>
              </a:rPr>
              <a:t>There are two processes of a production plan and a production for delivery. </a:t>
            </a:r>
          </a:p>
          <a:p>
            <a:r>
              <a:rPr lang="en-US" altLang="ja-JP" sz="2400" spc="-5" dirty="0">
                <a:effectLst/>
                <a:latin typeface="Times New Roman" panose="02020603050405020304" pitchFamily="18" charset="0"/>
                <a:ea typeface="游明朝" panose="02020400000000000000" pitchFamily="18" charset="-128"/>
              </a:rPr>
              <a:t>The production plan process accepts a purpose of plan and generate the production order. </a:t>
            </a:r>
          </a:p>
          <a:p>
            <a:r>
              <a:rPr lang="en-US" altLang="ja-JP" sz="2400" spc="-5" dirty="0">
                <a:effectLst/>
                <a:latin typeface="Times New Roman" panose="02020603050405020304" pitchFamily="18" charset="0"/>
                <a:ea typeface="游明朝" panose="02020400000000000000" pitchFamily="18" charset="-128"/>
              </a:rPr>
              <a:t>If the production for delivery process accepts the production order, then it generates the product. </a:t>
            </a:r>
          </a:p>
          <a:p>
            <a:r>
              <a:rPr lang="en-US" altLang="ja-JP" sz="2400" spc="-5" dirty="0">
                <a:effectLst/>
                <a:latin typeface="Times New Roman" panose="02020603050405020304" pitchFamily="18" charset="0"/>
                <a:ea typeface="游明朝" panose="02020400000000000000" pitchFamily="18" charset="-128"/>
              </a:rPr>
              <a:t>In case of production capacity is not sufficient, the production delay occurs as the exception in the process. </a:t>
            </a:r>
          </a:p>
          <a:p>
            <a:r>
              <a:rPr lang="en-US" altLang="ja-JP" sz="2400" spc="-5" dirty="0">
                <a:effectLst/>
                <a:latin typeface="Times New Roman" panose="02020603050405020304" pitchFamily="18" charset="0"/>
                <a:ea typeface="游明朝" panose="02020400000000000000" pitchFamily="18" charset="-128"/>
              </a:rPr>
              <a:t>The exception is propagated to the acceptance aspect of former process. </a:t>
            </a:r>
          </a:p>
          <a:p>
            <a:r>
              <a:rPr lang="en-US" altLang="ja-JP" sz="2400" spc="-5" dirty="0">
                <a:effectLst/>
                <a:latin typeface="Times New Roman" panose="02020603050405020304" pitchFamily="18" charset="0"/>
                <a:ea typeface="游明朝" panose="02020400000000000000" pitchFamily="18" charset="-128"/>
              </a:rPr>
              <a:t>Then the former process is noticed that the purpose of the plan is no more realized.</a:t>
            </a:r>
            <a:endParaRPr lang="ja-JP" altLang="ja-JP" sz="2400" spc="-5" dirty="0">
              <a:effectLst/>
              <a:latin typeface="Times New Roman" panose="02020603050405020304" pitchFamily="18" charset="0"/>
              <a:ea typeface="SimSun" panose="02010600030101010101" pitchFamily="2" charset="-122"/>
            </a:endParaRPr>
          </a:p>
          <a:p>
            <a:endParaRPr lang="ja-JP" altLang="en-US" sz="2400" dirty="0"/>
          </a:p>
        </p:txBody>
      </p:sp>
      <p:sp>
        <p:nvSpPr>
          <p:cNvPr id="3" name="フッター プレースホルダー 2">
            <a:extLst>
              <a:ext uri="{FF2B5EF4-FFF2-40B4-BE49-F238E27FC236}">
                <a16:creationId xmlns:a16="http://schemas.microsoft.com/office/drawing/2014/main" xmlns="" id="{0A6FB057-B2C3-9547-01E3-330A14AF7244}"/>
              </a:ext>
            </a:extLst>
          </p:cNvPr>
          <p:cNvSpPr>
            <a:spLocks noGrp="1"/>
          </p:cNvSpPr>
          <p:nvPr>
            <p:ph type="ftr" sz="quarter" idx="11"/>
          </p:nvPr>
        </p:nvSpPr>
        <p:spPr/>
        <p:txBody>
          <a:bodyPr/>
          <a:lstStyle/>
          <a:p>
            <a:r>
              <a:rPr kumimoji="1" lang="en-US" altLang="ja-JP"/>
              <a:t>Copyright Prof. Emeritus Dr. Shuichiro Yamamoto 2024</a:t>
            </a:r>
            <a:endParaRPr kumimoji="1" lang="ja-JP" altLang="en-US"/>
          </a:p>
        </p:txBody>
      </p:sp>
      <p:sp>
        <p:nvSpPr>
          <p:cNvPr id="4" name="スライド番号プレースホルダー 3">
            <a:extLst>
              <a:ext uri="{FF2B5EF4-FFF2-40B4-BE49-F238E27FC236}">
                <a16:creationId xmlns:a16="http://schemas.microsoft.com/office/drawing/2014/main" xmlns="" id="{D7D6EA66-A3C8-5A7F-057D-4E7B08DB821C}"/>
              </a:ext>
            </a:extLst>
          </p:cNvPr>
          <p:cNvSpPr>
            <a:spLocks noGrp="1"/>
          </p:cNvSpPr>
          <p:nvPr>
            <p:ph type="sldNum" sz="quarter" idx="12"/>
          </p:nvPr>
        </p:nvSpPr>
        <p:spPr/>
        <p:txBody>
          <a:bodyPr/>
          <a:lstStyle/>
          <a:p>
            <a:fld id="{530079AA-3C25-47BA-85FA-F237B7475CCC}" type="slidenum">
              <a:rPr kumimoji="1" lang="ja-JP" altLang="en-US" smtClean="0"/>
              <a:t>8</a:t>
            </a:fld>
            <a:endParaRPr kumimoji="1" lang="ja-JP" altLang="en-US"/>
          </a:p>
        </p:txBody>
      </p:sp>
      <p:pic>
        <p:nvPicPr>
          <p:cNvPr id="3074" name="図 1">
            <a:extLst>
              <a:ext uri="{FF2B5EF4-FFF2-40B4-BE49-F238E27FC236}">
                <a16:creationId xmlns:a16="http://schemas.microsoft.com/office/drawing/2014/main" xmlns="" id="{200B9CD0-B9EA-DD6C-75CA-E33BB187D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945463"/>
            <a:ext cx="6184073" cy="506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KNOW-8">
            <a:hlinkClick r:id="" action="ppaction://media"/>
            <a:extLst>
              <a:ext uri="{FF2B5EF4-FFF2-40B4-BE49-F238E27FC236}">
                <a16:creationId xmlns:a16="http://schemas.microsoft.com/office/drawing/2014/main" xmlns="" id="{96F8C687-3627-96BB-5E9B-2618C9BE7C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8422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E8D397B-EBB6-E5DA-CA65-88E53808FE79}"/>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xmlns="" id="{2D0FE085-BA86-4265-23AE-D98B5791867B}"/>
              </a:ext>
            </a:extLst>
          </p:cNvPr>
          <p:cNvSpPr>
            <a:spLocks noGrp="1"/>
          </p:cNvSpPr>
          <p:nvPr>
            <p:ph type="title"/>
          </p:nvPr>
        </p:nvSpPr>
        <p:spPr>
          <a:xfrm>
            <a:off x="541707" y="290634"/>
            <a:ext cx="10972800" cy="705504"/>
          </a:xfrm>
        </p:spPr>
        <p:txBody>
          <a:bodyPr>
            <a:normAutofit/>
          </a:bodyPr>
          <a:lstStyle/>
          <a:p>
            <a:r>
              <a:rPr lang="en-US" altLang="ja-JP" dirty="0">
                <a:solidFill>
                  <a:schemeClr val="accent2"/>
                </a:solidFill>
                <a:effectLst/>
                <a:latin typeface="+mj-ea"/>
                <a:cs typeface="Times New Roman" panose="02020603050405020304" pitchFamily="18" charset="0"/>
              </a:rPr>
              <a:t>Delivery of Japanese alcoholic beverages</a:t>
            </a:r>
            <a:endParaRPr lang="ja-JP" altLang="en-US" sz="6000" dirty="0">
              <a:solidFill>
                <a:schemeClr val="accent2"/>
              </a:solidFill>
              <a:latin typeface="+mj-ea"/>
            </a:endParaRPr>
          </a:p>
        </p:txBody>
      </p:sp>
      <p:sp>
        <p:nvSpPr>
          <p:cNvPr id="3" name="フッター プレースホルダー 2">
            <a:extLst>
              <a:ext uri="{FF2B5EF4-FFF2-40B4-BE49-F238E27FC236}">
                <a16:creationId xmlns:a16="http://schemas.microsoft.com/office/drawing/2014/main" xmlns="" id="{48F0E7F7-3815-B931-82AB-469556B916F5}"/>
              </a:ext>
            </a:extLst>
          </p:cNvPr>
          <p:cNvSpPr>
            <a:spLocks noGrp="1"/>
          </p:cNvSpPr>
          <p:nvPr>
            <p:ph type="ftr" sz="quarter" idx="11"/>
          </p:nvPr>
        </p:nvSpPr>
        <p:spPr/>
        <p:txBody>
          <a:bodyPr/>
          <a:lstStyle/>
          <a:p>
            <a:r>
              <a:rPr kumimoji="1" lang="en-US" altLang="ja-JP"/>
              <a:t>Copyright Prof. Emeritus Dr. Shuichiro Yamamoto 2024</a:t>
            </a:r>
            <a:endParaRPr kumimoji="1" lang="ja-JP" altLang="en-US" dirty="0"/>
          </a:p>
        </p:txBody>
      </p:sp>
      <p:sp>
        <p:nvSpPr>
          <p:cNvPr id="4" name="スライド番号プレースホルダー 3">
            <a:extLst>
              <a:ext uri="{FF2B5EF4-FFF2-40B4-BE49-F238E27FC236}">
                <a16:creationId xmlns:a16="http://schemas.microsoft.com/office/drawing/2014/main" xmlns="" id="{6036D771-6B75-9C2E-5636-466FF0C9DF75}"/>
              </a:ext>
            </a:extLst>
          </p:cNvPr>
          <p:cNvSpPr>
            <a:spLocks noGrp="1"/>
          </p:cNvSpPr>
          <p:nvPr>
            <p:ph type="sldNum" sz="quarter" idx="12"/>
          </p:nvPr>
        </p:nvSpPr>
        <p:spPr/>
        <p:txBody>
          <a:bodyPr/>
          <a:lstStyle/>
          <a:p>
            <a:fld id="{1C3BC8DD-A792-4E30-BFD0-F45F15248881}" type="slidenum">
              <a:rPr lang="ja-JP" altLang="en-US" smtClean="0"/>
              <a:pPr/>
              <a:t>9</a:t>
            </a:fld>
            <a:endParaRPr lang="ja-JP" altLang="en-US"/>
          </a:p>
        </p:txBody>
      </p:sp>
      <p:sp>
        <p:nvSpPr>
          <p:cNvPr id="2" name="六角形 1">
            <a:extLst>
              <a:ext uri="{FF2B5EF4-FFF2-40B4-BE49-F238E27FC236}">
                <a16:creationId xmlns:a16="http://schemas.microsoft.com/office/drawing/2014/main" xmlns="" id="{E5299A6B-283B-A3CC-8FE7-C442419A2482}"/>
              </a:ext>
            </a:extLst>
          </p:cNvPr>
          <p:cNvSpPr/>
          <p:nvPr/>
        </p:nvSpPr>
        <p:spPr>
          <a:xfrm>
            <a:off x="1904145" y="2172977"/>
            <a:ext cx="1523189" cy="645217"/>
          </a:xfrm>
          <a:prstGeom prst="hexagon">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kern="1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buy alcoholic beverages</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p:txBody>
      </p:sp>
      <p:sp>
        <p:nvSpPr>
          <p:cNvPr id="8" name="六角形 7">
            <a:extLst>
              <a:ext uri="{FF2B5EF4-FFF2-40B4-BE49-F238E27FC236}">
                <a16:creationId xmlns:a16="http://schemas.microsoft.com/office/drawing/2014/main" xmlns="" id="{EC053FDA-EB89-B01D-DC4A-7D3D8C4724C9}"/>
              </a:ext>
            </a:extLst>
          </p:cNvPr>
          <p:cNvSpPr/>
          <p:nvPr/>
        </p:nvSpPr>
        <p:spPr>
          <a:xfrm>
            <a:off x="6190284" y="2202305"/>
            <a:ext cx="1675509" cy="586561"/>
          </a:xfrm>
          <a:prstGeom prst="hexagon">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200" kern="100" dirty="0">
                <a:solidFill>
                  <a:schemeClr val="tx1"/>
                </a:solidFill>
                <a:effectLst/>
                <a:latin typeface="Times New Roman" panose="02020603050405020304" pitchFamily="18" charset="0"/>
                <a:ea typeface="HGPｺﾞｼｯｸE" panose="020B0900000000000000" pitchFamily="50" charset="-128"/>
                <a:cs typeface="Times New Roman" panose="02020603050405020304" pitchFamily="18" charset="0"/>
              </a:rPr>
              <a:t>Packed for local delivery</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p:txBody>
      </p:sp>
      <p:sp>
        <p:nvSpPr>
          <p:cNvPr id="10" name="六角形 9">
            <a:extLst>
              <a:ext uri="{FF2B5EF4-FFF2-40B4-BE49-F238E27FC236}">
                <a16:creationId xmlns:a16="http://schemas.microsoft.com/office/drawing/2014/main" xmlns="" id="{234EF88E-23B4-F448-DC4F-3556204A7A7E}"/>
              </a:ext>
            </a:extLst>
          </p:cNvPr>
          <p:cNvSpPr/>
          <p:nvPr/>
        </p:nvSpPr>
        <p:spPr>
          <a:xfrm>
            <a:off x="1003072" y="4649999"/>
            <a:ext cx="1523189" cy="645217"/>
          </a:xfrm>
          <a:prstGeom prst="hexagon">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200" kern="100" dirty="0">
                <a:solidFill>
                  <a:srgbClr val="333333"/>
                </a:solidFill>
                <a:effectLst/>
                <a:latin typeface="Times New Roman" panose="02020603050405020304" pitchFamily="18" charset="0"/>
                <a:ea typeface="HGPｺﾞｼｯｸE" panose="020B0900000000000000" pitchFamily="50" charset="-128"/>
                <a:cs typeface="Times New Roman" panose="02020603050405020304" pitchFamily="18" charset="0"/>
              </a:rPr>
              <a:t>Transport to destination</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p:txBody>
      </p:sp>
      <p:cxnSp>
        <p:nvCxnSpPr>
          <p:cNvPr id="13" name="コネクタ: カギ線 12">
            <a:extLst>
              <a:ext uri="{FF2B5EF4-FFF2-40B4-BE49-F238E27FC236}">
                <a16:creationId xmlns:a16="http://schemas.microsoft.com/office/drawing/2014/main" xmlns="" id="{FDBEA10C-03B6-7530-DC0F-A2313DC70275}"/>
              </a:ext>
            </a:extLst>
          </p:cNvPr>
          <p:cNvCxnSpPr>
            <a:cxnSpLocks/>
            <a:stCxn id="69" idx="2"/>
            <a:endCxn id="10" idx="3"/>
          </p:cNvCxnSpPr>
          <p:nvPr/>
        </p:nvCxnSpPr>
        <p:spPr>
          <a:xfrm rot="5400000">
            <a:off x="3956304" y="-362581"/>
            <a:ext cx="2381958" cy="8288421"/>
          </a:xfrm>
          <a:prstGeom prst="bentConnector4">
            <a:avLst>
              <a:gd name="adj1" fmla="val 43228"/>
              <a:gd name="adj2" fmla="val 10275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六角形 15">
            <a:extLst>
              <a:ext uri="{FF2B5EF4-FFF2-40B4-BE49-F238E27FC236}">
                <a16:creationId xmlns:a16="http://schemas.microsoft.com/office/drawing/2014/main" xmlns="" id="{DA99A5E7-52AB-B6BB-E1AD-6FDF64A9F0DD}"/>
              </a:ext>
            </a:extLst>
          </p:cNvPr>
          <p:cNvSpPr/>
          <p:nvPr/>
        </p:nvSpPr>
        <p:spPr>
          <a:xfrm>
            <a:off x="4781963" y="4605521"/>
            <a:ext cx="1475919" cy="709738"/>
          </a:xfrm>
          <a:prstGeom prst="hexagon">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kern="100">
                <a:solidFill>
                  <a:srgbClr val="333333"/>
                </a:solidFill>
                <a:effectLst/>
                <a:latin typeface="Times New Roman" panose="02020603050405020304" pitchFamily="18" charset="0"/>
                <a:ea typeface="HGPｺﾞｼｯｸE" panose="020B0900000000000000" pitchFamily="50" charset="-128"/>
                <a:cs typeface="Times New Roman" panose="02020603050405020304" pitchFamily="18" charset="0"/>
              </a:rPr>
              <a:t>Receive alcoholic beverages</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xmlns="" id="{AE4FA8E5-1129-2011-6E07-53F37308A73A}"/>
              </a:ext>
            </a:extLst>
          </p:cNvPr>
          <p:cNvSpPr txBox="1"/>
          <p:nvPr/>
        </p:nvSpPr>
        <p:spPr>
          <a:xfrm>
            <a:off x="554551" y="2189997"/>
            <a:ext cx="801823" cy="461665"/>
          </a:xfrm>
          <a:prstGeom prst="rect">
            <a:avLst/>
          </a:prstGeom>
          <a:noFill/>
        </p:spPr>
        <p:txBody>
          <a:bodyPr wrap="none" rtlCol="0">
            <a:spAutoFit/>
          </a:bodyPr>
          <a:lstStyle/>
          <a:p>
            <a:r>
              <a:rPr kumimoji="1" lang="en-US" altLang="ja-JP" sz="1200" kern="1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alcoholic </a:t>
            </a:r>
          </a:p>
          <a:p>
            <a:r>
              <a:rPr kumimoji="1" lang="en-US" altLang="ja-JP" sz="1200" kern="1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beverages</a:t>
            </a:r>
            <a:endParaRPr kumimoji="1" lang="ja-JP" altLang="en-US" sz="1200" dirty="0">
              <a:latin typeface="Times New Roman" panose="02020603050405020304" pitchFamily="18" charset="0"/>
              <a:ea typeface="+mj-ea"/>
              <a:cs typeface="Times New Roman" panose="02020603050405020304" pitchFamily="18" charset="0"/>
            </a:endParaRPr>
          </a:p>
        </p:txBody>
      </p:sp>
      <p:cxnSp>
        <p:nvCxnSpPr>
          <p:cNvPr id="14" name="直線矢印コネクタ 13">
            <a:extLst>
              <a:ext uri="{FF2B5EF4-FFF2-40B4-BE49-F238E27FC236}">
                <a16:creationId xmlns:a16="http://schemas.microsoft.com/office/drawing/2014/main" xmlns="" id="{ADA0E07F-36E5-CB06-71C7-36E32AE5BC87}"/>
              </a:ext>
            </a:extLst>
          </p:cNvPr>
          <p:cNvCxnSpPr>
            <a:cxnSpLocks/>
            <a:stCxn id="6" idx="3"/>
            <a:endCxn id="2" idx="3"/>
          </p:cNvCxnSpPr>
          <p:nvPr/>
        </p:nvCxnSpPr>
        <p:spPr>
          <a:xfrm>
            <a:off x="1356374" y="2420830"/>
            <a:ext cx="547771" cy="747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xmlns="" id="{59DAB515-04C9-38F1-BE50-D3FDFDB5DE07}"/>
              </a:ext>
            </a:extLst>
          </p:cNvPr>
          <p:cNvSpPr txBox="1"/>
          <p:nvPr/>
        </p:nvSpPr>
        <p:spPr>
          <a:xfrm>
            <a:off x="747430" y="1557036"/>
            <a:ext cx="1755903" cy="276999"/>
          </a:xfrm>
          <a:prstGeom prst="rect">
            <a:avLst/>
          </a:prstGeom>
          <a:noFill/>
        </p:spPr>
        <p:txBody>
          <a:bodyPr wrap="square" rtlCol="0">
            <a:spAutoFit/>
          </a:bodyPr>
          <a:lstStyle/>
          <a:p>
            <a:r>
              <a:rPr kumimoji="1" lang="en-US" altLang="ja-JP" sz="1200" dirty="0">
                <a:latin typeface="Times New Roman" panose="02020603050405020304" pitchFamily="18" charset="0"/>
                <a:ea typeface="+mj-ea"/>
                <a:cs typeface="Times New Roman" panose="02020603050405020304" pitchFamily="18" charset="0"/>
              </a:rPr>
              <a:t>Receive payment</a:t>
            </a:r>
            <a:endParaRPr kumimoji="1" lang="ja-JP" altLang="en-US" sz="1200" dirty="0">
              <a:latin typeface="Times New Roman" panose="02020603050405020304" pitchFamily="18" charset="0"/>
              <a:ea typeface="+mj-ea"/>
              <a:cs typeface="Times New Roman" panose="02020603050405020304" pitchFamily="18" charset="0"/>
            </a:endParaRPr>
          </a:p>
        </p:txBody>
      </p:sp>
      <p:sp>
        <p:nvSpPr>
          <p:cNvPr id="21" name="テキスト ボックス 20">
            <a:extLst>
              <a:ext uri="{FF2B5EF4-FFF2-40B4-BE49-F238E27FC236}">
                <a16:creationId xmlns:a16="http://schemas.microsoft.com/office/drawing/2014/main" xmlns="" id="{E2B68D28-62B6-6068-DDC0-6F63E7CAE0A1}"/>
              </a:ext>
            </a:extLst>
          </p:cNvPr>
          <p:cNvSpPr txBox="1"/>
          <p:nvPr/>
        </p:nvSpPr>
        <p:spPr>
          <a:xfrm>
            <a:off x="4027450" y="2071512"/>
            <a:ext cx="1755533" cy="461665"/>
          </a:xfrm>
          <a:prstGeom prst="rect">
            <a:avLst/>
          </a:prstGeom>
          <a:noFill/>
        </p:spPr>
        <p:txBody>
          <a:bodyPr wrap="square" rtlCol="0">
            <a:spAutoFit/>
          </a:bodyPr>
          <a:lstStyle/>
          <a:p>
            <a:r>
              <a:rPr kumimoji="1" lang="en-US" altLang="ja-JP" sz="1200" dirty="0">
                <a:latin typeface="Times New Roman" panose="02020603050405020304" pitchFamily="18" charset="0"/>
                <a:ea typeface="+mj-ea"/>
                <a:cs typeface="Times New Roman" panose="02020603050405020304" pitchFamily="18" charset="0"/>
              </a:rPr>
              <a:t>Alcoholic beverages with shipping charges paid</a:t>
            </a:r>
            <a:endParaRPr kumimoji="1" lang="ja-JP" altLang="en-US" sz="1200" dirty="0">
              <a:latin typeface="Times New Roman" panose="02020603050405020304" pitchFamily="18" charset="0"/>
              <a:ea typeface="+mj-ea"/>
              <a:cs typeface="Times New Roman" panose="02020603050405020304" pitchFamily="18" charset="0"/>
            </a:endParaRPr>
          </a:p>
        </p:txBody>
      </p:sp>
      <p:sp>
        <p:nvSpPr>
          <p:cNvPr id="24" name="テキスト ボックス 23">
            <a:extLst>
              <a:ext uri="{FF2B5EF4-FFF2-40B4-BE49-F238E27FC236}">
                <a16:creationId xmlns:a16="http://schemas.microsoft.com/office/drawing/2014/main" xmlns="" id="{DB758956-E146-95E7-C4AB-E491519B1707}"/>
              </a:ext>
            </a:extLst>
          </p:cNvPr>
          <p:cNvSpPr txBox="1"/>
          <p:nvPr/>
        </p:nvSpPr>
        <p:spPr>
          <a:xfrm>
            <a:off x="2824849" y="3078245"/>
            <a:ext cx="1850186" cy="276999"/>
          </a:xfrm>
          <a:prstGeom prst="rect">
            <a:avLst/>
          </a:prstGeom>
          <a:noFill/>
        </p:spPr>
        <p:txBody>
          <a:bodyPr wrap="none" rtlCol="0">
            <a:spAutoFit/>
          </a:bodyPr>
          <a:lstStyle/>
          <a:p>
            <a:r>
              <a:rPr kumimoji="1" lang="en-US" altLang="ja-JP" sz="1200" dirty="0">
                <a:latin typeface="Times New Roman" panose="02020603050405020304" pitchFamily="18" charset="0"/>
                <a:ea typeface="+mj-ea"/>
                <a:cs typeface="Times New Roman" panose="02020603050405020304" pitchFamily="18" charset="0"/>
              </a:rPr>
              <a:t>Shipping address is correct</a:t>
            </a:r>
            <a:endParaRPr kumimoji="1" lang="ja-JP" altLang="en-US" sz="1200" dirty="0">
              <a:latin typeface="Times New Roman" panose="02020603050405020304" pitchFamily="18" charset="0"/>
              <a:ea typeface="+mj-ea"/>
              <a:cs typeface="Times New Roman" panose="02020603050405020304" pitchFamily="18" charset="0"/>
            </a:endParaRPr>
          </a:p>
        </p:txBody>
      </p:sp>
      <p:sp>
        <p:nvSpPr>
          <p:cNvPr id="26" name="テキスト ボックス 25">
            <a:extLst>
              <a:ext uri="{FF2B5EF4-FFF2-40B4-BE49-F238E27FC236}">
                <a16:creationId xmlns:a16="http://schemas.microsoft.com/office/drawing/2014/main" xmlns="" id="{3126FBE1-7284-C0E6-D9D3-4EA6137A7DE1}"/>
              </a:ext>
            </a:extLst>
          </p:cNvPr>
          <p:cNvSpPr txBox="1"/>
          <p:nvPr/>
        </p:nvSpPr>
        <p:spPr>
          <a:xfrm>
            <a:off x="611976" y="3114384"/>
            <a:ext cx="1380506" cy="276999"/>
          </a:xfrm>
          <a:prstGeom prst="rect">
            <a:avLst/>
          </a:prstGeom>
          <a:noFill/>
        </p:spPr>
        <p:txBody>
          <a:bodyPr wrap="none" rtlCol="0">
            <a:spAutoFit/>
          </a:bodyPr>
          <a:lstStyle/>
          <a:p>
            <a:r>
              <a:rPr kumimoji="1"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Delivery procedure</a:t>
            </a:r>
            <a:endParaRPr kumimoji="1" lang="ja-JP" altLang="en-US" sz="1200" dirty="0">
              <a:latin typeface="Times New Roman" panose="02020603050405020304" pitchFamily="18" charset="0"/>
              <a:ea typeface="+mj-ea"/>
              <a:cs typeface="Times New Roman" panose="02020603050405020304" pitchFamily="18" charset="0"/>
            </a:endParaRPr>
          </a:p>
        </p:txBody>
      </p:sp>
      <p:cxnSp>
        <p:nvCxnSpPr>
          <p:cNvPr id="36" name="直線矢印コネクタ 35">
            <a:extLst>
              <a:ext uri="{FF2B5EF4-FFF2-40B4-BE49-F238E27FC236}">
                <a16:creationId xmlns:a16="http://schemas.microsoft.com/office/drawing/2014/main" xmlns="" id="{D0FD0004-A863-8CDF-47B0-9C37149F5986}"/>
              </a:ext>
            </a:extLst>
          </p:cNvPr>
          <p:cNvCxnSpPr>
            <a:cxnSpLocks/>
            <a:stCxn id="24" idx="0"/>
            <a:endCxn id="2" idx="1"/>
          </p:cNvCxnSpPr>
          <p:nvPr/>
        </p:nvCxnSpPr>
        <p:spPr>
          <a:xfrm flipH="1" flipV="1">
            <a:off x="3266030" y="2818194"/>
            <a:ext cx="483912" cy="2600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xmlns="" id="{49B25A15-C322-D4C1-31AE-85BDB9D6B6BB}"/>
              </a:ext>
            </a:extLst>
          </p:cNvPr>
          <p:cNvCxnSpPr>
            <a:cxnSpLocks/>
            <a:stCxn id="26" idx="0"/>
            <a:endCxn id="2" idx="2"/>
          </p:cNvCxnSpPr>
          <p:nvPr/>
        </p:nvCxnSpPr>
        <p:spPr>
          <a:xfrm flipV="1">
            <a:off x="1302229" y="2818194"/>
            <a:ext cx="763220" cy="2961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xmlns="" id="{86BBE340-E74A-330F-D8CA-1B532441810C}"/>
              </a:ext>
            </a:extLst>
          </p:cNvPr>
          <p:cNvCxnSpPr>
            <a:cxnSpLocks/>
            <a:stCxn id="2" idx="0"/>
            <a:endCxn id="21" idx="1"/>
          </p:cNvCxnSpPr>
          <p:nvPr/>
        </p:nvCxnSpPr>
        <p:spPr>
          <a:xfrm flipV="1">
            <a:off x="3427334" y="2302345"/>
            <a:ext cx="600116" cy="193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xmlns="" id="{277AF431-496E-DF43-6C2B-3F36E2B2D8B2}"/>
              </a:ext>
            </a:extLst>
          </p:cNvPr>
          <p:cNvCxnSpPr>
            <a:cxnSpLocks/>
            <a:stCxn id="18" idx="2"/>
            <a:endCxn id="2" idx="4"/>
          </p:cNvCxnSpPr>
          <p:nvPr/>
        </p:nvCxnSpPr>
        <p:spPr>
          <a:xfrm>
            <a:off x="1625382" y="1834035"/>
            <a:ext cx="440067" cy="3389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xmlns="" id="{DBF9D7E0-5167-E856-F6FF-D9992A29C302}"/>
              </a:ext>
            </a:extLst>
          </p:cNvPr>
          <p:cNvCxnSpPr>
            <a:cxnSpLocks/>
            <a:stCxn id="16" idx="5"/>
            <a:endCxn id="66" idx="2"/>
          </p:cNvCxnSpPr>
          <p:nvPr/>
        </p:nvCxnSpPr>
        <p:spPr>
          <a:xfrm flipV="1">
            <a:off x="6080448" y="4325305"/>
            <a:ext cx="577786" cy="2802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xmlns="" id="{0DEE08CB-753E-5179-0DB1-4F957EBD8D38}"/>
              </a:ext>
            </a:extLst>
          </p:cNvPr>
          <p:cNvSpPr txBox="1"/>
          <p:nvPr/>
        </p:nvSpPr>
        <p:spPr>
          <a:xfrm>
            <a:off x="5800139" y="4048306"/>
            <a:ext cx="1716190" cy="276999"/>
          </a:xfrm>
          <a:prstGeom prst="rect">
            <a:avLst/>
          </a:prstGeom>
          <a:noFill/>
        </p:spPr>
        <p:txBody>
          <a:bodyPr wrap="square" rtlCol="0">
            <a:spAutoFit/>
          </a:bodyPr>
          <a:lstStyle/>
          <a:p>
            <a:r>
              <a:rPr kumimoji="1" lang="en-US" altLang="ja-JP" sz="1200" dirty="0">
                <a:latin typeface="Times New Roman" panose="02020603050405020304" pitchFamily="18" charset="0"/>
                <a:ea typeface="+mj-ea"/>
                <a:cs typeface="Times New Roman" panose="02020603050405020304" pitchFamily="18" charset="0"/>
              </a:rPr>
              <a:t>Alcohol is leaking</a:t>
            </a:r>
            <a:endParaRPr kumimoji="1" lang="ja-JP" altLang="en-US" sz="1200" dirty="0">
              <a:latin typeface="Times New Roman" panose="02020603050405020304" pitchFamily="18" charset="0"/>
              <a:ea typeface="+mj-ea"/>
              <a:cs typeface="Times New Roman" panose="02020603050405020304" pitchFamily="18" charset="0"/>
            </a:endParaRPr>
          </a:p>
        </p:txBody>
      </p:sp>
      <p:sp>
        <p:nvSpPr>
          <p:cNvPr id="69" name="テキスト ボックス 68">
            <a:extLst>
              <a:ext uri="{FF2B5EF4-FFF2-40B4-BE49-F238E27FC236}">
                <a16:creationId xmlns:a16="http://schemas.microsoft.com/office/drawing/2014/main" xmlns="" id="{7F4F48A2-4D0E-12F2-D1DD-A4D162AE3C72}"/>
              </a:ext>
            </a:extLst>
          </p:cNvPr>
          <p:cNvSpPr txBox="1"/>
          <p:nvPr/>
        </p:nvSpPr>
        <p:spPr>
          <a:xfrm>
            <a:off x="8276631" y="2313651"/>
            <a:ext cx="2029723" cy="276999"/>
          </a:xfrm>
          <a:prstGeom prst="rect">
            <a:avLst/>
          </a:prstGeom>
          <a:noFill/>
        </p:spPr>
        <p:txBody>
          <a:bodyPr wrap="none" rtlCol="0">
            <a:spAutoFit/>
          </a:bodyPr>
          <a:lstStyle/>
          <a:p>
            <a:r>
              <a:rPr lang="en-US" altLang="ja-JP"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packaged alcoholic beverages</a:t>
            </a:r>
            <a:endParaRPr kumimoji="1" lang="ja-JP" altLang="en-US" sz="1200" dirty="0">
              <a:latin typeface="Times New Roman" panose="02020603050405020304" pitchFamily="18" charset="0"/>
              <a:cs typeface="Times New Roman" panose="02020603050405020304" pitchFamily="18" charset="0"/>
            </a:endParaRPr>
          </a:p>
        </p:txBody>
      </p:sp>
      <p:cxnSp>
        <p:nvCxnSpPr>
          <p:cNvPr id="73" name="直線矢印コネクタ 72">
            <a:extLst>
              <a:ext uri="{FF2B5EF4-FFF2-40B4-BE49-F238E27FC236}">
                <a16:creationId xmlns:a16="http://schemas.microsoft.com/office/drawing/2014/main" xmlns="" id="{1BA54021-3C31-4E3B-0E48-AE7EF70A9699}"/>
              </a:ext>
            </a:extLst>
          </p:cNvPr>
          <p:cNvCxnSpPr>
            <a:cxnSpLocks/>
            <a:stCxn id="21" idx="3"/>
            <a:endCxn id="8" idx="3"/>
          </p:cNvCxnSpPr>
          <p:nvPr/>
        </p:nvCxnSpPr>
        <p:spPr>
          <a:xfrm>
            <a:off x="5782983" y="2302345"/>
            <a:ext cx="407301" cy="193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テキスト ボックス 111">
            <a:extLst>
              <a:ext uri="{FF2B5EF4-FFF2-40B4-BE49-F238E27FC236}">
                <a16:creationId xmlns:a16="http://schemas.microsoft.com/office/drawing/2014/main" xmlns="" id="{F981F5A2-30CF-2188-0EC3-19E786634799}"/>
              </a:ext>
            </a:extLst>
          </p:cNvPr>
          <p:cNvSpPr txBox="1"/>
          <p:nvPr/>
        </p:nvSpPr>
        <p:spPr>
          <a:xfrm>
            <a:off x="2154688" y="5703574"/>
            <a:ext cx="956253" cy="276999"/>
          </a:xfrm>
          <a:prstGeom prst="rect">
            <a:avLst/>
          </a:prstGeom>
          <a:noFill/>
        </p:spPr>
        <p:txBody>
          <a:bodyPr wrap="square" rtlCol="0">
            <a:spAutoFit/>
          </a:bodyPr>
          <a:lstStyle/>
          <a:p>
            <a:r>
              <a:rPr kumimoji="1" lang="en-US" altLang="ja-JP"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packaged</a:t>
            </a:r>
            <a:endParaRPr kumimoji="1" lang="ja-JP" altLang="en-US" sz="1200" dirty="0">
              <a:latin typeface="Times New Roman" panose="02020603050405020304" pitchFamily="18" charset="0"/>
              <a:cs typeface="Times New Roman" panose="02020603050405020304" pitchFamily="18" charset="0"/>
            </a:endParaRPr>
          </a:p>
        </p:txBody>
      </p:sp>
      <p:cxnSp>
        <p:nvCxnSpPr>
          <p:cNvPr id="113" name="直線矢印コネクタ 112">
            <a:extLst>
              <a:ext uri="{FF2B5EF4-FFF2-40B4-BE49-F238E27FC236}">
                <a16:creationId xmlns:a16="http://schemas.microsoft.com/office/drawing/2014/main" xmlns="" id="{F43CB20E-875A-392D-6799-5C781CD8A2DD}"/>
              </a:ext>
            </a:extLst>
          </p:cNvPr>
          <p:cNvCxnSpPr>
            <a:cxnSpLocks/>
            <a:stCxn id="112" idx="0"/>
            <a:endCxn id="10" idx="1"/>
          </p:cNvCxnSpPr>
          <p:nvPr/>
        </p:nvCxnSpPr>
        <p:spPr>
          <a:xfrm flipH="1" flipV="1">
            <a:off x="2364957" y="5295216"/>
            <a:ext cx="267858" cy="408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テキスト ボックス 115">
            <a:extLst>
              <a:ext uri="{FF2B5EF4-FFF2-40B4-BE49-F238E27FC236}">
                <a16:creationId xmlns:a16="http://schemas.microsoft.com/office/drawing/2014/main" xmlns="" id="{95F55DDD-5559-7389-C4D0-09C5C35731EE}"/>
              </a:ext>
            </a:extLst>
          </p:cNvPr>
          <p:cNvSpPr txBox="1"/>
          <p:nvPr/>
        </p:nvSpPr>
        <p:spPr>
          <a:xfrm>
            <a:off x="541707" y="5525108"/>
            <a:ext cx="788999" cy="461665"/>
          </a:xfrm>
          <a:prstGeom prst="rect">
            <a:avLst/>
          </a:prstGeom>
          <a:noFill/>
        </p:spPr>
        <p:txBody>
          <a:bodyPr wrap="none" rtlCol="0">
            <a:spAutoFit/>
          </a:bodyPr>
          <a:lstStyle/>
          <a:p>
            <a:r>
              <a:rPr lang="en-US" altLang="ja-JP" sz="1200" kern="100" dirty="0">
                <a:solidFill>
                  <a:schemeClr val="tx1"/>
                </a:solidFill>
                <a:effectLst/>
                <a:latin typeface="Times New Roman" panose="02020603050405020304" pitchFamily="18" charset="0"/>
                <a:ea typeface="HGPｺﾞｼｯｸE" panose="020B0900000000000000" pitchFamily="50" charset="-128"/>
                <a:cs typeface="Times New Roman" panose="02020603050405020304" pitchFamily="18" charset="0"/>
              </a:rPr>
              <a:t>Delivery</a:t>
            </a:r>
          </a:p>
          <a:p>
            <a:r>
              <a:rPr lang="en-US" altLang="ja-JP" sz="1200" kern="100" dirty="0">
                <a:solidFill>
                  <a:schemeClr val="tx1"/>
                </a:solidFill>
                <a:effectLst/>
                <a:latin typeface="Times New Roman" panose="02020603050405020304" pitchFamily="18" charset="0"/>
                <a:ea typeface="HGPｺﾞｼｯｸE" panose="020B0900000000000000" pitchFamily="50" charset="-128"/>
                <a:cs typeface="Times New Roman" panose="02020603050405020304" pitchFamily="18" charset="0"/>
              </a:rPr>
              <a:t> company</a:t>
            </a:r>
            <a:endParaRPr kumimoji="1" lang="ja-JP" altLang="en-US" sz="1200" dirty="0">
              <a:latin typeface="Times New Roman" panose="02020603050405020304" pitchFamily="18" charset="0"/>
              <a:cs typeface="Times New Roman" panose="02020603050405020304" pitchFamily="18" charset="0"/>
            </a:endParaRPr>
          </a:p>
        </p:txBody>
      </p:sp>
      <p:cxnSp>
        <p:nvCxnSpPr>
          <p:cNvPr id="117" name="直線矢印コネクタ 116">
            <a:extLst>
              <a:ext uri="{FF2B5EF4-FFF2-40B4-BE49-F238E27FC236}">
                <a16:creationId xmlns:a16="http://schemas.microsoft.com/office/drawing/2014/main" xmlns="" id="{C8CF9C50-044E-D96C-BECB-4F9D3E2610BA}"/>
              </a:ext>
            </a:extLst>
          </p:cNvPr>
          <p:cNvCxnSpPr>
            <a:cxnSpLocks/>
            <a:stCxn id="116" idx="0"/>
            <a:endCxn id="10" idx="2"/>
          </p:cNvCxnSpPr>
          <p:nvPr/>
        </p:nvCxnSpPr>
        <p:spPr>
          <a:xfrm flipV="1">
            <a:off x="936207" y="5295216"/>
            <a:ext cx="228169" cy="2298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テキスト ボックス 149">
            <a:extLst>
              <a:ext uri="{FF2B5EF4-FFF2-40B4-BE49-F238E27FC236}">
                <a16:creationId xmlns:a16="http://schemas.microsoft.com/office/drawing/2014/main" xmlns="" id="{8DEE0E83-1397-B8DC-0E10-09D33D5702E6}"/>
              </a:ext>
            </a:extLst>
          </p:cNvPr>
          <p:cNvSpPr txBox="1"/>
          <p:nvPr/>
        </p:nvSpPr>
        <p:spPr>
          <a:xfrm>
            <a:off x="3966283" y="5703574"/>
            <a:ext cx="1047082" cy="276999"/>
          </a:xfrm>
          <a:prstGeom prst="rect">
            <a:avLst/>
          </a:prstGeom>
          <a:noFill/>
        </p:spPr>
        <p:txBody>
          <a:bodyPr wrap="none" rtlCol="0">
            <a:spAutoFit/>
          </a:bodyPr>
          <a:lstStyle/>
          <a:p>
            <a:r>
              <a:rPr lang="en-US" altLang="ja-JP" sz="1200" kern="100" dirty="0">
                <a:solidFill>
                  <a:schemeClr val="tx1"/>
                </a:solidFill>
                <a:effectLst/>
                <a:latin typeface="Times New Roman" panose="02020603050405020304" pitchFamily="18" charset="0"/>
                <a:ea typeface="HGPｺﾞｼｯｸE" panose="020B0900000000000000" pitchFamily="50" charset="-128"/>
                <a:cs typeface="Times New Roman" panose="02020603050405020304" pitchFamily="18" charset="0"/>
              </a:rPr>
              <a:t>truck delivery</a:t>
            </a:r>
            <a:endParaRPr kumimoji="1" lang="ja-JP" altLang="en-US" sz="1200" dirty="0">
              <a:latin typeface="Times New Roman" panose="02020603050405020304" pitchFamily="18" charset="0"/>
              <a:cs typeface="Times New Roman" panose="02020603050405020304" pitchFamily="18" charset="0"/>
            </a:endParaRPr>
          </a:p>
        </p:txBody>
      </p:sp>
      <p:cxnSp>
        <p:nvCxnSpPr>
          <p:cNvPr id="151" name="直線矢印コネクタ 150">
            <a:extLst>
              <a:ext uri="{FF2B5EF4-FFF2-40B4-BE49-F238E27FC236}">
                <a16:creationId xmlns:a16="http://schemas.microsoft.com/office/drawing/2014/main" xmlns="" id="{9A0AAE61-FDD0-9DCC-7A2F-DCF5105082D9}"/>
              </a:ext>
            </a:extLst>
          </p:cNvPr>
          <p:cNvCxnSpPr>
            <a:cxnSpLocks/>
            <a:stCxn id="150" idx="0"/>
            <a:endCxn id="16" idx="2"/>
          </p:cNvCxnSpPr>
          <p:nvPr/>
        </p:nvCxnSpPr>
        <p:spPr>
          <a:xfrm flipV="1">
            <a:off x="4489824" y="5315259"/>
            <a:ext cx="469574" cy="3883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コネクタ: カギ線 208">
            <a:extLst>
              <a:ext uri="{FF2B5EF4-FFF2-40B4-BE49-F238E27FC236}">
                <a16:creationId xmlns:a16="http://schemas.microsoft.com/office/drawing/2014/main" xmlns="" id="{87119057-5DF8-C08B-11CF-26C6C732F9CD}"/>
              </a:ext>
            </a:extLst>
          </p:cNvPr>
          <p:cNvCxnSpPr>
            <a:cxnSpLocks/>
            <a:stCxn id="16" idx="0"/>
            <a:endCxn id="29" idx="3"/>
          </p:cNvCxnSpPr>
          <p:nvPr/>
        </p:nvCxnSpPr>
        <p:spPr>
          <a:xfrm>
            <a:off x="6257882" y="4960391"/>
            <a:ext cx="1982567" cy="25418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8" name="グループ化 137">
            <a:extLst>
              <a:ext uri="{FF2B5EF4-FFF2-40B4-BE49-F238E27FC236}">
                <a16:creationId xmlns:a16="http://schemas.microsoft.com/office/drawing/2014/main" xmlns="" id="{62FB033D-1AD8-9867-6373-8ACB82479F26}"/>
              </a:ext>
            </a:extLst>
          </p:cNvPr>
          <p:cNvGrpSpPr/>
          <p:nvPr/>
        </p:nvGrpSpPr>
        <p:grpSpPr>
          <a:xfrm>
            <a:off x="7220760" y="4127081"/>
            <a:ext cx="3911698" cy="1930535"/>
            <a:chOff x="4035904" y="4513988"/>
            <a:chExt cx="2916655" cy="1324417"/>
          </a:xfrm>
        </p:grpSpPr>
        <p:sp>
          <p:nvSpPr>
            <p:cNvPr id="29" name="六角形 28">
              <a:extLst>
                <a:ext uri="{FF2B5EF4-FFF2-40B4-BE49-F238E27FC236}">
                  <a16:creationId xmlns:a16="http://schemas.microsoft.com/office/drawing/2014/main" xmlns="" id="{0FCFF4B1-0B99-C8F4-5407-722DE9E9A8ED}"/>
                </a:ext>
              </a:extLst>
            </p:cNvPr>
            <p:cNvSpPr/>
            <p:nvPr/>
          </p:nvSpPr>
          <p:spPr>
            <a:xfrm>
              <a:off x="4796209" y="5016583"/>
              <a:ext cx="938616" cy="486905"/>
            </a:xfrm>
            <a:prstGeom prst="hexagon">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kern="100" dirty="0">
                  <a:solidFill>
                    <a:srgbClr val="333333"/>
                  </a:solidFill>
                  <a:effectLst/>
                  <a:latin typeface="Times New Roman" panose="02020603050405020304" pitchFamily="18" charset="0"/>
                  <a:ea typeface="HGPｺﾞｼｯｸE" panose="020B0900000000000000" pitchFamily="50" charset="-128"/>
                  <a:cs typeface="Times New Roman" panose="02020603050405020304" pitchFamily="18" charset="0"/>
                </a:rPr>
                <a:t>Receive alcoholic beverages</a:t>
              </a:r>
              <a:endParaRPr kumimoji="1" lang="ja-JP" altLang="en-US"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endParaRPr>
            </a:p>
          </p:txBody>
        </p:sp>
        <p:cxnSp>
          <p:nvCxnSpPr>
            <p:cNvPr id="213" name="直線矢印コネクタ 212">
              <a:extLst>
                <a:ext uri="{FF2B5EF4-FFF2-40B4-BE49-F238E27FC236}">
                  <a16:creationId xmlns:a16="http://schemas.microsoft.com/office/drawing/2014/main" xmlns="" id="{C211F04B-8CE7-A77D-323A-FAD8826A550C}"/>
                </a:ext>
              </a:extLst>
            </p:cNvPr>
            <p:cNvCxnSpPr>
              <a:cxnSpLocks/>
              <a:stCxn id="39" idx="3"/>
              <a:endCxn id="29" idx="2"/>
            </p:cNvCxnSpPr>
            <p:nvPr/>
          </p:nvCxnSpPr>
          <p:spPr>
            <a:xfrm flipV="1">
              <a:off x="4693263" y="5503488"/>
              <a:ext cx="235246" cy="1279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3" name="テキスト ボックス 222">
              <a:extLst>
                <a:ext uri="{FF2B5EF4-FFF2-40B4-BE49-F238E27FC236}">
                  <a16:creationId xmlns:a16="http://schemas.microsoft.com/office/drawing/2014/main" xmlns="" id="{C8727F24-CA33-8646-5B05-6673BA6B951C}"/>
                </a:ext>
              </a:extLst>
            </p:cNvPr>
            <p:cNvSpPr txBox="1"/>
            <p:nvPr/>
          </p:nvSpPr>
          <p:spPr>
            <a:xfrm>
              <a:off x="5573270" y="5648374"/>
              <a:ext cx="874946" cy="190031"/>
            </a:xfrm>
            <a:prstGeom prst="rect">
              <a:avLst/>
            </a:prstGeom>
            <a:noFill/>
          </p:spPr>
          <p:txBody>
            <a:bodyPr wrap="square" rtlCol="0">
              <a:spAutoFit/>
            </a:bodyPr>
            <a:lstStyle/>
            <a:p>
              <a:r>
                <a:rPr kumimoji="1"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not damaged</a:t>
              </a:r>
              <a:endParaRPr kumimoji="1" lang="ja-JP" altLang="en-US" sz="1200" dirty="0">
                <a:latin typeface="Times New Roman" panose="02020603050405020304" pitchFamily="18" charset="0"/>
                <a:cs typeface="Times New Roman" panose="02020603050405020304" pitchFamily="18" charset="0"/>
              </a:endParaRPr>
            </a:p>
          </p:txBody>
        </p:sp>
        <p:cxnSp>
          <p:nvCxnSpPr>
            <p:cNvPr id="224" name="直線矢印コネクタ 223">
              <a:extLst>
                <a:ext uri="{FF2B5EF4-FFF2-40B4-BE49-F238E27FC236}">
                  <a16:creationId xmlns:a16="http://schemas.microsoft.com/office/drawing/2014/main" xmlns="" id="{F99EEAEA-A207-302F-CF69-9BCA1035CF94}"/>
                </a:ext>
              </a:extLst>
            </p:cNvPr>
            <p:cNvCxnSpPr>
              <a:cxnSpLocks/>
              <a:stCxn id="223" idx="0"/>
              <a:endCxn id="29" idx="1"/>
            </p:cNvCxnSpPr>
            <p:nvPr/>
          </p:nvCxnSpPr>
          <p:spPr>
            <a:xfrm flipH="1" flipV="1">
              <a:off x="5602526" y="5503488"/>
              <a:ext cx="408217" cy="1448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xmlns="" id="{7EBB186C-A444-23BE-1DE5-67C32F31BBE1}"/>
                </a:ext>
              </a:extLst>
            </p:cNvPr>
            <p:cNvSpPr txBox="1"/>
            <p:nvPr/>
          </p:nvSpPr>
          <p:spPr>
            <a:xfrm>
              <a:off x="6229464" y="5055322"/>
              <a:ext cx="723095" cy="316718"/>
            </a:xfrm>
            <a:prstGeom prst="rect">
              <a:avLst/>
            </a:prstGeom>
            <a:noFill/>
          </p:spPr>
          <p:txBody>
            <a:bodyPr wrap="square" rtlCol="0">
              <a:spAutoFit/>
            </a:bodyPr>
            <a:lstStyle/>
            <a:p>
              <a:r>
                <a:rPr kumimoji="1" lang="en-US" altLang="ja-JP" sz="1200" kern="1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alcoholic beverages</a:t>
              </a:r>
              <a:endParaRPr kumimoji="1" lang="ja-JP" altLang="en-US" sz="1200" dirty="0">
                <a:latin typeface="Times New Roman" panose="02020603050405020304" pitchFamily="18" charset="0"/>
                <a:cs typeface="Times New Roman" panose="02020603050405020304" pitchFamily="18" charset="0"/>
              </a:endParaRPr>
            </a:p>
          </p:txBody>
        </p:sp>
        <p:cxnSp>
          <p:nvCxnSpPr>
            <p:cNvPr id="33" name="直線矢印コネクタ 32">
              <a:extLst>
                <a:ext uri="{FF2B5EF4-FFF2-40B4-BE49-F238E27FC236}">
                  <a16:creationId xmlns:a16="http://schemas.microsoft.com/office/drawing/2014/main" xmlns="" id="{4ABDE77A-BC83-F50F-72D1-01EA65B32EF1}"/>
                </a:ext>
              </a:extLst>
            </p:cNvPr>
            <p:cNvCxnSpPr>
              <a:cxnSpLocks/>
              <a:stCxn id="29" idx="0"/>
              <a:endCxn id="32" idx="1"/>
            </p:cNvCxnSpPr>
            <p:nvPr/>
          </p:nvCxnSpPr>
          <p:spPr>
            <a:xfrm flipV="1">
              <a:off x="5734825" y="5213681"/>
              <a:ext cx="494639" cy="463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xmlns="" id="{B3BA0D34-6704-3CA6-A739-F32713806F2C}"/>
                </a:ext>
              </a:extLst>
            </p:cNvPr>
            <p:cNvSpPr txBox="1"/>
            <p:nvPr/>
          </p:nvSpPr>
          <p:spPr>
            <a:xfrm>
              <a:off x="4035904" y="5473072"/>
              <a:ext cx="657359" cy="316718"/>
            </a:xfrm>
            <a:prstGeom prst="rect">
              <a:avLst/>
            </a:prstGeom>
            <a:noFill/>
          </p:spPr>
          <p:txBody>
            <a:bodyPr wrap="square" rtlCol="0">
              <a:spAutoFit/>
            </a:bodyPr>
            <a:lstStyle/>
            <a:p>
              <a:r>
                <a:rPr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Home</a:t>
              </a:r>
              <a:r>
                <a:rPr lang="ja-JP" altLang="en-US" sz="1200" kern="100" dirty="0">
                  <a:latin typeface="Times New Roman" panose="02020603050405020304" pitchFamily="18" charset="0"/>
                  <a:ea typeface="HGPｺﾞｼｯｸE" panose="020B0900000000000000" pitchFamily="50" charset="-128"/>
                  <a:cs typeface="Times New Roman" panose="02020603050405020304" pitchFamily="18" charset="0"/>
                </a:rPr>
                <a:t> </a:t>
              </a:r>
              <a:r>
                <a:rPr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delivery</a:t>
              </a:r>
              <a:endParaRPr kumimoji="1" lang="ja-JP" altLang="en-US" sz="1200" dirty="0">
                <a:latin typeface="Times New Roman" panose="02020603050405020304" pitchFamily="18" charset="0"/>
                <a:cs typeface="Times New Roman" panose="02020603050405020304" pitchFamily="18" charset="0"/>
              </a:endParaRPr>
            </a:p>
          </p:txBody>
        </p:sp>
        <p:sp>
          <p:nvSpPr>
            <p:cNvPr id="203" name="テキスト ボックス 202">
              <a:extLst>
                <a:ext uri="{FF2B5EF4-FFF2-40B4-BE49-F238E27FC236}">
                  <a16:creationId xmlns:a16="http://schemas.microsoft.com/office/drawing/2014/main" xmlns="" id="{6105F006-F087-ACA4-5F05-9AF4DF7DB971}"/>
                </a:ext>
              </a:extLst>
            </p:cNvPr>
            <p:cNvSpPr txBox="1"/>
            <p:nvPr/>
          </p:nvSpPr>
          <p:spPr>
            <a:xfrm>
              <a:off x="4179294" y="4513988"/>
              <a:ext cx="1058685" cy="190031"/>
            </a:xfrm>
            <a:prstGeom prst="rect">
              <a:avLst/>
            </a:prstGeom>
            <a:noFill/>
          </p:spPr>
          <p:txBody>
            <a:bodyPr wrap="square" rtlCol="0">
              <a:spAutoFit/>
            </a:bodyPr>
            <a:lstStyle/>
            <a:p>
              <a:r>
                <a:rPr kumimoji="1"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Requested product</a:t>
              </a:r>
              <a:endParaRPr kumimoji="1" lang="ja-JP" altLang="en-US" sz="1200" dirty="0">
                <a:latin typeface="Times New Roman" panose="02020603050405020304" pitchFamily="18" charset="0"/>
                <a:cs typeface="Times New Roman" panose="02020603050405020304" pitchFamily="18" charset="0"/>
              </a:endParaRPr>
            </a:p>
          </p:txBody>
        </p:sp>
        <p:sp>
          <p:nvSpPr>
            <p:cNvPr id="225" name="テキスト ボックス 224">
              <a:extLst>
                <a:ext uri="{FF2B5EF4-FFF2-40B4-BE49-F238E27FC236}">
                  <a16:creationId xmlns:a16="http://schemas.microsoft.com/office/drawing/2014/main" xmlns="" id="{39D92338-B98B-4B26-26FC-5ADB8A29EDF5}"/>
                </a:ext>
              </a:extLst>
            </p:cNvPr>
            <p:cNvSpPr txBox="1"/>
            <p:nvPr/>
          </p:nvSpPr>
          <p:spPr>
            <a:xfrm>
              <a:off x="5997521" y="4656720"/>
              <a:ext cx="874946" cy="190031"/>
            </a:xfrm>
            <a:prstGeom prst="rect">
              <a:avLst/>
            </a:prstGeom>
            <a:noFill/>
          </p:spPr>
          <p:txBody>
            <a:bodyPr wrap="square" rtlCol="0">
              <a:spAutoFit/>
            </a:bodyPr>
            <a:lstStyle/>
            <a:p>
              <a:r>
                <a:rPr kumimoji="1"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Unacceptable</a:t>
              </a:r>
              <a:endParaRPr kumimoji="1" lang="ja-JP" altLang="en-US" sz="1200" dirty="0">
                <a:latin typeface="Times New Roman" panose="02020603050405020304" pitchFamily="18" charset="0"/>
                <a:cs typeface="Times New Roman" panose="02020603050405020304" pitchFamily="18" charset="0"/>
              </a:endParaRPr>
            </a:p>
          </p:txBody>
        </p:sp>
        <p:cxnSp>
          <p:nvCxnSpPr>
            <p:cNvPr id="226" name="直線矢印コネクタ 225">
              <a:extLst>
                <a:ext uri="{FF2B5EF4-FFF2-40B4-BE49-F238E27FC236}">
                  <a16:creationId xmlns:a16="http://schemas.microsoft.com/office/drawing/2014/main" xmlns="" id="{85122FEB-8AB0-AA53-A928-D55AC49526B8}"/>
                </a:ext>
              </a:extLst>
            </p:cNvPr>
            <p:cNvCxnSpPr>
              <a:cxnSpLocks/>
              <a:stCxn id="29" idx="5"/>
              <a:endCxn id="225" idx="1"/>
            </p:cNvCxnSpPr>
            <p:nvPr/>
          </p:nvCxnSpPr>
          <p:spPr>
            <a:xfrm flipV="1">
              <a:off x="5602526" y="4751736"/>
              <a:ext cx="394995" cy="2648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テキスト ボックス 42">
            <a:extLst>
              <a:ext uri="{FF2B5EF4-FFF2-40B4-BE49-F238E27FC236}">
                <a16:creationId xmlns:a16="http://schemas.microsoft.com/office/drawing/2014/main" xmlns="" id="{353705E9-D92E-EC08-6493-C97AEE19B352}"/>
              </a:ext>
            </a:extLst>
          </p:cNvPr>
          <p:cNvSpPr txBox="1"/>
          <p:nvPr/>
        </p:nvSpPr>
        <p:spPr>
          <a:xfrm>
            <a:off x="5991887" y="5595400"/>
            <a:ext cx="881623" cy="276999"/>
          </a:xfrm>
          <a:prstGeom prst="rect">
            <a:avLst/>
          </a:prstGeom>
          <a:noFill/>
        </p:spPr>
        <p:txBody>
          <a:bodyPr wrap="square" rtlCol="0">
            <a:spAutoFit/>
          </a:bodyPr>
          <a:lstStyle/>
          <a:p>
            <a:r>
              <a:rPr kumimoji="1"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No leaks</a:t>
            </a:r>
            <a:endParaRPr kumimoji="1" lang="ja-JP" altLang="en-US" sz="1200" dirty="0">
              <a:latin typeface="Times New Roman" panose="02020603050405020304" pitchFamily="18" charset="0"/>
              <a:cs typeface="Times New Roman" panose="02020603050405020304" pitchFamily="18" charset="0"/>
            </a:endParaRPr>
          </a:p>
        </p:txBody>
      </p:sp>
      <p:cxnSp>
        <p:nvCxnSpPr>
          <p:cNvPr id="44" name="直線矢印コネクタ 43">
            <a:extLst>
              <a:ext uri="{FF2B5EF4-FFF2-40B4-BE49-F238E27FC236}">
                <a16:creationId xmlns:a16="http://schemas.microsoft.com/office/drawing/2014/main" xmlns="" id="{C14AB39E-7E54-6F3D-2CE5-4FC7EA98CDFB}"/>
              </a:ext>
            </a:extLst>
          </p:cNvPr>
          <p:cNvCxnSpPr>
            <a:cxnSpLocks/>
            <a:stCxn id="29" idx="4"/>
            <a:endCxn id="203" idx="2"/>
          </p:cNvCxnSpPr>
          <p:nvPr/>
        </p:nvCxnSpPr>
        <p:spPr>
          <a:xfrm flipH="1" flipV="1">
            <a:off x="8123002" y="4404079"/>
            <a:ext cx="294882" cy="4556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xmlns="" id="{9914EEAF-B9CA-D3B3-800C-376BC803AB14}"/>
              </a:ext>
            </a:extLst>
          </p:cNvPr>
          <p:cNvSpPr txBox="1"/>
          <p:nvPr/>
        </p:nvSpPr>
        <p:spPr>
          <a:xfrm>
            <a:off x="6411016" y="4645337"/>
            <a:ext cx="1556444" cy="461665"/>
          </a:xfrm>
          <a:prstGeom prst="rect">
            <a:avLst/>
          </a:prstGeom>
          <a:noFill/>
        </p:spPr>
        <p:txBody>
          <a:bodyPr wrap="square" rtlCol="0">
            <a:spAutoFit/>
          </a:bodyPr>
          <a:lstStyle/>
          <a:p>
            <a:r>
              <a:rPr kumimoji="1"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Alcohol delivered to home</a:t>
            </a:r>
            <a:endParaRPr kumimoji="1" lang="ja-JP" altLang="en-US" sz="1200" dirty="0">
              <a:latin typeface="Times New Roman" panose="02020603050405020304" pitchFamily="18" charset="0"/>
              <a:cs typeface="Times New Roman" panose="02020603050405020304" pitchFamily="18" charset="0"/>
            </a:endParaRPr>
          </a:p>
        </p:txBody>
      </p:sp>
      <p:sp>
        <p:nvSpPr>
          <p:cNvPr id="89" name="テキスト ボックス 88">
            <a:extLst>
              <a:ext uri="{FF2B5EF4-FFF2-40B4-BE49-F238E27FC236}">
                <a16:creationId xmlns:a16="http://schemas.microsoft.com/office/drawing/2014/main" xmlns="" id="{271C75CA-75D7-F8D8-61CD-47F468158577}"/>
              </a:ext>
            </a:extLst>
          </p:cNvPr>
          <p:cNvSpPr txBox="1"/>
          <p:nvPr/>
        </p:nvSpPr>
        <p:spPr>
          <a:xfrm>
            <a:off x="2868818" y="5003033"/>
            <a:ext cx="1806237" cy="461665"/>
          </a:xfrm>
          <a:prstGeom prst="rect">
            <a:avLst/>
          </a:prstGeom>
          <a:solidFill>
            <a:schemeClr val="bg1"/>
          </a:solidFill>
        </p:spPr>
        <p:txBody>
          <a:bodyPr wrap="square" rtlCol="0" anchor="ctr">
            <a:spAutoFit/>
          </a:bodyPr>
          <a:lstStyle/>
          <a:p>
            <a:r>
              <a:rPr kumimoji="1"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Alcoholic beverages being delivered</a:t>
            </a:r>
            <a:endParaRPr kumimoji="1" lang="ja-JP" altLang="en-US" sz="1200" dirty="0">
              <a:latin typeface="Times New Roman" panose="02020603050405020304" pitchFamily="18" charset="0"/>
              <a:cs typeface="Times New Roman" panose="02020603050405020304" pitchFamily="18" charset="0"/>
            </a:endParaRPr>
          </a:p>
        </p:txBody>
      </p:sp>
      <p:cxnSp>
        <p:nvCxnSpPr>
          <p:cNvPr id="111" name="直線矢印コネクタ 110">
            <a:extLst>
              <a:ext uri="{FF2B5EF4-FFF2-40B4-BE49-F238E27FC236}">
                <a16:creationId xmlns:a16="http://schemas.microsoft.com/office/drawing/2014/main" xmlns="" id="{85955229-B55C-D3C3-D569-6CE6E92E406A}"/>
              </a:ext>
            </a:extLst>
          </p:cNvPr>
          <p:cNvCxnSpPr>
            <a:cxnSpLocks/>
            <a:stCxn id="8" idx="0"/>
            <a:endCxn id="69" idx="1"/>
          </p:cNvCxnSpPr>
          <p:nvPr/>
        </p:nvCxnSpPr>
        <p:spPr>
          <a:xfrm flipV="1">
            <a:off x="7865793" y="2452151"/>
            <a:ext cx="410838" cy="43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xmlns="" id="{59FA8AEA-1D3F-A10F-BB88-C95539343779}"/>
              </a:ext>
            </a:extLst>
          </p:cNvPr>
          <p:cNvCxnSpPr>
            <a:cxnSpLocks/>
            <a:stCxn id="10" idx="0"/>
            <a:endCxn id="16" idx="3"/>
          </p:cNvCxnSpPr>
          <p:nvPr/>
        </p:nvCxnSpPr>
        <p:spPr>
          <a:xfrm flipV="1">
            <a:off x="2526261" y="4960391"/>
            <a:ext cx="2255702" cy="122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矢印コネクタ 163">
            <a:extLst>
              <a:ext uri="{FF2B5EF4-FFF2-40B4-BE49-F238E27FC236}">
                <a16:creationId xmlns:a16="http://schemas.microsoft.com/office/drawing/2014/main" xmlns="" id="{9BF9F0E7-D4E7-5F29-4821-7C21739C9DFB}"/>
              </a:ext>
            </a:extLst>
          </p:cNvPr>
          <p:cNvCxnSpPr>
            <a:cxnSpLocks/>
            <a:stCxn id="43" idx="0"/>
            <a:endCxn id="16" idx="1"/>
          </p:cNvCxnSpPr>
          <p:nvPr/>
        </p:nvCxnSpPr>
        <p:spPr>
          <a:xfrm flipH="1" flipV="1">
            <a:off x="6080448" y="5315259"/>
            <a:ext cx="352251" cy="2801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コネクタ: カギ線 170">
            <a:extLst>
              <a:ext uri="{FF2B5EF4-FFF2-40B4-BE49-F238E27FC236}">
                <a16:creationId xmlns:a16="http://schemas.microsoft.com/office/drawing/2014/main" xmlns="" id="{1AE85FF7-8FCF-E825-A022-A2F9AB449D29}"/>
              </a:ext>
            </a:extLst>
          </p:cNvPr>
          <p:cNvCxnSpPr>
            <a:cxnSpLocks/>
            <a:stCxn id="203" idx="3"/>
            <a:endCxn id="8" idx="4"/>
          </p:cNvCxnSpPr>
          <p:nvPr/>
        </p:nvCxnSpPr>
        <p:spPr>
          <a:xfrm flipH="1" flipV="1">
            <a:off x="6336924" y="2202305"/>
            <a:ext cx="2496010" cy="2063275"/>
          </a:xfrm>
          <a:prstGeom prst="bentConnector4">
            <a:avLst>
              <a:gd name="adj1" fmla="val -65157"/>
              <a:gd name="adj2" fmla="val 111079"/>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5" name="テキスト ボックス 174">
            <a:extLst>
              <a:ext uri="{FF2B5EF4-FFF2-40B4-BE49-F238E27FC236}">
                <a16:creationId xmlns:a16="http://schemas.microsoft.com/office/drawing/2014/main" xmlns="" id="{6F0213D4-E3FD-9DE0-D510-ECDBAAA9471B}"/>
              </a:ext>
            </a:extLst>
          </p:cNvPr>
          <p:cNvSpPr txBox="1"/>
          <p:nvPr/>
        </p:nvSpPr>
        <p:spPr>
          <a:xfrm>
            <a:off x="5782983" y="1568563"/>
            <a:ext cx="2291012" cy="276999"/>
          </a:xfrm>
          <a:prstGeom prst="rect">
            <a:avLst/>
          </a:prstGeom>
          <a:noFill/>
        </p:spPr>
        <p:txBody>
          <a:bodyPr wrap="none" rtlCol="0" anchor="ctr">
            <a:spAutoFit/>
          </a:bodyPr>
          <a:lstStyle/>
          <a:p>
            <a:r>
              <a:rPr lang="en-US" altLang="ja-JP" sz="1200" dirty="0">
                <a:solidFill>
                  <a:schemeClr val="tx1"/>
                </a:solidFill>
                <a:latin typeface="Times New Roman" panose="02020603050405020304" pitchFamily="18" charset="0"/>
                <a:ea typeface="HGPｺﾞｼｯｸE" panose="020B0900000000000000" pitchFamily="50" charset="-128"/>
                <a:cs typeface="Times New Roman" panose="02020603050405020304" pitchFamily="18" charset="0"/>
              </a:rPr>
              <a:t>Redelivery of alcoholic beverages</a:t>
            </a:r>
            <a:endParaRPr kumimoji="1" lang="ja-JP" altLang="en-US" sz="1200" dirty="0">
              <a:latin typeface="Times New Roman" panose="02020603050405020304" pitchFamily="18" charset="0"/>
              <a:cs typeface="Times New Roman" panose="02020603050405020304" pitchFamily="18" charset="0"/>
            </a:endParaRPr>
          </a:p>
        </p:txBody>
      </p:sp>
      <p:sp>
        <p:nvSpPr>
          <p:cNvPr id="176" name="テキスト ボックス 175">
            <a:extLst>
              <a:ext uri="{FF2B5EF4-FFF2-40B4-BE49-F238E27FC236}">
                <a16:creationId xmlns:a16="http://schemas.microsoft.com/office/drawing/2014/main" xmlns="" id="{9BB7FC90-4EF8-BE3D-7CAA-CB5BCB43BF76}"/>
              </a:ext>
            </a:extLst>
          </p:cNvPr>
          <p:cNvSpPr txBox="1"/>
          <p:nvPr/>
        </p:nvSpPr>
        <p:spPr>
          <a:xfrm>
            <a:off x="5651729" y="3113238"/>
            <a:ext cx="952505" cy="276999"/>
          </a:xfrm>
          <a:prstGeom prst="rect">
            <a:avLst/>
          </a:prstGeom>
          <a:noFill/>
        </p:spPr>
        <p:txBody>
          <a:bodyPr wrap="none" rtlCol="0">
            <a:spAutoFit/>
          </a:bodyPr>
          <a:lstStyle/>
          <a:p>
            <a:r>
              <a:rPr kumimoji="1" lang="en-US" altLang="ja-JP" sz="1200" dirty="0">
                <a:latin typeface="Times New Roman" panose="02020603050405020304" pitchFamily="18" charset="0"/>
                <a:ea typeface="+mj-ea"/>
                <a:cs typeface="Times New Roman" panose="02020603050405020304" pitchFamily="18" charset="0"/>
              </a:rPr>
              <a:t>delivery slip</a:t>
            </a:r>
            <a:endParaRPr kumimoji="1" lang="ja-JP" altLang="en-US" sz="1200" dirty="0">
              <a:latin typeface="Times New Roman" panose="02020603050405020304" pitchFamily="18" charset="0"/>
              <a:ea typeface="+mj-ea"/>
              <a:cs typeface="Times New Roman" panose="02020603050405020304" pitchFamily="18" charset="0"/>
            </a:endParaRPr>
          </a:p>
        </p:txBody>
      </p:sp>
      <p:cxnSp>
        <p:nvCxnSpPr>
          <p:cNvPr id="177" name="直線矢印コネクタ 176">
            <a:extLst>
              <a:ext uri="{FF2B5EF4-FFF2-40B4-BE49-F238E27FC236}">
                <a16:creationId xmlns:a16="http://schemas.microsoft.com/office/drawing/2014/main" xmlns="" id="{57C29325-B19E-6E7A-5D58-C70410461BC4}"/>
              </a:ext>
            </a:extLst>
          </p:cNvPr>
          <p:cNvCxnSpPr>
            <a:cxnSpLocks/>
            <a:stCxn id="176" idx="0"/>
            <a:endCxn id="8" idx="2"/>
          </p:cNvCxnSpPr>
          <p:nvPr/>
        </p:nvCxnSpPr>
        <p:spPr>
          <a:xfrm flipV="1">
            <a:off x="6127982" y="2788866"/>
            <a:ext cx="208942" cy="324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テキスト ボックス 180">
            <a:extLst>
              <a:ext uri="{FF2B5EF4-FFF2-40B4-BE49-F238E27FC236}">
                <a16:creationId xmlns:a16="http://schemas.microsoft.com/office/drawing/2014/main" xmlns="" id="{76C3B558-0F03-0CD1-6B53-B525975E3BF1}"/>
              </a:ext>
            </a:extLst>
          </p:cNvPr>
          <p:cNvSpPr txBox="1"/>
          <p:nvPr/>
        </p:nvSpPr>
        <p:spPr>
          <a:xfrm>
            <a:off x="7185811" y="3066364"/>
            <a:ext cx="1438664" cy="276999"/>
          </a:xfrm>
          <a:prstGeom prst="rect">
            <a:avLst/>
          </a:prstGeom>
          <a:noFill/>
        </p:spPr>
        <p:txBody>
          <a:bodyPr wrap="none" rtlCol="0">
            <a:spAutoFit/>
          </a:bodyPr>
          <a:lstStyle/>
          <a:p>
            <a:r>
              <a:rPr kumimoji="1" lang="en-US" altLang="ja-JP" sz="1200" dirty="0">
                <a:latin typeface="Times New Roman" panose="02020603050405020304" pitchFamily="18" charset="0"/>
                <a:ea typeface="+mj-ea"/>
                <a:cs typeface="Times New Roman" panose="02020603050405020304" pitchFamily="18" charset="0"/>
              </a:rPr>
              <a:t>sufficient packaging</a:t>
            </a:r>
            <a:endParaRPr kumimoji="1" lang="ja-JP" altLang="en-US" sz="1200" dirty="0">
              <a:latin typeface="Times New Roman" panose="02020603050405020304" pitchFamily="18" charset="0"/>
              <a:ea typeface="+mj-ea"/>
              <a:cs typeface="Times New Roman" panose="02020603050405020304" pitchFamily="18" charset="0"/>
            </a:endParaRPr>
          </a:p>
        </p:txBody>
      </p:sp>
      <p:cxnSp>
        <p:nvCxnSpPr>
          <p:cNvPr id="182" name="直線矢印コネクタ 181">
            <a:extLst>
              <a:ext uri="{FF2B5EF4-FFF2-40B4-BE49-F238E27FC236}">
                <a16:creationId xmlns:a16="http://schemas.microsoft.com/office/drawing/2014/main" xmlns="" id="{CB58A877-CC5F-6359-4677-CED9592BA2AF}"/>
              </a:ext>
            </a:extLst>
          </p:cNvPr>
          <p:cNvCxnSpPr>
            <a:cxnSpLocks/>
            <a:stCxn id="181" idx="0"/>
            <a:endCxn id="8" idx="1"/>
          </p:cNvCxnSpPr>
          <p:nvPr/>
        </p:nvCxnSpPr>
        <p:spPr>
          <a:xfrm flipH="1" flipV="1">
            <a:off x="7719153" y="2788866"/>
            <a:ext cx="185990" cy="2774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5" name="テキスト ボックス 184">
            <a:extLst>
              <a:ext uri="{FF2B5EF4-FFF2-40B4-BE49-F238E27FC236}">
                <a16:creationId xmlns:a16="http://schemas.microsoft.com/office/drawing/2014/main" xmlns="" id="{54F98DB9-F629-921D-DB72-36C9FC8B3F15}"/>
              </a:ext>
            </a:extLst>
          </p:cNvPr>
          <p:cNvSpPr txBox="1"/>
          <p:nvPr/>
        </p:nvSpPr>
        <p:spPr>
          <a:xfrm>
            <a:off x="8290938" y="1692214"/>
            <a:ext cx="1558888" cy="276999"/>
          </a:xfrm>
          <a:prstGeom prst="rect">
            <a:avLst/>
          </a:prstGeom>
          <a:noFill/>
        </p:spPr>
        <p:txBody>
          <a:bodyPr wrap="none" rtlCol="0">
            <a:spAutoFit/>
          </a:bodyPr>
          <a:lstStyle/>
          <a:p>
            <a:r>
              <a:rPr kumimoji="1" lang="en-US" altLang="ja-JP" sz="1200" dirty="0">
                <a:latin typeface="Times New Roman" panose="02020603050405020304" pitchFamily="18" charset="0"/>
                <a:ea typeface="+mj-ea"/>
                <a:cs typeface="Times New Roman" panose="02020603050405020304" pitchFamily="18" charset="0"/>
              </a:rPr>
              <a:t>insufficient packaging</a:t>
            </a:r>
            <a:endParaRPr kumimoji="1" lang="ja-JP" altLang="en-US" sz="1200" dirty="0">
              <a:latin typeface="Times New Roman" panose="02020603050405020304" pitchFamily="18" charset="0"/>
              <a:ea typeface="+mj-ea"/>
              <a:cs typeface="Times New Roman" panose="02020603050405020304" pitchFamily="18" charset="0"/>
            </a:endParaRPr>
          </a:p>
        </p:txBody>
      </p:sp>
      <p:cxnSp>
        <p:nvCxnSpPr>
          <p:cNvPr id="187" name="直線矢印コネクタ 186">
            <a:extLst>
              <a:ext uri="{FF2B5EF4-FFF2-40B4-BE49-F238E27FC236}">
                <a16:creationId xmlns:a16="http://schemas.microsoft.com/office/drawing/2014/main" xmlns="" id="{74D67D30-5337-0330-211F-3B4FCBA56DC1}"/>
              </a:ext>
            </a:extLst>
          </p:cNvPr>
          <p:cNvCxnSpPr>
            <a:cxnSpLocks/>
            <a:stCxn id="8" idx="5"/>
            <a:endCxn id="185" idx="1"/>
          </p:cNvCxnSpPr>
          <p:nvPr/>
        </p:nvCxnSpPr>
        <p:spPr>
          <a:xfrm flipV="1">
            <a:off x="7719153" y="1830714"/>
            <a:ext cx="571785" cy="3715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コネクタ: カギ線 194">
            <a:extLst>
              <a:ext uri="{FF2B5EF4-FFF2-40B4-BE49-F238E27FC236}">
                <a16:creationId xmlns:a16="http://schemas.microsoft.com/office/drawing/2014/main" xmlns="" id="{F064FBCD-96EA-79FD-3AAF-406DF0E45128}"/>
              </a:ext>
            </a:extLst>
          </p:cNvPr>
          <p:cNvCxnSpPr>
            <a:cxnSpLocks/>
            <a:stCxn id="185" idx="3"/>
            <a:endCxn id="16" idx="4"/>
          </p:cNvCxnSpPr>
          <p:nvPr/>
        </p:nvCxnSpPr>
        <p:spPr>
          <a:xfrm flipH="1">
            <a:off x="4959398" y="1830714"/>
            <a:ext cx="4890428" cy="2774807"/>
          </a:xfrm>
          <a:prstGeom prst="bentConnector4">
            <a:avLst>
              <a:gd name="adj1" fmla="val -16160"/>
              <a:gd name="adj2" fmla="val 71327"/>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8" name="テキスト ボックス 207">
            <a:extLst>
              <a:ext uri="{FF2B5EF4-FFF2-40B4-BE49-F238E27FC236}">
                <a16:creationId xmlns:a16="http://schemas.microsoft.com/office/drawing/2014/main" xmlns="" id="{EA74F317-AE71-73BB-23C0-467E707FA254}"/>
              </a:ext>
            </a:extLst>
          </p:cNvPr>
          <p:cNvSpPr txBox="1"/>
          <p:nvPr/>
        </p:nvSpPr>
        <p:spPr>
          <a:xfrm>
            <a:off x="3544978" y="1613009"/>
            <a:ext cx="1451159" cy="276999"/>
          </a:xfrm>
          <a:prstGeom prst="rect">
            <a:avLst/>
          </a:prstGeom>
          <a:noFill/>
        </p:spPr>
        <p:txBody>
          <a:bodyPr wrap="square" rtlCol="0">
            <a:spAutoFit/>
          </a:bodyPr>
          <a:lstStyle/>
          <a:p>
            <a:r>
              <a:rPr kumimoji="1" lang="en-US" altLang="ja-JP" sz="1200" dirty="0">
                <a:latin typeface="Times New Roman" panose="02020603050405020304" pitchFamily="18" charset="0"/>
                <a:ea typeface="+mj-ea"/>
                <a:cs typeface="Times New Roman" panose="02020603050405020304" pitchFamily="18" charset="0"/>
              </a:rPr>
              <a:t>Out of stock</a:t>
            </a:r>
            <a:endParaRPr kumimoji="1" lang="ja-JP" altLang="en-US" sz="1200" dirty="0">
              <a:latin typeface="Times New Roman" panose="02020603050405020304" pitchFamily="18" charset="0"/>
              <a:ea typeface="+mj-ea"/>
              <a:cs typeface="Times New Roman" panose="02020603050405020304" pitchFamily="18" charset="0"/>
            </a:endParaRPr>
          </a:p>
        </p:txBody>
      </p:sp>
      <p:cxnSp>
        <p:nvCxnSpPr>
          <p:cNvPr id="210" name="直線矢印コネクタ 209">
            <a:extLst>
              <a:ext uri="{FF2B5EF4-FFF2-40B4-BE49-F238E27FC236}">
                <a16:creationId xmlns:a16="http://schemas.microsoft.com/office/drawing/2014/main" xmlns="" id="{4808F623-A6B8-F0C3-D242-6C6EEA48625B}"/>
              </a:ext>
            </a:extLst>
          </p:cNvPr>
          <p:cNvCxnSpPr>
            <a:cxnSpLocks/>
            <a:stCxn id="2" idx="5"/>
            <a:endCxn id="208" idx="1"/>
          </p:cNvCxnSpPr>
          <p:nvPr/>
        </p:nvCxnSpPr>
        <p:spPr>
          <a:xfrm flipV="1">
            <a:off x="3266030" y="1751509"/>
            <a:ext cx="278948" cy="421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5" name="テキスト ボックス 214">
            <a:extLst>
              <a:ext uri="{FF2B5EF4-FFF2-40B4-BE49-F238E27FC236}">
                <a16:creationId xmlns:a16="http://schemas.microsoft.com/office/drawing/2014/main" xmlns="" id="{28C533BB-C588-7134-7E91-D2A81C50A0F9}"/>
              </a:ext>
            </a:extLst>
          </p:cNvPr>
          <p:cNvSpPr txBox="1"/>
          <p:nvPr/>
        </p:nvSpPr>
        <p:spPr>
          <a:xfrm>
            <a:off x="2723900" y="3984633"/>
            <a:ext cx="1003801" cy="276999"/>
          </a:xfrm>
          <a:prstGeom prst="rect">
            <a:avLst/>
          </a:prstGeom>
          <a:noFill/>
        </p:spPr>
        <p:txBody>
          <a:bodyPr wrap="none" rtlCol="0">
            <a:spAutoFit/>
          </a:bodyPr>
          <a:lstStyle/>
          <a:p>
            <a:r>
              <a:rPr kumimoji="1" lang="en-US" altLang="ja-JP" sz="1200" kern="100" dirty="0">
                <a:latin typeface="Times New Roman" panose="02020603050405020304" pitchFamily="18" charset="0"/>
                <a:ea typeface="HGPｺﾞｼｯｸE" panose="020B0900000000000000" pitchFamily="50" charset="-128"/>
                <a:cs typeface="Times New Roman" panose="02020603050405020304" pitchFamily="18" charset="0"/>
              </a:rPr>
              <a:t>not packaged</a:t>
            </a:r>
            <a:endParaRPr kumimoji="1" lang="ja-JP" altLang="en-US" sz="1200" dirty="0">
              <a:latin typeface="Times New Roman" panose="02020603050405020304" pitchFamily="18" charset="0"/>
              <a:cs typeface="Times New Roman" panose="02020603050405020304" pitchFamily="18" charset="0"/>
            </a:endParaRPr>
          </a:p>
        </p:txBody>
      </p:sp>
      <p:cxnSp>
        <p:nvCxnSpPr>
          <p:cNvPr id="219" name="直線矢印コネクタ 218">
            <a:extLst>
              <a:ext uri="{FF2B5EF4-FFF2-40B4-BE49-F238E27FC236}">
                <a16:creationId xmlns:a16="http://schemas.microsoft.com/office/drawing/2014/main" xmlns="" id="{34CE6B9A-9F4A-AA28-9E35-92D480BD4059}"/>
              </a:ext>
            </a:extLst>
          </p:cNvPr>
          <p:cNvCxnSpPr>
            <a:cxnSpLocks/>
            <a:stCxn id="10" idx="5"/>
            <a:endCxn id="215" idx="2"/>
          </p:cNvCxnSpPr>
          <p:nvPr/>
        </p:nvCxnSpPr>
        <p:spPr>
          <a:xfrm flipV="1">
            <a:off x="2364957" y="4261632"/>
            <a:ext cx="860844" cy="3883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1" name="テキスト ボックス 230">
            <a:extLst>
              <a:ext uri="{FF2B5EF4-FFF2-40B4-BE49-F238E27FC236}">
                <a16:creationId xmlns:a16="http://schemas.microsoft.com/office/drawing/2014/main" xmlns="" id="{8655D011-DD68-31CA-43DA-7F3356889EE7}"/>
              </a:ext>
            </a:extLst>
          </p:cNvPr>
          <p:cNvSpPr txBox="1"/>
          <p:nvPr/>
        </p:nvSpPr>
        <p:spPr>
          <a:xfrm>
            <a:off x="1106079" y="3919257"/>
            <a:ext cx="1454244" cy="276999"/>
          </a:xfrm>
          <a:prstGeom prst="rect">
            <a:avLst/>
          </a:prstGeom>
          <a:noFill/>
        </p:spPr>
        <p:txBody>
          <a:bodyPr wrap="none" rtlCol="0">
            <a:spAutoFit/>
          </a:bodyPr>
          <a:lstStyle/>
          <a:p>
            <a:r>
              <a:rPr lang="en-US" altLang="ja-JP" sz="1200" kern="100" dirty="0">
                <a:solidFill>
                  <a:schemeClr val="tx1"/>
                </a:solidFill>
                <a:effectLst/>
                <a:latin typeface="Times New Roman" panose="02020603050405020304" pitchFamily="18" charset="0"/>
                <a:ea typeface="HGPｺﾞｼｯｸE" panose="020B0900000000000000" pitchFamily="50" charset="-128"/>
                <a:cs typeface="Times New Roman" panose="02020603050405020304" pitchFamily="18" charset="0"/>
              </a:rPr>
              <a:t>Correct delivery slip</a:t>
            </a:r>
            <a:endParaRPr kumimoji="1" lang="ja-JP" altLang="en-US" sz="1200" dirty="0">
              <a:latin typeface="Times New Roman" panose="02020603050405020304" pitchFamily="18" charset="0"/>
              <a:cs typeface="Times New Roman" panose="02020603050405020304" pitchFamily="18" charset="0"/>
            </a:endParaRPr>
          </a:p>
        </p:txBody>
      </p:sp>
      <p:cxnSp>
        <p:nvCxnSpPr>
          <p:cNvPr id="232" name="直線矢印コネクタ 231">
            <a:extLst>
              <a:ext uri="{FF2B5EF4-FFF2-40B4-BE49-F238E27FC236}">
                <a16:creationId xmlns:a16="http://schemas.microsoft.com/office/drawing/2014/main" xmlns="" id="{DC068F2E-FA37-8357-663C-11B60273E55E}"/>
              </a:ext>
            </a:extLst>
          </p:cNvPr>
          <p:cNvCxnSpPr>
            <a:cxnSpLocks/>
            <a:stCxn id="10" idx="4"/>
            <a:endCxn id="231" idx="2"/>
          </p:cNvCxnSpPr>
          <p:nvPr/>
        </p:nvCxnSpPr>
        <p:spPr>
          <a:xfrm flipV="1">
            <a:off x="1164376" y="4196256"/>
            <a:ext cx="668825" cy="453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eKNOW-9">
            <a:hlinkClick r:id="" action="ppaction://media"/>
            <a:extLst>
              <a:ext uri="{FF2B5EF4-FFF2-40B4-BE49-F238E27FC236}">
                <a16:creationId xmlns:a16="http://schemas.microsoft.com/office/drawing/2014/main" xmlns="" id="{F26D7DE1-F92E-1BE0-EE5B-0DDF3A17AE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9551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3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27859</TotalTime>
  <Words>1526</Words>
  <Application>Microsoft Office PowerPoint</Application>
  <PresentationFormat>Custom</PresentationFormat>
  <Paragraphs>226</Paragraphs>
  <Slides>14</Slides>
  <Notes>6</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ファセット</vt:lpstr>
      <vt:lpstr>Business Process Completeness  Foundation of Business Knowledge Management</vt:lpstr>
      <vt:lpstr>Overview </vt:lpstr>
      <vt:lpstr>Background </vt:lpstr>
      <vt:lpstr>Related work</vt:lpstr>
      <vt:lpstr>Self-Process Complete Diagram　</vt:lpstr>
      <vt:lpstr>Self-Process metamodel</vt:lpstr>
      <vt:lpstr>Self Process Completeness Conditions</vt:lpstr>
      <vt:lpstr>Example of Self-processes Complete Diagram</vt:lpstr>
      <vt:lpstr>Delivery of Japanese alcoholic beverages</vt:lpstr>
      <vt:lpstr>Strawberry cake shipping</vt:lpstr>
      <vt:lpstr>Discussion -- Novelty</vt:lpstr>
      <vt:lpstr>Discussion – Effectiveness </vt:lpstr>
      <vt:lpstr>Future work</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日本企業は『2025の崖』を克服できているか？  ～現在地の確認と、これからの本格的なDX推進に向けた総チェック ～</dc:title>
  <dc:creator>NK-STAFF 山本修一郎</dc:creator>
  <cp:lastModifiedBy>owner</cp:lastModifiedBy>
  <cp:revision>121</cp:revision>
  <cp:lastPrinted>2024-06-17T17:12:54Z</cp:lastPrinted>
  <dcterms:created xsi:type="dcterms:W3CDTF">2023-05-20T00:41:38Z</dcterms:created>
  <dcterms:modified xsi:type="dcterms:W3CDTF">2024-06-17T17:14:06Z</dcterms:modified>
</cp:coreProperties>
</file>