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2"/>
  </p:notesMasterIdLst>
  <p:sldIdLst>
    <p:sldId id="256" r:id="rId2"/>
    <p:sldId id="454" r:id="rId3"/>
    <p:sldId id="474" r:id="rId4"/>
    <p:sldId id="492" r:id="rId5"/>
    <p:sldId id="497" r:id="rId6"/>
    <p:sldId id="468" r:id="rId7"/>
    <p:sldId id="469" r:id="rId8"/>
    <p:sldId id="496" r:id="rId9"/>
    <p:sldId id="491" r:id="rId10"/>
    <p:sldId id="41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75816" autoAdjust="0"/>
  </p:normalViewPr>
  <p:slideViewPr>
    <p:cSldViewPr snapToGrid="0">
      <p:cViewPr varScale="1">
        <p:scale>
          <a:sx n="54" d="100"/>
          <a:sy n="54" d="100"/>
        </p:scale>
        <p:origin x="1954" y="53"/>
      </p:cViewPr>
      <p:guideLst/>
    </p:cSldViewPr>
  </p:slideViewPr>
  <p:notesTextViewPr>
    <p:cViewPr>
      <p:scale>
        <a:sx n="3" d="2"/>
        <a:sy n="3" d="2"/>
      </p:scale>
      <p:origin x="0" y="0"/>
    </p:cViewPr>
  </p:notesTextViewPr>
  <p:notesViewPr>
    <p:cSldViewPr snapToGrid="0" showGuides="1">
      <p:cViewPr varScale="1">
        <p:scale>
          <a:sx n="49" d="100"/>
          <a:sy n="49" d="100"/>
        </p:scale>
        <p:origin x="2668"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65791-9F02-4CE7-B229-F3A2ABBB8EFD}" type="datetimeFigureOut">
              <a:rPr lang="en-GB" smtClean="0"/>
              <a:t>05/03/2025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7F4EC-E93F-43DC-B83B-F7065479A6DD}" type="slidenum">
              <a:rPr lang="en-GB" smtClean="0"/>
              <a:t>‹#›</a:t>
            </a:fld>
            <a:endParaRPr lang="en-GB"/>
          </a:p>
        </p:txBody>
      </p:sp>
    </p:spTree>
    <p:extLst>
      <p:ext uri="{BB962C8B-B14F-4D97-AF65-F5344CB8AC3E}">
        <p14:creationId xmlns:p14="http://schemas.microsoft.com/office/powerpoint/2010/main" val="15418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4B7F4EC-E93F-43DC-B83B-F7065479A6DD}" type="slidenum">
              <a:rPr lang="en-GB" smtClean="0"/>
              <a:t>1</a:t>
            </a:fld>
            <a:endParaRPr lang="en-GB"/>
          </a:p>
        </p:txBody>
      </p:sp>
    </p:spTree>
    <p:extLst>
      <p:ext uri="{BB962C8B-B14F-4D97-AF65-F5344CB8AC3E}">
        <p14:creationId xmlns:p14="http://schemas.microsoft.com/office/powerpoint/2010/main" val="131527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4B7F4EC-E93F-43DC-B83B-F7065479A6DD}" type="slidenum">
              <a:rPr lang="en-GB" smtClean="0"/>
              <a:t>10</a:t>
            </a:fld>
            <a:endParaRPr lang="en-GB"/>
          </a:p>
        </p:txBody>
      </p:sp>
    </p:spTree>
    <p:extLst>
      <p:ext uri="{BB962C8B-B14F-4D97-AF65-F5344CB8AC3E}">
        <p14:creationId xmlns:p14="http://schemas.microsoft.com/office/powerpoint/2010/main" val="417584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ADB5BD"/>
                </a:solidFill>
                <a:effectLst/>
                <a:latin typeface="Roboto" panose="02000000000000000000" pitchFamily="2" charset="0"/>
              </a:rPr>
              <a:t>Emotion detection in paintings has the potential to</a:t>
            </a:r>
          </a:p>
          <a:p>
            <a:pPr algn="l"/>
            <a:r>
              <a:rPr lang="en-US" b="0" i="0" dirty="0">
                <a:solidFill>
                  <a:srgbClr val="ADB5BD"/>
                </a:solidFill>
                <a:effectLst/>
                <a:latin typeface="Roboto" panose="02000000000000000000" pitchFamily="2" charset="0"/>
              </a:rPr>
              <a:t>enhance the experience of art exhibitions, where the emotions</a:t>
            </a:r>
          </a:p>
          <a:p>
            <a:pPr algn="l"/>
            <a:r>
              <a:rPr lang="en-US" b="0" i="0" dirty="0">
                <a:solidFill>
                  <a:srgbClr val="ADB5BD"/>
                </a:solidFill>
                <a:effectLst/>
                <a:latin typeface="Roboto" panose="02000000000000000000" pitchFamily="2" charset="0"/>
              </a:rPr>
              <a:t>conveyed by artworks can improve the viewer’s experience with</a:t>
            </a:r>
          </a:p>
          <a:p>
            <a:pPr algn="l"/>
            <a:r>
              <a:rPr lang="en-US" b="0" i="0" dirty="0">
                <a:solidFill>
                  <a:srgbClr val="ADB5BD"/>
                </a:solidFill>
                <a:effectLst/>
                <a:latin typeface="Roboto" panose="02000000000000000000" pitchFamily="2" charset="0"/>
              </a:rPr>
              <a:t>synchronized lighting, music, and multimedia elements. Also,</a:t>
            </a:r>
          </a:p>
          <a:p>
            <a:pPr algn="l"/>
            <a:r>
              <a:rPr lang="en-US" b="0" i="0" dirty="0">
                <a:solidFill>
                  <a:srgbClr val="ADB5BD"/>
                </a:solidFill>
                <a:effectLst/>
                <a:latin typeface="Roboto" panose="02000000000000000000" pitchFamily="2" charset="0"/>
              </a:rPr>
              <a:t>emotion recognition of visual art can be used in applications for</a:t>
            </a:r>
          </a:p>
          <a:p>
            <a:pPr algn="l"/>
            <a:r>
              <a:rPr lang="en-US" b="0" i="0" dirty="0">
                <a:solidFill>
                  <a:srgbClr val="ADB5BD"/>
                </a:solidFill>
                <a:effectLst/>
                <a:latin typeface="Roboto" panose="02000000000000000000" pitchFamily="2" charset="0"/>
              </a:rPr>
              <a:t>art therapy. </a:t>
            </a:r>
          </a:p>
        </p:txBody>
      </p:sp>
      <p:sp>
        <p:nvSpPr>
          <p:cNvPr id="4" name="Segnaposto numero diapositiva 3"/>
          <p:cNvSpPr>
            <a:spLocks noGrp="1"/>
          </p:cNvSpPr>
          <p:nvPr>
            <p:ph type="sldNum" sz="quarter" idx="10"/>
          </p:nvPr>
        </p:nvSpPr>
        <p:spPr/>
        <p:txBody>
          <a:bodyPr/>
          <a:lstStyle/>
          <a:p>
            <a:fld id="{54B7F4EC-E93F-43DC-B83B-F7065479A6DD}" type="slidenum">
              <a:rPr lang="en-GB" smtClean="0"/>
              <a:t>2</a:t>
            </a:fld>
            <a:endParaRPr lang="en-GB"/>
          </a:p>
        </p:txBody>
      </p:sp>
    </p:spTree>
    <p:extLst>
      <p:ext uri="{BB962C8B-B14F-4D97-AF65-F5344CB8AC3E}">
        <p14:creationId xmlns:p14="http://schemas.microsoft.com/office/powerpoint/2010/main" val="160457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ADB5BD"/>
                </a:solidFill>
                <a:effectLst/>
                <a:latin typeface="Roboto" panose="02000000000000000000" pitchFamily="2" charset="0"/>
              </a:rPr>
              <a:t>This study presents a system that uses Convolutional</a:t>
            </a:r>
          </a:p>
          <a:p>
            <a:pPr algn="l"/>
            <a:r>
              <a:rPr lang="en-US" b="0" i="0" dirty="0">
                <a:solidFill>
                  <a:srgbClr val="ADB5BD"/>
                </a:solidFill>
                <a:effectLst/>
                <a:latin typeface="Roboto" panose="02000000000000000000" pitchFamily="2" charset="0"/>
              </a:rPr>
              <a:t>Neural Networks and Transfer Learning to detect emotions in</a:t>
            </a:r>
          </a:p>
          <a:p>
            <a:pPr algn="l"/>
            <a:r>
              <a:rPr lang="en-US" b="0" i="0" dirty="0">
                <a:solidFill>
                  <a:srgbClr val="ADB5BD"/>
                </a:solidFill>
                <a:effectLst/>
                <a:latin typeface="Roboto" panose="02000000000000000000" pitchFamily="2" charset="0"/>
              </a:rPr>
              <a:t>paintings, comparing VGG16, InceptionV3, and MobileNetV2,</a:t>
            </a:r>
          </a:p>
          <a:p>
            <a:pPr algn="l"/>
            <a:r>
              <a:rPr lang="en-US" b="0" i="0" dirty="0">
                <a:solidFill>
                  <a:srgbClr val="ADB5BD"/>
                </a:solidFill>
                <a:effectLst/>
                <a:latin typeface="Roboto" panose="02000000000000000000" pitchFamily="2" charset="0"/>
              </a:rPr>
              <a:t>three state-of-the-art models with different characteristics. A</a:t>
            </a:r>
          </a:p>
          <a:p>
            <a:pPr algn="l"/>
            <a:r>
              <a:rPr lang="en-US" b="0" i="0" dirty="0">
                <a:solidFill>
                  <a:srgbClr val="ADB5BD"/>
                </a:solidFill>
                <a:effectLst/>
                <a:latin typeface="Roboto" panose="02000000000000000000" pitchFamily="2" charset="0"/>
              </a:rPr>
              <a:t>prototype application has been thus developed to show the</a:t>
            </a:r>
          </a:p>
          <a:p>
            <a:pPr algn="l"/>
            <a:r>
              <a:rPr lang="en-US" b="0" i="0" dirty="0">
                <a:solidFill>
                  <a:srgbClr val="ADB5BD"/>
                </a:solidFill>
                <a:effectLst/>
                <a:latin typeface="Roboto" panose="02000000000000000000" pitchFamily="2" charset="0"/>
              </a:rPr>
              <a:t>classification capability of the best-performing model. The results</a:t>
            </a:r>
          </a:p>
          <a:p>
            <a:pPr algn="l"/>
            <a:r>
              <a:rPr lang="en-US" b="0" i="0" dirty="0">
                <a:solidFill>
                  <a:srgbClr val="ADB5BD"/>
                </a:solidFill>
                <a:effectLst/>
                <a:latin typeface="Roboto" panose="02000000000000000000" pitchFamily="2" charset="0"/>
              </a:rPr>
              <a:t>highlight the effectiveness of our approach, particularly for</a:t>
            </a:r>
          </a:p>
          <a:p>
            <a:pPr algn="l"/>
            <a:r>
              <a:rPr lang="en-US" b="0" i="0" dirty="0">
                <a:solidFill>
                  <a:srgbClr val="ADB5BD"/>
                </a:solidFill>
                <a:effectLst/>
                <a:latin typeface="Roboto" panose="02000000000000000000" pitchFamily="2" charset="0"/>
              </a:rPr>
              <a:t>binary classification, in real-world applications such as adaptive</a:t>
            </a:r>
          </a:p>
          <a:p>
            <a:pPr algn="l"/>
            <a:r>
              <a:rPr lang="en-US" b="0" i="0" dirty="0">
                <a:solidFill>
                  <a:srgbClr val="ADB5BD"/>
                </a:solidFill>
                <a:effectLst/>
                <a:latin typeface="Roboto" panose="02000000000000000000" pitchFamily="2" charset="0"/>
              </a:rPr>
              <a:t>art exhibitions and real-time art therapy tools.</a:t>
            </a:r>
          </a:p>
        </p:txBody>
      </p:sp>
      <p:sp>
        <p:nvSpPr>
          <p:cNvPr id="4" name="Segnaposto numero diapositiva 3"/>
          <p:cNvSpPr>
            <a:spLocks noGrp="1"/>
          </p:cNvSpPr>
          <p:nvPr>
            <p:ph type="sldNum" sz="quarter" idx="10"/>
          </p:nvPr>
        </p:nvSpPr>
        <p:spPr/>
        <p:txBody>
          <a:bodyPr/>
          <a:lstStyle/>
          <a:p>
            <a:fld id="{54B7F4EC-E93F-43DC-B83B-F7065479A6DD}" type="slidenum">
              <a:rPr lang="en-GB" smtClean="0"/>
              <a:t>3</a:t>
            </a:fld>
            <a:endParaRPr lang="en-GB"/>
          </a:p>
        </p:txBody>
      </p:sp>
    </p:spTree>
    <p:extLst>
      <p:ext uri="{BB962C8B-B14F-4D97-AF65-F5344CB8AC3E}">
        <p14:creationId xmlns:p14="http://schemas.microsoft.com/office/powerpoint/2010/main" val="318672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Most of the papers in the state of the art, which are based on artistic datasets, present social and artistic photographs instead of paintings.</a:t>
            </a:r>
          </a:p>
          <a:p>
            <a:r>
              <a:rPr lang="en-US" dirty="0"/>
              <a:t>Challenges such as dataset limitations and the subjective nature of emotions in art were addressed through careful dataset integration and preprocessing, as well as the use of transfer learning to optimize performance.</a:t>
            </a:r>
          </a:p>
          <a:p>
            <a:r>
              <a:rPr lang="en-US" dirty="0"/>
              <a:t>In this work, by merging the </a:t>
            </a:r>
            <a:r>
              <a:rPr lang="en-US" dirty="0" err="1"/>
              <a:t>WikiArt</a:t>
            </a:r>
            <a:r>
              <a:rPr lang="en-US" dirty="0"/>
              <a:t> Emotion and </a:t>
            </a:r>
            <a:r>
              <a:rPr lang="en-US" dirty="0" err="1"/>
              <a:t>ArtEmis</a:t>
            </a:r>
            <a:r>
              <a:rPr lang="en-US" dirty="0"/>
              <a:t> datasets, we have created a more comprehensive and balanced dataset, improving the</a:t>
            </a:r>
          </a:p>
          <a:p>
            <a:r>
              <a:rPr lang="en-US" dirty="0"/>
              <a:t>data quality and allowing for more effective fine-tuning of deep learning models.</a:t>
            </a:r>
          </a:p>
          <a:p>
            <a:r>
              <a:rPr lang="en-US" dirty="0"/>
              <a:t>Our merged dataset labeled includes 4,120 images for emotion classification. The final distribution of the dataset across the six emotion classes of the Ekman model is shown in the Table.</a:t>
            </a:r>
          </a:p>
        </p:txBody>
      </p:sp>
      <p:sp>
        <p:nvSpPr>
          <p:cNvPr id="4" name="Segnaposto numero diapositiva 3"/>
          <p:cNvSpPr>
            <a:spLocks noGrp="1"/>
          </p:cNvSpPr>
          <p:nvPr>
            <p:ph type="sldNum" sz="quarter" idx="10"/>
          </p:nvPr>
        </p:nvSpPr>
        <p:spPr/>
        <p:txBody>
          <a:bodyPr/>
          <a:lstStyle/>
          <a:p>
            <a:fld id="{54B7F4EC-E93F-43DC-B83B-F7065479A6DD}" type="slidenum">
              <a:rPr lang="en-GB" smtClean="0"/>
              <a:t>4</a:t>
            </a:fld>
            <a:endParaRPr lang="en-GB"/>
          </a:p>
        </p:txBody>
      </p:sp>
    </p:spTree>
    <p:extLst>
      <p:ext uri="{BB962C8B-B14F-4D97-AF65-F5344CB8AC3E}">
        <p14:creationId xmlns:p14="http://schemas.microsoft.com/office/powerpoint/2010/main" val="104514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images show an example for </a:t>
            </a:r>
            <a:r>
              <a:rPr lang="en-US" dirty="0" err="1"/>
              <a:t>ArtEmis</a:t>
            </a:r>
            <a:r>
              <a:rPr lang="en-US" dirty="0"/>
              <a:t>, on the left-hand side, and of </a:t>
            </a:r>
            <a:r>
              <a:rPr lang="en-US" dirty="0" err="1"/>
              <a:t>WikiArt</a:t>
            </a:r>
            <a:r>
              <a:rPr lang="en-US" dirty="0"/>
              <a:t> Emotion, on the </a:t>
            </a:r>
            <a:r>
              <a:rPr lang="en-US" dirty="0" err="1"/>
              <a:t>righ</a:t>
            </a:r>
            <a:r>
              <a:rPr lang="en-US" dirty="0"/>
              <a:t>-hand side.</a:t>
            </a:r>
          </a:p>
        </p:txBody>
      </p:sp>
      <p:sp>
        <p:nvSpPr>
          <p:cNvPr id="4" name="Segnaposto numero diapositiva 3"/>
          <p:cNvSpPr>
            <a:spLocks noGrp="1"/>
          </p:cNvSpPr>
          <p:nvPr>
            <p:ph type="sldNum" sz="quarter" idx="10"/>
          </p:nvPr>
        </p:nvSpPr>
        <p:spPr/>
        <p:txBody>
          <a:bodyPr/>
          <a:lstStyle/>
          <a:p>
            <a:fld id="{54B7F4EC-E93F-43DC-B83B-F7065479A6DD}" type="slidenum">
              <a:rPr lang="en-GB" smtClean="0"/>
              <a:t>5</a:t>
            </a:fld>
            <a:endParaRPr lang="en-GB"/>
          </a:p>
        </p:txBody>
      </p:sp>
    </p:spTree>
    <p:extLst>
      <p:ext uri="{BB962C8B-B14F-4D97-AF65-F5344CB8AC3E}">
        <p14:creationId xmlns:p14="http://schemas.microsoft.com/office/powerpoint/2010/main" val="241496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NimbusRomNo9L-Regu"/>
              </a:rPr>
              <a:t>The learning rate and the optimizer play critical roles in the</a:t>
            </a:r>
          </a:p>
          <a:p>
            <a:pPr algn="l"/>
            <a:r>
              <a:rPr lang="en-US" sz="1800" b="0" i="0" u="none" strike="noStrike" baseline="0" dirty="0">
                <a:latin typeface="NimbusRomNo9L-Regu"/>
              </a:rPr>
              <a:t>training and convergence of deep learning models. For this</a:t>
            </a:r>
          </a:p>
          <a:p>
            <a:pPr algn="l"/>
            <a:r>
              <a:rPr lang="en-US" sz="1800" b="0" i="0" u="none" strike="noStrike" baseline="0" dirty="0">
                <a:latin typeface="NimbusRomNo9L-Regu"/>
              </a:rPr>
              <a:t>study, the training was performed using the Adam optimizer</a:t>
            </a:r>
          </a:p>
          <a:p>
            <a:pPr algn="l"/>
            <a:r>
              <a:rPr lang="en-US" sz="1800" b="0" i="0" u="none" strike="noStrike" baseline="0" dirty="0">
                <a:latin typeface="NimbusRomNo9L-Regu"/>
              </a:rPr>
              <a:t>with a learning rate of 0.0001 and a batch size of 32.</a:t>
            </a:r>
          </a:p>
          <a:p>
            <a:pPr algn="l"/>
            <a:r>
              <a:rPr lang="en-US" sz="1800" b="0" i="0" u="none" strike="noStrike" baseline="0" dirty="0">
                <a:latin typeface="NimbusRomNo9L-Regu"/>
              </a:rPr>
              <a:t>The Adam optimizer was selected as the primary optimization</a:t>
            </a:r>
          </a:p>
          <a:p>
            <a:pPr algn="l"/>
            <a:r>
              <a:rPr lang="en-US" sz="1800" b="0" i="0" u="none" strike="noStrike" baseline="0" dirty="0">
                <a:latin typeface="NimbusRomNo9L-Regu"/>
              </a:rPr>
              <a:t>algorithm due to its proven effectiveness in handling</a:t>
            </a:r>
          </a:p>
          <a:p>
            <a:pPr algn="l"/>
            <a:r>
              <a:rPr lang="en-US" sz="1800" b="0" i="0" u="none" strike="noStrike" baseline="0" dirty="0">
                <a:latin typeface="NimbusRomNo9L-Regu"/>
              </a:rPr>
              <a:t>sparse gradients and dynamically adapting learning rates</a:t>
            </a:r>
          </a:p>
          <a:p>
            <a:pPr algn="l"/>
            <a:r>
              <a:rPr lang="en-US" sz="1800" b="0" i="0" u="none" strike="noStrike" baseline="0" dirty="0">
                <a:latin typeface="NimbusRomNo9L-Regu"/>
              </a:rPr>
              <a:t>during training. This adaptability is particularly useful for</a:t>
            </a:r>
          </a:p>
          <a:p>
            <a:pPr algn="l"/>
            <a:r>
              <a:rPr lang="en-US" sz="1800" b="0" i="0" u="none" strike="noStrike" baseline="0" dirty="0">
                <a:latin typeface="NimbusRomNo9L-Regu"/>
              </a:rPr>
              <a:t>complex tasks such as emotion recognition in visual art, where</a:t>
            </a:r>
          </a:p>
          <a:p>
            <a:pPr algn="l"/>
            <a:r>
              <a:rPr lang="en-US" sz="1800" b="0" i="0" u="none" strike="noStrike" baseline="0" dirty="0">
                <a:latin typeface="NimbusRomNo9L-Regu"/>
              </a:rPr>
              <a:t>the gradient landscape can be highly non-linear and difficult</a:t>
            </a:r>
          </a:p>
          <a:p>
            <a:pPr algn="l"/>
            <a:r>
              <a:rPr lang="it-IT" sz="1800" b="0" i="0" u="none" strike="noStrike" baseline="0" dirty="0">
                <a:latin typeface="NimbusRomNo9L-Regu"/>
              </a:rPr>
              <a:t>to navigate. </a:t>
            </a:r>
            <a:r>
              <a:rPr lang="en-US" sz="1800" b="0" i="0" u="none" strike="noStrike" baseline="0" dirty="0">
                <a:latin typeface="NimbusRomNo9L-Regu"/>
              </a:rPr>
              <a:t>The models were trained for 50 epochs, and early stopping</a:t>
            </a:r>
          </a:p>
          <a:p>
            <a:pPr algn="l"/>
            <a:r>
              <a:rPr lang="en-US" sz="1800" b="0" i="0" u="none" strike="noStrike" baseline="0" dirty="0">
                <a:latin typeface="NimbusRomNo9L-Regu"/>
              </a:rPr>
              <a:t>was implemented to avoid overfitting. Cross-entropy loss was</a:t>
            </a:r>
          </a:p>
          <a:p>
            <a:pPr algn="l"/>
            <a:r>
              <a:rPr lang="en-US" sz="1800" b="0" i="0" u="none" strike="noStrike" baseline="0" dirty="0">
                <a:latin typeface="NimbusRomNo9L-Regu"/>
              </a:rPr>
              <a:t>used as the loss function for both binary and multiclass</a:t>
            </a:r>
          </a:p>
          <a:p>
            <a:pPr algn="l"/>
            <a:r>
              <a:rPr lang="en-US" sz="1800" b="0" i="0" u="none" strike="noStrike" baseline="0" dirty="0">
                <a:latin typeface="NimbusRomNo9L-Regu"/>
              </a:rPr>
              <a:t>classifications. An 80/20 train-test split was applied to the dataset. Function parameters in Python has been adapted to</a:t>
            </a:r>
          </a:p>
          <a:p>
            <a:pPr algn="l"/>
            <a:r>
              <a:rPr lang="it-IT" sz="1800" b="0" i="0" u="none" strike="noStrike" baseline="0" dirty="0" err="1">
                <a:latin typeface="NimbusRomNo9L-Regu"/>
              </a:rPr>
              <a:t>classify</a:t>
            </a:r>
            <a:r>
              <a:rPr lang="it-IT" sz="1800" b="0" i="0" u="none" strike="noStrike" baseline="0" dirty="0">
                <a:latin typeface="NimbusRomNo9L-Regu"/>
              </a:rPr>
              <a:t> on </a:t>
            </a:r>
            <a:r>
              <a:rPr lang="it-IT" sz="1800" b="0" i="0" u="none" strike="noStrike" baseline="0" dirty="0" err="1">
                <a:latin typeface="NimbusRomNo9L-Regu"/>
              </a:rPr>
              <a:t>unbalanced</a:t>
            </a:r>
            <a:r>
              <a:rPr lang="it-IT" sz="1800" b="0" i="0" u="none" strike="noStrike" baseline="0" dirty="0">
                <a:latin typeface="NimbusRomNo9L-Regu"/>
              </a:rPr>
              <a:t> classes.</a:t>
            </a:r>
          </a:p>
          <a:p>
            <a:pPr algn="l"/>
            <a:r>
              <a:rPr lang="en-US" sz="1800" b="0" i="0" u="none" strike="noStrike" baseline="0" dirty="0">
                <a:latin typeface="NimbusRomNo9L-Regu"/>
              </a:rPr>
              <a:t>Performance metrics such as accuracy, precision, recall, and</a:t>
            </a:r>
          </a:p>
          <a:p>
            <a:pPr algn="l"/>
            <a:r>
              <a:rPr lang="en-US" sz="1800" b="0" i="0" u="none" strike="noStrike" baseline="0" dirty="0">
                <a:latin typeface="NimbusRomNo9L-Regu"/>
              </a:rPr>
              <a:t>F1 score were tracked during training. Such settings have been</a:t>
            </a:r>
          </a:p>
          <a:p>
            <a:pPr algn="l"/>
            <a:r>
              <a:rPr lang="it-IT" sz="1800" b="0" i="0" u="none" strike="noStrike" baseline="0" dirty="0" err="1">
                <a:latin typeface="NimbusRomNo9L-Regu"/>
              </a:rPr>
              <a:t>tested</a:t>
            </a:r>
            <a:r>
              <a:rPr lang="it-IT" sz="1800" b="0" i="0" u="none" strike="noStrike" baseline="0" dirty="0">
                <a:latin typeface="NimbusRomNo9L-Regu"/>
              </a:rPr>
              <a:t> and </a:t>
            </a:r>
            <a:r>
              <a:rPr lang="it-IT" sz="1800" b="0" i="0" u="none" strike="noStrike" baseline="0" dirty="0" err="1">
                <a:latin typeface="NimbusRomNo9L-Regu"/>
              </a:rPr>
              <a:t>chosen</a:t>
            </a:r>
            <a:r>
              <a:rPr lang="it-IT" sz="1800" b="0" i="0" u="none" strike="noStrike" baseline="0" dirty="0">
                <a:latin typeface="NimbusRomNo9L-Regu"/>
              </a:rPr>
              <a:t> </a:t>
            </a:r>
            <a:r>
              <a:rPr lang="it-IT" sz="1800" b="0" i="0" u="none" strike="noStrike" baseline="0" dirty="0" err="1">
                <a:latin typeface="NimbusRomNo9L-Regu"/>
              </a:rPr>
              <a:t>experimentally</a:t>
            </a:r>
            <a:r>
              <a:rPr lang="it-IT" sz="1800" b="0" i="0" u="none" strike="noStrike" baseline="0" dirty="0">
                <a:latin typeface="NimbusRomNo9L-Regu"/>
              </a:rPr>
              <a:t>.</a:t>
            </a:r>
            <a:endParaRPr lang="it-IT" dirty="0"/>
          </a:p>
        </p:txBody>
      </p:sp>
      <p:sp>
        <p:nvSpPr>
          <p:cNvPr id="4" name="Segnaposto numero diapositiva 3"/>
          <p:cNvSpPr>
            <a:spLocks noGrp="1"/>
          </p:cNvSpPr>
          <p:nvPr>
            <p:ph type="sldNum" sz="quarter" idx="10"/>
          </p:nvPr>
        </p:nvSpPr>
        <p:spPr/>
        <p:txBody>
          <a:bodyPr/>
          <a:lstStyle/>
          <a:p>
            <a:fld id="{54B7F4EC-E93F-43DC-B83B-F7065479A6DD}" type="slidenum">
              <a:rPr lang="en-GB" smtClean="0"/>
              <a:t>6</a:t>
            </a:fld>
            <a:endParaRPr lang="en-GB"/>
          </a:p>
        </p:txBody>
      </p:sp>
    </p:spTree>
    <p:extLst>
      <p:ext uri="{BB962C8B-B14F-4D97-AF65-F5344CB8AC3E}">
        <p14:creationId xmlns:p14="http://schemas.microsoft.com/office/powerpoint/2010/main" val="330105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ADB5BD"/>
                </a:solidFill>
                <a:effectLst/>
                <a:latin typeface="Roboto" panose="02000000000000000000" pitchFamily="2" charset="0"/>
              </a:rPr>
              <a:t>The model, fine-tuned on the merged datasets showed promising results, especially with the InceptionV3 model, which outperformed the other classifiers. A comparison of performance for the CNNs is shown in the table. The best accuracy achieved by VGG16 was 42.11% when trained with the RMSprop optimizer at a low learning rate. Although it performed well</a:t>
            </a:r>
          </a:p>
          <a:p>
            <a:pPr algn="l"/>
            <a:r>
              <a:rPr lang="en-US" b="0" i="0" dirty="0">
                <a:solidFill>
                  <a:srgbClr val="ADB5BD"/>
                </a:solidFill>
                <a:effectLst/>
                <a:latin typeface="Roboto" panose="02000000000000000000" pitchFamily="2" charset="0"/>
              </a:rPr>
              <a:t>compared to MobileNetV2, its precision, recall, and F1 score were lower than those of InceptionV3, especially in distinguishing emotions such as anger and sadness. The highest accuracy recorded for MobileNetV2 was 43.2% when using the Adam optimizer with a low learning rate. However, its precision</a:t>
            </a:r>
          </a:p>
          <a:p>
            <a:pPr algn="l"/>
            <a:r>
              <a:rPr lang="en-US" b="0" i="0" dirty="0">
                <a:solidFill>
                  <a:srgbClr val="ADB5BD"/>
                </a:solidFill>
                <a:effectLst/>
                <a:latin typeface="Roboto" panose="02000000000000000000" pitchFamily="2" charset="0"/>
              </a:rPr>
              <a:t>and recall were not as consistent, and it generally underperformed. InceptionV3 also showed the best balance of precision, recall, and F1 score, especially for emotions such as happiness, surprise, and fear. While it struggled slightly with anger and sadness, it still outperformed the</a:t>
            </a:r>
          </a:p>
          <a:p>
            <a:pPr algn="l"/>
            <a:r>
              <a:rPr lang="en-US" b="0" i="0" dirty="0">
                <a:solidFill>
                  <a:srgbClr val="ADB5BD"/>
                </a:solidFill>
                <a:effectLst/>
                <a:latin typeface="Roboto" panose="02000000000000000000" pitchFamily="2" charset="0"/>
              </a:rPr>
              <a:t>other models in these categories.</a:t>
            </a:r>
          </a:p>
          <a:p>
            <a:endParaRPr lang="it-IT" dirty="0"/>
          </a:p>
        </p:txBody>
      </p:sp>
      <p:sp>
        <p:nvSpPr>
          <p:cNvPr id="4" name="Segnaposto numero diapositiva 3"/>
          <p:cNvSpPr>
            <a:spLocks noGrp="1"/>
          </p:cNvSpPr>
          <p:nvPr>
            <p:ph type="sldNum" sz="quarter" idx="10"/>
          </p:nvPr>
        </p:nvSpPr>
        <p:spPr/>
        <p:txBody>
          <a:bodyPr/>
          <a:lstStyle/>
          <a:p>
            <a:fld id="{54B7F4EC-E93F-43DC-B83B-F7065479A6DD}" type="slidenum">
              <a:rPr lang="en-GB" smtClean="0"/>
              <a:t>7</a:t>
            </a:fld>
            <a:endParaRPr lang="en-GB"/>
          </a:p>
        </p:txBody>
      </p:sp>
    </p:spTree>
    <p:extLst>
      <p:ext uri="{BB962C8B-B14F-4D97-AF65-F5344CB8AC3E}">
        <p14:creationId xmlns:p14="http://schemas.microsoft.com/office/powerpoint/2010/main" val="191876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NimbusRomNo9L-Regu"/>
              </a:rPr>
              <a:t>The binary classification task highlights the feasibility of emotion detection in visual art when the emotional states are</a:t>
            </a:r>
          </a:p>
          <a:p>
            <a:pPr algn="l"/>
            <a:r>
              <a:rPr lang="en-US" sz="1800" b="0" i="0" u="none" strike="noStrike" baseline="0" dirty="0">
                <a:latin typeface="NimbusRomNo9L-Regu"/>
              </a:rPr>
              <a:t>grouped into categories for pleasant and unpleasant emotions.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The highest accuracy for binary classification was achieved using the </a:t>
            </a:r>
            <a:r>
              <a:rPr lang="en-US" sz="1800" b="0" i="0" u="none" strike="noStrike" baseline="0" dirty="0">
                <a:latin typeface="NimbusRomNo9L-Medi"/>
              </a:rPr>
              <a:t>InceptionV3 </a:t>
            </a:r>
            <a:r>
              <a:rPr lang="en-US" sz="1800" b="0" i="0" u="none" strike="noStrike" baseline="0" dirty="0">
                <a:latin typeface="NimbusRomNo9L-Regu"/>
              </a:rPr>
              <a:t>model with an accuracy of 71%. This result was measured consistently across the test set, demonstrating reliable classification of </a:t>
            </a:r>
            <a:r>
              <a:rPr lang="it-IT" sz="1800" b="0" i="0" u="none" strike="noStrike" baseline="0" dirty="0" err="1">
                <a:latin typeface="NimbusRomNo9L-Regu"/>
              </a:rPr>
              <a:t>pleasant</a:t>
            </a:r>
            <a:r>
              <a:rPr lang="it-IT" sz="1800" b="0" i="0" u="none" strike="noStrike" baseline="0" dirty="0">
                <a:latin typeface="NimbusRomNo9L-Regu"/>
              </a:rPr>
              <a:t> and </a:t>
            </a:r>
            <a:r>
              <a:rPr lang="it-IT" sz="1800" b="0" i="0" u="none" strike="noStrike" baseline="0" dirty="0" err="1">
                <a:latin typeface="NimbusRomNo9L-Regu"/>
              </a:rPr>
              <a:t>unpleasant</a:t>
            </a:r>
            <a:r>
              <a:rPr lang="it-IT" sz="1800" b="0" i="0" u="none" strike="noStrike" baseline="0" dirty="0">
                <a:latin typeface="NimbusRomNo9L-Regu"/>
              </a:rPr>
              <a:t> emotions.</a:t>
            </a:r>
            <a:endParaRPr lang="it-IT" sz="1800" dirty="0"/>
          </a:p>
          <a:p>
            <a:pPr algn="l"/>
            <a:r>
              <a:rPr lang="it-IT" sz="1800" b="0" i="0" u="none" strike="noStrike" baseline="0" dirty="0">
                <a:latin typeface="NimbusRomNo9L-Regu"/>
              </a:rPr>
              <a:t>All </a:t>
            </a:r>
            <a:r>
              <a:rPr lang="it-IT" sz="1800" b="0" i="0" u="none" strike="noStrike" baseline="0" dirty="0" err="1">
                <a:latin typeface="NimbusRomNo9L-Regu"/>
              </a:rPr>
              <a:t>three</a:t>
            </a:r>
            <a:r>
              <a:rPr lang="it-IT" sz="1800" b="0" i="0" u="none" strike="noStrike" baseline="0" dirty="0">
                <a:latin typeface="NimbusRomNo9L-Regu"/>
              </a:rPr>
              <a:t> </a:t>
            </a:r>
            <a:r>
              <a:rPr lang="it-IT" sz="1800" b="0" i="0" u="none" strike="noStrike" baseline="0" dirty="0" err="1">
                <a:latin typeface="NimbusRomNo9L-Regu"/>
              </a:rPr>
              <a:t>metrics</a:t>
            </a:r>
            <a:r>
              <a:rPr lang="it-IT" sz="1800" b="0" i="0" u="none" strike="noStrike" baseline="0" dirty="0">
                <a:latin typeface="NimbusRomNo9L-Regu"/>
              </a:rPr>
              <a:t> </a:t>
            </a:r>
            <a:r>
              <a:rPr lang="en-US" sz="1800" b="0" i="0" u="none" strike="noStrike" baseline="0" dirty="0">
                <a:latin typeface="NimbusRomNo9L-Regu"/>
              </a:rPr>
              <a:t>(</a:t>
            </a:r>
            <a:r>
              <a:rPr lang="en-US" sz="1800" b="0" i="0" u="none" strike="noStrike" baseline="0" dirty="0">
                <a:latin typeface="NimbusRomNo9L-Medi"/>
              </a:rPr>
              <a:t>Precision</a:t>
            </a:r>
            <a:r>
              <a:rPr lang="en-US" sz="1800" b="0" i="0" u="none" strike="noStrike" baseline="0" dirty="0">
                <a:latin typeface="NimbusRomNo9L-Regu"/>
              </a:rPr>
              <a:t>, </a:t>
            </a:r>
            <a:r>
              <a:rPr lang="en-US" sz="1800" b="0" i="0" u="none" strike="noStrike" baseline="0" dirty="0">
                <a:latin typeface="NimbusRomNo9L-Medi"/>
              </a:rPr>
              <a:t>Recall</a:t>
            </a:r>
            <a:r>
              <a:rPr lang="en-US" sz="1800" b="0" i="0" u="none" strike="noStrike" baseline="0" dirty="0">
                <a:latin typeface="NimbusRomNo9L-Regu"/>
              </a:rPr>
              <a:t>, and </a:t>
            </a:r>
            <a:r>
              <a:rPr lang="en-US" sz="1800" b="0" i="0" u="none" strike="noStrike" baseline="0" dirty="0">
                <a:latin typeface="NimbusRomNo9L-Medi"/>
              </a:rPr>
              <a:t>F1-score</a:t>
            </a:r>
            <a:r>
              <a:rPr lang="en-US" sz="1800" b="0" i="0" u="none" strike="noStrike" baseline="0" dirty="0">
                <a:latin typeface="NimbusRomNo9L-Regu"/>
              </a:rPr>
              <a:t>) were recorded at 71%, indicating balanced performance</a:t>
            </a:r>
            <a:r>
              <a:rPr lang="it-IT" sz="1800" b="0" i="0" u="none" strike="noStrike" baseline="0" dirty="0">
                <a:latin typeface="NimbusRomNo9L-Regu"/>
              </a:rPr>
              <a:t>.</a:t>
            </a:r>
            <a:endParaRPr lang="en-US" sz="1800" b="0" i="0" u="none" strike="noStrike" baseline="0" dirty="0">
              <a:latin typeface="NimbusRomNo9L-Regu"/>
            </a:endParaRPr>
          </a:p>
          <a:p>
            <a:pPr algn="l"/>
            <a:endParaRPr lang="en-US" sz="1800" b="0" i="0" u="none" strike="noStrike" baseline="0" dirty="0">
              <a:latin typeface="NimbusRomNo9L-Regu"/>
            </a:endParaRPr>
          </a:p>
          <a:p>
            <a:pPr algn="l"/>
            <a:r>
              <a:rPr lang="en-US" sz="1800" b="0" i="0" u="none" strike="noStrike" baseline="0" dirty="0">
                <a:latin typeface="NimbusRomNo9L-Regu"/>
              </a:rPr>
              <a:t>The highest multiclass accuracy achieved was </a:t>
            </a:r>
            <a:r>
              <a:rPr lang="en-US" sz="1800" b="0" i="0" u="none" strike="noStrike" baseline="0" dirty="0">
                <a:latin typeface="CMSY10"/>
              </a:rPr>
              <a:t>around </a:t>
            </a:r>
            <a:r>
              <a:rPr lang="en-US" sz="1800" b="0" i="0" u="none" strike="noStrike" baseline="0" dirty="0">
                <a:latin typeface="CMR10"/>
              </a:rPr>
              <a:t>45%</a:t>
            </a:r>
            <a:r>
              <a:rPr lang="en-US" sz="1800" b="0" i="0" u="none" strike="noStrike" baseline="0" dirty="0">
                <a:latin typeface="NimbusRomNo9L-Regu"/>
              </a:rPr>
              <a:t>, with the </a:t>
            </a:r>
            <a:r>
              <a:rPr lang="en-US" sz="1800" b="0" i="0" u="none" strike="noStrike" baseline="0" dirty="0">
                <a:latin typeface="NimbusRomNo9L-Medi"/>
              </a:rPr>
              <a:t>InceptionV3 </a:t>
            </a:r>
            <a:r>
              <a:rPr lang="en-US" sz="1800" b="0" i="0" u="none" strike="noStrike" baseline="0" dirty="0">
                <a:latin typeface="NimbusRomNo9L-Regu"/>
              </a:rPr>
              <a:t>model outperforming both </a:t>
            </a:r>
            <a:r>
              <a:rPr lang="it-IT" sz="1800" b="0" i="0" u="none" strike="noStrike" baseline="0" dirty="0">
                <a:latin typeface="NimbusRomNo9L-Regu"/>
              </a:rPr>
              <a:t>VGG16 and MobileNetV2. </a:t>
            </a:r>
            <a:r>
              <a:rPr lang="en-US" sz="1800" b="0" i="0" u="none" strike="noStrike" baseline="0" dirty="0">
                <a:latin typeface="NimbusRomNo9L-Regu"/>
              </a:rPr>
              <a:t>The confusion matrix for the multiclass classification showed that the model was more accurate at recognizing emotions such as </a:t>
            </a:r>
            <a:r>
              <a:rPr lang="en-US" sz="1800" b="0" i="0" u="none" strike="noStrike" baseline="0" dirty="0">
                <a:latin typeface="NimbusRomNo9L-ReguItal"/>
              </a:rPr>
              <a:t>surprise, happiness, and fear</a:t>
            </a:r>
            <a:r>
              <a:rPr lang="en-US" sz="1800" b="0" i="0" u="none" strike="noStrike" baseline="0" dirty="0">
                <a:latin typeface="NimbusRomNo9L-Regu"/>
              </a:rPr>
              <a:t>, but struggled with emotions such as </a:t>
            </a:r>
            <a:r>
              <a:rPr lang="en-US" sz="1800" b="0" i="0" u="none" strike="noStrike" baseline="0" dirty="0">
                <a:latin typeface="NimbusRomNo9L-ReguItal"/>
              </a:rPr>
              <a:t>anger </a:t>
            </a:r>
            <a:r>
              <a:rPr lang="en-US" sz="1800" b="0" i="0" u="none" strike="noStrike" baseline="0" dirty="0">
                <a:latin typeface="NimbusRomNo9L-Regu"/>
              </a:rPr>
              <a:t>and </a:t>
            </a:r>
            <a:r>
              <a:rPr lang="en-US" sz="1800" b="0" i="0" u="none" strike="noStrike" baseline="0" dirty="0">
                <a:latin typeface="NimbusRomNo9L-ReguItal"/>
              </a:rPr>
              <a:t>sadness</a:t>
            </a:r>
            <a:r>
              <a:rPr lang="en-US" sz="1800" b="0" i="0" u="none" strike="noStrike" baseline="0" dirty="0">
                <a:latin typeface="NimbusRomNo9L-Regu"/>
              </a:rPr>
              <a:t>. The overlap between these emotions suggests that they share similar visual cues, making them harder to distinguish. Although the dataset was more </a:t>
            </a:r>
            <a:r>
              <a:rPr lang="it-IT" sz="1800" b="0" i="0" u="none" strike="noStrike" baseline="0" dirty="0" err="1">
                <a:latin typeface="NimbusRomNo9L-Regu"/>
              </a:rPr>
              <a:t>balanced</a:t>
            </a:r>
            <a:r>
              <a:rPr lang="it-IT" sz="1800" b="0" i="0" u="none" strike="noStrike" baseline="0" dirty="0">
                <a:latin typeface="NimbusRomNo9L-Regu"/>
              </a:rPr>
              <a:t> after </a:t>
            </a:r>
            <a:r>
              <a:rPr lang="it-IT" sz="1800" b="0" i="0" u="none" strike="noStrike" baseline="0" dirty="0" err="1">
                <a:latin typeface="NimbusRomNo9L-Regu"/>
              </a:rPr>
              <a:t>merging</a:t>
            </a:r>
            <a:r>
              <a:rPr lang="it-IT" sz="1800" b="0" i="0" u="none" strike="noStrike" baseline="0" dirty="0">
                <a:latin typeface="NimbusRomNo9L-Regu"/>
              </a:rPr>
              <a:t> </a:t>
            </a:r>
            <a:r>
              <a:rPr lang="en-US" sz="1800" b="0" i="0" u="none" strike="noStrike" baseline="0" dirty="0">
                <a:latin typeface="NimbusRomNo9L-Regu"/>
              </a:rPr>
              <a:t>datasets, there was still a slight skew, with emotions like </a:t>
            </a:r>
            <a:r>
              <a:rPr lang="en-US" sz="1800" b="0" i="0" u="none" strike="noStrike" baseline="0" dirty="0">
                <a:latin typeface="NimbusRomNo9L-ReguItal"/>
              </a:rPr>
              <a:t>happiness </a:t>
            </a:r>
            <a:r>
              <a:rPr lang="en-US" sz="1800" b="0" i="0" u="none" strike="noStrike" baseline="0" dirty="0">
                <a:latin typeface="NimbusRomNo9L-Regu"/>
              </a:rPr>
              <a:t>and </a:t>
            </a:r>
            <a:r>
              <a:rPr lang="en-US" sz="1800" b="0" i="0" u="none" strike="noStrike" baseline="0" dirty="0">
                <a:latin typeface="NimbusRomNo9L-ReguItal"/>
              </a:rPr>
              <a:t>surprise </a:t>
            </a:r>
            <a:r>
              <a:rPr lang="en-US" sz="1800" b="0" i="0" u="none" strike="noStrike" baseline="0" dirty="0">
                <a:latin typeface="NimbusRomNo9L-Regu"/>
              </a:rPr>
              <a:t>slightly more represented than others like </a:t>
            </a:r>
            <a:r>
              <a:rPr lang="en-US" sz="1800" b="0" i="0" u="none" strike="noStrike" baseline="0" dirty="0">
                <a:latin typeface="NimbusRomNo9L-ReguItal"/>
              </a:rPr>
              <a:t>anger </a:t>
            </a:r>
            <a:r>
              <a:rPr lang="en-US" sz="1800" b="0" i="0" u="none" strike="noStrike" baseline="0" dirty="0">
                <a:latin typeface="NimbusRomNo9L-Regu"/>
              </a:rPr>
              <a:t>and </a:t>
            </a:r>
            <a:r>
              <a:rPr lang="en-US" sz="1800" b="0" i="0" u="none" strike="noStrike" baseline="0" dirty="0">
                <a:latin typeface="NimbusRomNo9L-ReguItal"/>
              </a:rPr>
              <a:t>fear.</a:t>
            </a:r>
          </a:p>
          <a:p>
            <a:pPr algn="l"/>
            <a:endParaRPr lang="en-US" sz="1800" b="0" i="0" u="none" strike="noStrike" baseline="0" dirty="0">
              <a:latin typeface="NimbusRomNo9L-ReguItal"/>
            </a:endParaRPr>
          </a:p>
          <a:p>
            <a:pPr algn="l"/>
            <a:r>
              <a:rPr lang="en-US" sz="1800" b="0" i="0" u="none" strike="noStrike" baseline="0" dirty="0">
                <a:latin typeface="NimbusRomNo9L-Regu"/>
              </a:rPr>
              <a:t>The confusion matrix for binary classification, in the figure, showed that most misclassifications occurred between</a:t>
            </a:r>
          </a:p>
          <a:p>
            <a:pPr algn="l"/>
            <a:r>
              <a:rPr lang="en-US" sz="1800" b="0" i="0" u="none" strike="noStrike" baseline="0" dirty="0">
                <a:latin typeface="NimbusRomNo9L-Regu"/>
              </a:rPr>
              <a:t>emotions that were borderline or ambiguous.</a:t>
            </a:r>
            <a:endParaRPr lang="en-US" sz="1800" b="0" i="0" u="none" strike="noStrike" baseline="0" dirty="0">
              <a:latin typeface="NimbusRomNo9L-ReguItal"/>
            </a:endParaRPr>
          </a:p>
        </p:txBody>
      </p:sp>
      <p:sp>
        <p:nvSpPr>
          <p:cNvPr id="4" name="Segnaposto numero diapositiva 3"/>
          <p:cNvSpPr>
            <a:spLocks noGrp="1"/>
          </p:cNvSpPr>
          <p:nvPr>
            <p:ph type="sldNum" sz="quarter" idx="10"/>
          </p:nvPr>
        </p:nvSpPr>
        <p:spPr/>
        <p:txBody>
          <a:bodyPr/>
          <a:lstStyle/>
          <a:p>
            <a:fld id="{54B7F4EC-E93F-43DC-B83B-F7065479A6DD}" type="slidenum">
              <a:rPr lang="en-GB" smtClean="0"/>
              <a:t>8</a:t>
            </a:fld>
            <a:endParaRPr lang="en-GB"/>
          </a:p>
        </p:txBody>
      </p:sp>
    </p:spTree>
    <p:extLst>
      <p:ext uri="{BB962C8B-B14F-4D97-AF65-F5344CB8AC3E}">
        <p14:creationId xmlns:p14="http://schemas.microsoft.com/office/powerpoint/2010/main" val="27299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NimbusRomNo9L-Regu"/>
              </a:rPr>
              <a:t>This study demonstrates the effectiveness of convolutional neural networks (CNNs) for emotion recognition in visual art, specifically applying VGG16, MobileNetV2, and InceptionV3 models fine-tuned using a combination of the </a:t>
            </a:r>
            <a:r>
              <a:rPr lang="en-US" sz="1800" b="0" i="0" u="none" strike="noStrike" baseline="0" dirty="0" err="1">
                <a:latin typeface="NimbusRomNo9L-Regu"/>
              </a:rPr>
              <a:t>WikiArt</a:t>
            </a:r>
            <a:endParaRPr lang="en-US" sz="1800" b="0" i="0" u="none" strike="noStrike" baseline="0" dirty="0">
              <a:latin typeface="NimbusRomNo9L-Regu"/>
            </a:endParaRPr>
          </a:p>
          <a:p>
            <a:pPr algn="l"/>
            <a:r>
              <a:rPr lang="en-US" sz="1800" b="0" i="0" u="none" strike="noStrike" baseline="0" dirty="0">
                <a:latin typeface="NimbusRomNo9L-Regu"/>
              </a:rPr>
              <a:t>Emotion and </a:t>
            </a:r>
            <a:r>
              <a:rPr lang="en-US" sz="1800" b="0" i="0" u="none" strike="noStrike" baseline="0" dirty="0" err="1">
                <a:latin typeface="NimbusRomNo9L-Regu"/>
              </a:rPr>
              <a:t>ArtEmis</a:t>
            </a:r>
            <a:r>
              <a:rPr lang="en-US" sz="1800" b="0" i="0" u="none" strike="noStrike" baseline="0" dirty="0">
                <a:latin typeface="NimbusRomNo9L-Regu"/>
              </a:rPr>
              <a:t> datasets, particularly for binary classification (pleasant/unpleasant emotions), with balanced performance across metrics. Although multiclass classification yielded lower accuracy due to the nuanced and subjective nature of emotions in art, InceptionV3 still performed reasonably well, especially in recognizing emotions such as happiness, surprise, and fear.</a:t>
            </a:r>
          </a:p>
          <a:p>
            <a:pPr algn="l"/>
            <a:r>
              <a:rPr lang="en-US" sz="1800" b="0" i="0" u="none" strike="noStrike" baseline="0" dirty="0">
                <a:latin typeface="NimbusRomNo9L-Regu"/>
              </a:rPr>
              <a:t>The approach presented here highlights the potential of using deep learning models for applications in art therapy and</a:t>
            </a:r>
          </a:p>
          <a:p>
            <a:pPr algn="l"/>
            <a:r>
              <a:rPr lang="it-IT" sz="1800" b="0" i="0" u="none" strike="noStrike" baseline="0" dirty="0">
                <a:latin typeface="NimbusRomNo9L-Regu"/>
              </a:rPr>
              <a:t>immersive art </a:t>
            </a:r>
            <a:r>
              <a:rPr lang="it-IT" sz="1800" b="0" i="0" u="none" strike="noStrike" baseline="0" dirty="0" err="1">
                <a:latin typeface="NimbusRomNo9L-Regu"/>
              </a:rPr>
              <a:t>experiences</a:t>
            </a:r>
            <a:r>
              <a:rPr lang="it-IT" sz="1800" b="0" i="0" u="none" strike="noStrike" baseline="0" dirty="0">
                <a:latin typeface="NimbusRomNo9L-Regu"/>
              </a:rPr>
              <a:t>. </a:t>
            </a:r>
            <a:r>
              <a:rPr lang="en-US" sz="1800" b="0" i="0" u="none" strike="noStrike" baseline="0" dirty="0">
                <a:latin typeface="NimbusRomNo9L-Regu"/>
              </a:rPr>
              <a:t>Our results highlight the benefits of combining multiple datasets to improve emotion detection in art.</a:t>
            </a:r>
          </a:p>
          <a:p>
            <a:pPr algn="l"/>
            <a:r>
              <a:rPr lang="en-US" sz="1800" b="0" i="0" u="none" strike="noStrike" baseline="0" dirty="0">
                <a:latin typeface="NimbusRomNo9L-Regu"/>
              </a:rPr>
              <a:t>Future work could explore the inclusion of more diverse datasets and further refine the classification capabilities, </a:t>
            </a:r>
            <a:r>
              <a:rPr lang="it-IT" sz="1800" b="0" i="0" u="none" strike="noStrike" baseline="0" dirty="0">
                <a:latin typeface="NimbusRomNo9L-Regu"/>
              </a:rPr>
              <a:t>especially for </a:t>
            </a:r>
            <a:r>
              <a:rPr lang="it-IT" sz="1800" b="0" i="0" u="none" strike="noStrike" baseline="0" dirty="0" err="1">
                <a:latin typeface="NimbusRomNo9L-Regu"/>
              </a:rPr>
              <a:t>complex</a:t>
            </a:r>
            <a:r>
              <a:rPr lang="it-IT" sz="1800" b="0" i="0" u="none" strike="noStrike" baseline="0" dirty="0">
                <a:latin typeface="NimbusRomNo9L-Regu"/>
              </a:rPr>
              <a:t> emotions.</a:t>
            </a:r>
          </a:p>
          <a:p>
            <a:pPr algn="l"/>
            <a:r>
              <a:rPr lang="it-IT" sz="1800" b="0" i="0" u="none" strike="noStrike" baseline="0" dirty="0" err="1">
                <a:latin typeface="NimbusRomNo9L-Regu"/>
              </a:rPr>
              <a:t>Targeted</a:t>
            </a:r>
            <a:r>
              <a:rPr lang="it-IT" sz="1800" b="0" i="0" u="none" strike="noStrike" baseline="0" dirty="0">
                <a:latin typeface="NimbusRomNo9L-Regu"/>
              </a:rPr>
              <a:t> data </a:t>
            </a:r>
            <a:r>
              <a:rPr lang="it-IT" sz="1800" b="0" i="0" u="none" strike="noStrike" baseline="0" dirty="0" err="1">
                <a:latin typeface="NimbusRomNo9L-Regu"/>
              </a:rPr>
              <a:t>augmentation</a:t>
            </a:r>
            <a:r>
              <a:rPr lang="it-IT" sz="1800" b="0" i="0" u="none" strike="noStrike" baseline="0" dirty="0">
                <a:latin typeface="NimbusRomNo9L-Regu"/>
              </a:rPr>
              <a:t> </a:t>
            </a:r>
            <a:r>
              <a:rPr lang="en-US" sz="1800" b="0" i="0" u="none" strike="noStrike" baseline="0" dirty="0">
                <a:latin typeface="NimbusRomNo9L-Regu"/>
              </a:rPr>
              <a:t>strategies (such as brightness adjustments, hue shifts) could help simulate the variability in emotion expression and </a:t>
            </a:r>
            <a:r>
              <a:rPr lang="it-IT" sz="1800" b="0" i="0" u="none" strike="noStrike" baseline="0" dirty="0" err="1">
                <a:latin typeface="NimbusRomNo9L-Regu"/>
              </a:rPr>
              <a:t>improve</a:t>
            </a:r>
            <a:r>
              <a:rPr lang="it-IT" sz="1800" b="0" i="0" u="none" strike="noStrike" baseline="0" dirty="0">
                <a:latin typeface="NimbusRomNo9L-Regu"/>
              </a:rPr>
              <a:t> model </a:t>
            </a:r>
            <a:r>
              <a:rPr lang="it-IT" sz="1800" b="0" i="0" u="none" strike="noStrike" baseline="0" dirty="0" err="1">
                <a:latin typeface="NimbusRomNo9L-Regu"/>
              </a:rPr>
              <a:t>generalization</a:t>
            </a:r>
            <a:r>
              <a:rPr lang="it-IT" sz="1800" b="0" i="0" u="none" strike="noStrike" baseline="0" dirty="0">
                <a:latin typeface="NimbusRomNo9L-Regu"/>
              </a:rPr>
              <a:t>.</a:t>
            </a:r>
          </a:p>
          <a:p>
            <a:pPr algn="l"/>
            <a:r>
              <a:rPr lang="en-US" sz="1800" b="0" i="0" u="none" strike="noStrike" baseline="0" dirty="0">
                <a:latin typeface="NimbusRomNo9L-Regu"/>
              </a:rPr>
              <a:t>Regarding the classification model, combining visual features with textual descriptions (e.g., artist statements or</a:t>
            </a:r>
          </a:p>
          <a:p>
            <a:pPr algn="l"/>
            <a:r>
              <a:rPr lang="en-US" sz="1800" b="0" i="0" u="none" strike="noStrike" baseline="0" dirty="0">
                <a:latin typeface="NimbusRomNo9L-Regu"/>
              </a:rPr>
              <a:t>viewer annotations) could provide complementary information to improve emotion classification. Addressing these challenges</a:t>
            </a:r>
          </a:p>
          <a:p>
            <a:pPr algn="l"/>
            <a:r>
              <a:rPr lang="en-US" sz="1800" b="0" i="0" u="none" strike="noStrike" baseline="0" dirty="0">
                <a:latin typeface="NimbusRomNo9L-Regu"/>
              </a:rPr>
              <a:t>will involve refining dataset quality, exploring multimodal methods, and incorporating advanced architectures.</a:t>
            </a:r>
            <a:endParaRPr lang="it-IT" dirty="0"/>
          </a:p>
        </p:txBody>
      </p:sp>
      <p:sp>
        <p:nvSpPr>
          <p:cNvPr id="4" name="Segnaposto numero diapositiva 3"/>
          <p:cNvSpPr>
            <a:spLocks noGrp="1"/>
          </p:cNvSpPr>
          <p:nvPr>
            <p:ph type="sldNum" sz="quarter" idx="10"/>
          </p:nvPr>
        </p:nvSpPr>
        <p:spPr/>
        <p:txBody>
          <a:bodyPr/>
          <a:lstStyle/>
          <a:p>
            <a:fld id="{54B7F4EC-E93F-43DC-B83B-F7065479A6DD}" type="slidenum">
              <a:rPr lang="en-GB" smtClean="0"/>
              <a:t>9</a:t>
            </a:fld>
            <a:endParaRPr lang="en-GB"/>
          </a:p>
        </p:txBody>
      </p:sp>
    </p:spTree>
    <p:extLst>
      <p:ext uri="{BB962C8B-B14F-4D97-AF65-F5344CB8AC3E}">
        <p14:creationId xmlns:p14="http://schemas.microsoft.com/office/powerpoint/2010/main" val="264533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335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735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774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09875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190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0238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203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28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546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949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2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587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052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830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371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989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12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3/5/2025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4863531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hyperlink" Target="http://www.facebook.com/affectivecomputing/" TargetMode="External"/><Relationship Id="rId5" Type="http://schemas.openxmlformats.org/officeDocument/2006/relationships/hyperlink" Target="mailto:valentina.franzoni@unipg.it"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1" y="88394"/>
            <a:ext cx="8896349" cy="3340606"/>
          </a:xfrm>
        </p:spPr>
        <p:txBody>
          <a:bodyPr/>
          <a:lstStyle/>
          <a:p>
            <a:pPr algn="ctr"/>
            <a:r>
              <a:rPr lang="en-US" sz="4800" dirty="0">
                <a:solidFill>
                  <a:srgbClr val="FFC000"/>
                </a:solidFill>
                <a:effectLst>
                  <a:outerShdw blurRad="38100" dist="38100" dir="2700000" algn="tl">
                    <a:srgbClr val="000000">
                      <a:alpha val="43137"/>
                    </a:srgbClr>
                  </a:outerShdw>
                </a:effectLst>
              </a:rPr>
              <a:t>CNN-Based Emotion Classification in Visual Art</a:t>
            </a:r>
            <a:br>
              <a:rPr lang="en-US" sz="4800" dirty="0">
                <a:solidFill>
                  <a:srgbClr val="FFC000"/>
                </a:solidFill>
                <a:effectLst>
                  <a:outerShdw blurRad="38100" dist="38100" dir="2700000" algn="tl">
                    <a:srgbClr val="000000">
                      <a:alpha val="43137"/>
                    </a:srgbClr>
                  </a:outerShdw>
                </a:effectLst>
              </a:rPr>
            </a:br>
            <a:r>
              <a:rPr lang="en-US" sz="4800" dirty="0">
                <a:solidFill>
                  <a:srgbClr val="FFC000"/>
                </a:solidFill>
                <a:effectLst>
                  <a:outerShdw blurRad="38100" dist="38100" dir="2700000" algn="tl">
                    <a:srgbClr val="000000">
                      <a:alpha val="43137"/>
                    </a:srgbClr>
                  </a:outerShdw>
                </a:effectLst>
              </a:rPr>
              <a:t>for Therapeutic and Creative Applications</a:t>
            </a:r>
            <a:endParaRPr lang="en-US" sz="4800" dirty="0">
              <a:solidFill>
                <a:srgbClr val="FFC000"/>
              </a:solidFill>
            </a:endParaRPr>
          </a:p>
        </p:txBody>
      </p:sp>
      <p:sp>
        <p:nvSpPr>
          <p:cNvPr id="3" name="Subtitle 2"/>
          <p:cNvSpPr>
            <a:spLocks noGrp="1"/>
          </p:cNvSpPr>
          <p:nvPr>
            <p:ph type="subTitle" idx="1"/>
          </p:nvPr>
        </p:nvSpPr>
        <p:spPr>
          <a:xfrm>
            <a:off x="247650" y="4425193"/>
            <a:ext cx="8896349" cy="2386739"/>
          </a:xfrm>
        </p:spPr>
        <p:txBody>
          <a:bodyPr>
            <a:noAutofit/>
          </a:bodyPr>
          <a:lstStyle/>
          <a:p>
            <a:pPr algn="ctr"/>
            <a:endParaRPr lang="en-US" i="1" dirty="0">
              <a:solidFill>
                <a:schemeClr val="accent5">
                  <a:lumMod val="60000"/>
                  <a:lumOff val="40000"/>
                </a:schemeClr>
              </a:solidFill>
            </a:endParaRPr>
          </a:p>
          <a:p>
            <a:pPr algn="ctr"/>
            <a:r>
              <a:rPr lang="en-US" i="1" dirty="0">
                <a:solidFill>
                  <a:schemeClr val="tx1"/>
                </a:solidFill>
                <a:effectLst>
                  <a:outerShdw blurRad="38100" dist="38100" dir="2700000" algn="tl">
                    <a:srgbClr val="000000">
                      <a:alpha val="43137"/>
                    </a:srgbClr>
                  </a:outerShdw>
                </a:effectLst>
              </a:rPr>
              <a:t>Department of mathematics and computer science</a:t>
            </a:r>
            <a:br>
              <a:rPr lang="en-US" i="1" dirty="0">
                <a:solidFill>
                  <a:schemeClr val="tx1"/>
                </a:solidFill>
                <a:effectLst>
                  <a:outerShdw blurRad="38100" dist="38100" dir="2700000" algn="tl">
                    <a:srgbClr val="000000">
                      <a:alpha val="43137"/>
                    </a:srgbClr>
                  </a:outerShdw>
                </a:effectLst>
              </a:rPr>
            </a:br>
            <a:r>
              <a:rPr lang="en-US" i="1" dirty="0">
                <a:solidFill>
                  <a:schemeClr val="tx1"/>
                </a:solidFill>
                <a:effectLst>
                  <a:outerShdw blurRad="38100" dist="38100" dir="2700000" algn="tl">
                    <a:srgbClr val="000000">
                      <a:alpha val="43137"/>
                    </a:srgbClr>
                  </a:outerShdw>
                </a:effectLst>
              </a:rPr>
              <a:t>university of Perugia, italy, valentina.franzoni@unipg.it</a:t>
            </a:r>
          </a:p>
          <a:p>
            <a:pPr algn="ctr"/>
            <a:r>
              <a:rPr lang="en-US" i="1" dirty="0">
                <a:solidFill>
                  <a:schemeClr val="accent5">
                    <a:lumMod val="40000"/>
                    <a:lumOff val="60000"/>
                  </a:schemeClr>
                </a:solidFill>
              </a:rPr>
              <a:t>Faculty of Mathematics and Computer Science</a:t>
            </a:r>
          </a:p>
          <a:p>
            <a:pPr algn="ctr"/>
            <a:r>
              <a:rPr lang="it-IT" i="1" dirty="0">
                <a:solidFill>
                  <a:schemeClr val="accent5">
                    <a:lumMod val="40000"/>
                    <a:lumOff val="60000"/>
                  </a:schemeClr>
                </a:solidFill>
              </a:rPr>
              <a:t>Adam Mickiewicz University, Poznam, Poland</a:t>
            </a:r>
          </a:p>
          <a:p>
            <a:pPr algn="l"/>
            <a:endParaRPr lang="en-US" i="1" dirty="0">
              <a:solidFill>
                <a:schemeClr val="tx1"/>
              </a:solidFill>
            </a:endParaRPr>
          </a:p>
        </p:txBody>
      </p:sp>
      <p:sp>
        <p:nvSpPr>
          <p:cNvPr id="5" name="CasellaDiTesto 4">
            <a:extLst>
              <a:ext uri="{FF2B5EF4-FFF2-40B4-BE49-F238E27FC236}">
                <a16:creationId xmlns:a16="http://schemas.microsoft.com/office/drawing/2014/main" id="{13F48280-28D1-D96A-E61A-E69601310BA3}"/>
              </a:ext>
            </a:extLst>
          </p:cNvPr>
          <p:cNvSpPr txBox="1"/>
          <p:nvPr/>
        </p:nvSpPr>
        <p:spPr>
          <a:xfrm>
            <a:off x="123824" y="3988858"/>
            <a:ext cx="8896349" cy="707886"/>
          </a:xfrm>
          <a:prstGeom prst="rect">
            <a:avLst/>
          </a:prstGeom>
          <a:noFill/>
        </p:spPr>
        <p:txBody>
          <a:bodyPr wrap="square">
            <a:spAutoFit/>
          </a:bodyPr>
          <a:lstStyle/>
          <a:p>
            <a:pPr algn="ctr"/>
            <a:r>
              <a:rPr lang="en-US" sz="4000" i="1" dirty="0">
                <a:effectLst>
                  <a:outerShdw blurRad="38100" dist="38100" dir="2700000" algn="tl">
                    <a:srgbClr val="000000">
                      <a:alpha val="43137"/>
                    </a:srgbClr>
                  </a:outerShdw>
                </a:effectLst>
              </a:rPr>
              <a:t>Valentina Franzoni</a:t>
            </a:r>
            <a:r>
              <a:rPr lang="en-US" sz="4000" i="1" dirty="0">
                <a:solidFill>
                  <a:schemeClr val="accent5">
                    <a:lumMod val="60000"/>
                    <a:lumOff val="40000"/>
                  </a:schemeClr>
                </a:solidFill>
              </a:rPr>
              <a:t>, Zofia Ruta</a:t>
            </a:r>
            <a:endParaRPr lang="en-US" sz="4000" i="1" baseline="30000" dirty="0">
              <a:solidFill>
                <a:schemeClr val="accent5">
                  <a:lumMod val="60000"/>
                  <a:lumOff val="40000"/>
                </a:schemeClr>
              </a:solidFill>
            </a:endParaRPr>
          </a:p>
        </p:txBody>
      </p:sp>
    </p:spTree>
    <p:extLst>
      <p:ext uri="{BB962C8B-B14F-4D97-AF65-F5344CB8AC3E}">
        <p14:creationId xmlns:p14="http://schemas.microsoft.com/office/powerpoint/2010/main" val="223251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897" y="96176"/>
            <a:ext cx="8651428" cy="1054110"/>
          </a:xfrm>
        </p:spPr>
        <p:txBody>
          <a:bodyPr/>
          <a:lstStyle/>
          <a:p>
            <a:r>
              <a:rPr lang="it-IT" altLang="en-US" dirty="0" err="1">
                <a:solidFill>
                  <a:srgbClr val="FFC000"/>
                </a:solidFill>
              </a:rPr>
              <a:t>Contacts</a:t>
            </a:r>
            <a:br>
              <a:rPr lang="it-IT" altLang="en-US" dirty="0">
                <a:solidFill>
                  <a:srgbClr val="FFC000"/>
                </a:solidFill>
              </a:rPr>
            </a:br>
            <a:endParaRPr lang="it-IT" dirty="0">
              <a:solidFill>
                <a:schemeClr val="tx1"/>
              </a:solidFill>
            </a:endParaRPr>
          </a:p>
        </p:txBody>
      </p:sp>
      <p:sp>
        <p:nvSpPr>
          <p:cNvPr id="3" name="CasellaDiTesto 2"/>
          <p:cNvSpPr txBox="1"/>
          <p:nvPr/>
        </p:nvSpPr>
        <p:spPr>
          <a:xfrm>
            <a:off x="318655" y="1278957"/>
            <a:ext cx="8825345" cy="4031873"/>
          </a:xfrm>
          <a:prstGeom prst="rect">
            <a:avLst/>
          </a:prstGeom>
          <a:noFill/>
        </p:spPr>
        <p:txBody>
          <a:bodyPr wrap="square" rtlCol="0">
            <a:spAutoFit/>
          </a:bodyPr>
          <a:lstStyle/>
          <a:p>
            <a:endParaRPr lang="it-IT" sz="3200" dirty="0">
              <a:solidFill>
                <a:srgbClr val="FFC000"/>
              </a:solidFill>
            </a:endParaRPr>
          </a:p>
          <a:p>
            <a:r>
              <a:rPr lang="it-IT" sz="3200" dirty="0">
                <a:solidFill>
                  <a:srgbClr val="FFC000"/>
                </a:solidFill>
              </a:rPr>
              <a:t>For </a:t>
            </a:r>
            <a:r>
              <a:rPr lang="it-IT" sz="3200" dirty="0" err="1">
                <a:solidFill>
                  <a:srgbClr val="FFC000"/>
                </a:solidFill>
              </a:rPr>
              <a:t>informations</a:t>
            </a:r>
            <a:r>
              <a:rPr lang="it-IT" sz="3200" dirty="0">
                <a:solidFill>
                  <a:srgbClr val="FFC000"/>
                </a:solidFill>
              </a:rPr>
              <a:t> or Q&amp;A, </a:t>
            </a:r>
            <a:r>
              <a:rPr lang="it-IT" sz="3200" dirty="0" err="1">
                <a:solidFill>
                  <a:srgbClr val="FFC000"/>
                </a:solidFill>
              </a:rPr>
              <a:t>write</a:t>
            </a:r>
            <a:r>
              <a:rPr lang="it-IT" sz="3200" dirty="0">
                <a:solidFill>
                  <a:srgbClr val="FFC000"/>
                </a:solidFill>
              </a:rPr>
              <a:t> to </a:t>
            </a:r>
            <a:r>
              <a:rPr lang="it-IT" sz="3200" dirty="0">
                <a:hlinkClick r:id="rId5"/>
              </a:rPr>
              <a:t>valentina.franzoni@unipg.it</a:t>
            </a:r>
            <a:endParaRPr lang="it-IT" sz="3200" dirty="0"/>
          </a:p>
          <a:p>
            <a:endParaRPr lang="it-IT" sz="3200" dirty="0"/>
          </a:p>
          <a:p>
            <a:r>
              <a:rPr lang="it-IT" sz="3200" dirty="0">
                <a:solidFill>
                  <a:srgbClr val="FFC000"/>
                </a:solidFill>
              </a:rPr>
              <a:t>Find us on Facebook </a:t>
            </a:r>
            <a:r>
              <a:rPr lang="it-IT" sz="3200" dirty="0">
                <a:solidFill>
                  <a:schemeClr val="accent5">
                    <a:lumMod val="60000"/>
                    <a:lumOff val="40000"/>
                  </a:schemeClr>
                </a:solidFill>
              </a:rPr>
              <a:t>@affectivecomputing	</a:t>
            </a:r>
            <a:r>
              <a:rPr lang="it-IT" sz="3200" dirty="0">
                <a:solidFill>
                  <a:srgbClr val="FFC000"/>
                </a:solidFill>
              </a:rPr>
              <a:t> </a:t>
            </a:r>
            <a:r>
              <a:rPr lang="en-GB" sz="3200" dirty="0">
                <a:solidFill>
                  <a:schemeClr val="bg2">
                    <a:lumMod val="60000"/>
                    <a:lumOff val="40000"/>
                  </a:schemeClr>
                </a:solidFill>
                <a:hlinkClick r:id="rId6"/>
              </a:rPr>
              <a:t>www.facebook.com/</a:t>
            </a:r>
            <a:r>
              <a:rPr lang="en-GB" sz="3200" dirty="0">
                <a:solidFill>
                  <a:schemeClr val="accent5">
                    <a:lumMod val="60000"/>
                    <a:lumOff val="40000"/>
                  </a:schemeClr>
                </a:solidFill>
                <a:hlinkClick r:id="rId6"/>
              </a:rPr>
              <a:t>affectivecomputing</a:t>
            </a:r>
            <a:endParaRPr lang="en-GB" sz="3200" dirty="0">
              <a:solidFill>
                <a:schemeClr val="bg2">
                  <a:lumMod val="60000"/>
                  <a:lumOff val="40000"/>
                </a:schemeClr>
              </a:solidFill>
            </a:endParaRPr>
          </a:p>
          <a:p>
            <a:endParaRPr lang="en-GB" sz="3200" dirty="0">
              <a:solidFill>
                <a:schemeClr val="bg2">
                  <a:lumMod val="60000"/>
                  <a:lumOff val="40000"/>
                </a:schemeClr>
              </a:solidFill>
            </a:endParaRPr>
          </a:p>
        </p:txBody>
      </p:sp>
      <p:pic>
        <p:nvPicPr>
          <p:cNvPr id="4" name="final">
            <a:hlinkClick r:id="" action="ppaction://media"/>
            <a:extLst>
              <a:ext uri="{FF2B5EF4-FFF2-40B4-BE49-F238E27FC236}">
                <a16:creationId xmlns:a16="http://schemas.microsoft.com/office/drawing/2014/main" id="{A2928295-D7AA-1320-E7ED-E22511C7BB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87053" y="5335361"/>
            <a:ext cx="487363" cy="487363"/>
          </a:xfrm>
          <a:prstGeom prst="rect">
            <a:avLst/>
          </a:prstGeom>
        </p:spPr>
      </p:pic>
    </p:spTree>
    <p:extLst>
      <p:ext uri="{BB962C8B-B14F-4D97-AF65-F5344CB8AC3E}">
        <p14:creationId xmlns:p14="http://schemas.microsoft.com/office/powerpoint/2010/main" val="28117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a:solidFill>
                  <a:srgbClr val="FFC000"/>
                </a:solidFill>
              </a:rPr>
              <a:t>Emotion Recognition</a:t>
            </a:r>
          </a:p>
          <a:p>
            <a:pPr algn="ctr"/>
            <a:r>
              <a:rPr lang="it-IT" i="1" dirty="0">
                <a:solidFill>
                  <a:srgbClr val="FFC000"/>
                </a:solidFill>
              </a:rPr>
              <a:t>From artworks</a:t>
            </a:r>
            <a:endParaRPr lang="en-GB" i="1" dirty="0">
              <a:solidFill>
                <a:srgbClr val="FFC000"/>
              </a:solidFill>
            </a:endParaRPr>
          </a:p>
        </p:txBody>
      </p:sp>
      <p:grpSp>
        <p:nvGrpSpPr>
          <p:cNvPr id="13" name="Gruppo 12">
            <a:extLst>
              <a:ext uri="{FF2B5EF4-FFF2-40B4-BE49-F238E27FC236}">
                <a16:creationId xmlns:a16="http://schemas.microsoft.com/office/drawing/2014/main" id="{989B928D-C7AB-323A-A405-FD72EE60FB92}"/>
              </a:ext>
            </a:extLst>
          </p:cNvPr>
          <p:cNvGrpSpPr/>
          <p:nvPr/>
        </p:nvGrpSpPr>
        <p:grpSpPr>
          <a:xfrm>
            <a:off x="0" y="6484500"/>
            <a:ext cx="9144000" cy="348916"/>
            <a:chOff x="6192982" y="7063661"/>
            <a:chExt cx="9144000" cy="348916"/>
          </a:xfrm>
        </p:grpSpPr>
        <p:sp>
          <p:nvSpPr>
            <p:cNvPr id="14" name="Rettangolo con angoli arrotondati 13">
              <a:extLst>
                <a:ext uri="{FF2B5EF4-FFF2-40B4-BE49-F238E27FC236}">
                  <a16:creationId xmlns:a16="http://schemas.microsoft.com/office/drawing/2014/main" id="{2C3FC9DE-B2D1-87DA-B4B9-597C6B7A41EC}"/>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15" name="Picture 4" descr="Visualizza immagine di origine">
              <a:extLst>
                <a:ext uri="{FF2B5EF4-FFF2-40B4-BE49-F238E27FC236}">
                  <a16:creationId xmlns:a16="http://schemas.microsoft.com/office/drawing/2014/main" id="{B1935F58-7972-3A92-C942-F70C079564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2">
            <a:extLst>
              <a:ext uri="{FF2B5EF4-FFF2-40B4-BE49-F238E27FC236}">
                <a16:creationId xmlns:a16="http://schemas.microsoft.com/office/drawing/2014/main" id="{5CDCADD3-133B-A8FE-08F0-6823E9DB208A}"/>
              </a:ext>
            </a:extLst>
          </p:cNvPr>
          <p:cNvSpPr>
            <a:spLocks noGrp="1"/>
          </p:cNvSpPr>
          <p:nvPr>
            <p:ph idx="1"/>
          </p:nvPr>
        </p:nvSpPr>
        <p:spPr>
          <a:xfrm>
            <a:off x="526200" y="1697945"/>
            <a:ext cx="8353105" cy="4504809"/>
          </a:xfrm>
        </p:spPr>
        <p:txBody>
          <a:bodyPr>
            <a:normAutofit/>
          </a:bodyPr>
          <a:lstStyle/>
          <a:p>
            <a:pPr>
              <a:lnSpc>
                <a:spcPct val="150000"/>
              </a:lnSpc>
            </a:pPr>
            <a:r>
              <a:rPr lang="it-IT" sz="3600" dirty="0" err="1"/>
              <a:t>Enhance</a:t>
            </a:r>
            <a:r>
              <a:rPr lang="it-IT" sz="3600" dirty="0"/>
              <a:t> </a:t>
            </a:r>
            <a:r>
              <a:rPr lang="it-IT" sz="3600" dirty="0" err="1"/>
              <a:t>experience</a:t>
            </a:r>
            <a:r>
              <a:rPr lang="it-IT" sz="3600" dirty="0"/>
              <a:t> in art shows</a:t>
            </a:r>
          </a:p>
          <a:p>
            <a:pPr>
              <a:lnSpc>
                <a:spcPct val="150000"/>
              </a:lnSpc>
            </a:pPr>
            <a:r>
              <a:rPr lang="it-IT" sz="3600" dirty="0" err="1"/>
              <a:t>Improve</a:t>
            </a:r>
            <a:r>
              <a:rPr lang="it-IT" sz="3600" dirty="0"/>
              <a:t> UX with </a:t>
            </a:r>
            <a:r>
              <a:rPr lang="it-IT" sz="3600" dirty="0" err="1"/>
              <a:t>synchronised</a:t>
            </a:r>
            <a:r>
              <a:rPr lang="it-IT" sz="3600" dirty="0"/>
              <a:t> </a:t>
            </a:r>
            <a:r>
              <a:rPr lang="it-IT" sz="3600" dirty="0" err="1"/>
              <a:t>lights</a:t>
            </a:r>
            <a:r>
              <a:rPr lang="it-IT" sz="3600" dirty="0"/>
              <a:t>, music, multimedia</a:t>
            </a:r>
          </a:p>
          <a:p>
            <a:pPr>
              <a:lnSpc>
                <a:spcPct val="150000"/>
              </a:lnSpc>
            </a:pPr>
            <a:r>
              <a:rPr lang="it-IT" sz="3600" dirty="0"/>
              <a:t>Art therapy</a:t>
            </a:r>
          </a:p>
          <a:p>
            <a:pPr>
              <a:lnSpc>
                <a:spcPct val="150000"/>
              </a:lnSpc>
            </a:pPr>
            <a:endParaRPr lang="it-IT" sz="3600" dirty="0"/>
          </a:p>
        </p:txBody>
      </p:sp>
      <p:pic>
        <p:nvPicPr>
          <p:cNvPr id="4" name="1">
            <a:hlinkClick r:id="" action="ppaction://media"/>
            <a:extLst>
              <a:ext uri="{FF2B5EF4-FFF2-40B4-BE49-F238E27FC236}">
                <a16:creationId xmlns:a16="http://schemas.microsoft.com/office/drawing/2014/main" id="{3F60821B-7D6A-8DFA-7C9F-F22F00BB40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0437" y="5257040"/>
            <a:ext cx="487363" cy="487363"/>
          </a:xfrm>
          <a:prstGeom prst="rect">
            <a:avLst/>
          </a:prstGeom>
        </p:spPr>
      </p:pic>
    </p:spTree>
    <p:extLst>
      <p:ext uri="{BB962C8B-B14F-4D97-AF65-F5344CB8AC3E}">
        <p14:creationId xmlns:p14="http://schemas.microsoft.com/office/powerpoint/2010/main" val="40344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err="1">
                <a:solidFill>
                  <a:srgbClr val="FFC000"/>
                </a:solidFill>
              </a:rPr>
              <a:t>Convolutional</a:t>
            </a:r>
            <a:r>
              <a:rPr lang="it-IT" i="1" dirty="0">
                <a:solidFill>
                  <a:srgbClr val="FFC000"/>
                </a:solidFill>
              </a:rPr>
              <a:t> </a:t>
            </a:r>
            <a:r>
              <a:rPr lang="it-IT" i="1" dirty="0" err="1">
                <a:solidFill>
                  <a:srgbClr val="FFC000"/>
                </a:solidFill>
              </a:rPr>
              <a:t>Neural</a:t>
            </a:r>
            <a:r>
              <a:rPr lang="it-IT" i="1" dirty="0">
                <a:solidFill>
                  <a:srgbClr val="FFC000"/>
                </a:solidFill>
              </a:rPr>
              <a:t> Networks (CNN)</a:t>
            </a:r>
            <a:endParaRPr lang="en-GB" i="1" dirty="0">
              <a:solidFill>
                <a:srgbClr val="FFC000"/>
              </a:solidFill>
            </a:endParaRPr>
          </a:p>
        </p:txBody>
      </p:sp>
      <p:grpSp>
        <p:nvGrpSpPr>
          <p:cNvPr id="8" name="Gruppo 7">
            <a:extLst>
              <a:ext uri="{FF2B5EF4-FFF2-40B4-BE49-F238E27FC236}">
                <a16:creationId xmlns:a16="http://schemas.microsoft.com/office/drawing/2014/main" id="{36502EFB-0E3D-02DF-E622-6699F2E7749F}"/>
              </a:ext>
            </a:extLst>
          </p:cNvPr>
          <p:cNvGrpSpPr/>
          <p:nvPr/>
        </p:nvGrpSpPr>
        <p:grpSpPr>
          <a:xfrm>
            <a:off x="0" y="6509084"/>
            <a:ext cx="9144000" cy="348916"/>
            <a:chOff x="0" y="6509084"/>
            <a:chExt cx="9144000" cy="348916"/>
          </a:xfrm>
        </p:grpSpPr>
        <p:sp>
          <p:nvSpPr>
            <p:cNvPr id="9" name="Rettangolo con angoli arrotondati 8">
              <a:extLst>
                <a:ext uri="{FF2B5EF4-FFF2-40B4-BE49-F238E27FC236}">
                  <a16:creationId xmlns:a16="http://schemas.microsoft.com/office/drawing/2014/main" id="{C8C303B0-B218-11B1-A90C-7066B684D8A2}"/>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0" name="Picture 4" descr="Visualizza immagine di origine">
              <a:extLst>
                <a:ext uri="{FF2B5EF4-FFF2-40B4-BE49-F238E27FC236}">
                  <a16:creationId xmlns:a16="http://schemas.microsoft.com/office/drawing/2014/main" id="{686D468F-7B64-294E-8CFE-6DEEBBE276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o 1">
            <a:extLst>
              <a:ext uri="{FF2B5EF4-FFF2-40B4-BE49-F238E27FC236}">
                <a16:creationId xmlns:a16="http://schemas.microsoft.com/office/drawing/2014/main" id="{6A58B720-C9F6-3BC2-A03A-6B199EF1BB1C}"/>
              </a:ext>
            </a:extLst>
          </p:cNvPr>
          <p:cNvGrpSpPr/>
          <p:nvPr/>
        </p:nvGrpSpPr>
        <p:grpSpPr>
          <a:xfrm>
            <a:off x="0" y="6484500"/>
            <a:ext cx="9144000" cy="348916"/>
            <a:chOff x="6192982" y="7063661"/>
            <a:chExt cx="9144000" cy="348916"/>
          </a:xfrm>
        </p:grpSpPr>
        <p:sp>
          <p:nvSpPr>
            <p:cNvPr id="4" name="Rettangolo con angoli arrotondati 3">
              <a:extLst>
                <a:ext uri="{FF2B5EF4-FFF2-40B4-BE49-F238E27FC236}">
                  <a16:creationId xmlns:a16="http://schemas.microsoft.com/office/drawing/2014/main" id="{83194F1B-8449-5DB5-19FB-7B9EA4AC362B}"/>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5" name="Picture 4" descr="Visualizza immagine di origine">
              <a:extLst>
                <a:ext uri="{FF2B5EF4-FFF2-40B4-BE49-F238E27FC236}">
                  <a16:creationId xmlns:a16="http://schemas.microsoft.com/office/drawing/2014/main" id="{1F994239-7C5E-51CF-37EF-01CA8DBC21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ontent Placeholder 2">
            <a:extLst>
              <a:ext uri="{FF2B5EF4-FFF2-40B4-BE49-F238E27FC236}">
                <a16:creationId xmlns:a16="http://schemas.microsoft.com/office/drawing/2014/main" id="{BDC67D19-E82D-E48C-9393-07A07F2D9633}"/>
              </a:ext>
            </a:extLst>
          </p:cNvPr>
          <p:cNvSpPr>
            <a:spLocks noGrp="1"/>
          </p:cNvSpPr>
          <p:nvPr>
            <p:ph idx="1"/>
          </p:nvPr>
        </p:nvSpPr>
        <p:spPr>
          <a:xfrm>
            <a:off x="526200" y="1414242"/>
            <a:ext cx="8353105" cy="4504809"/>
          </a:xfrm>
        </p:spPr>
        <p:txBody>
          <a:bodyPr>
            <a:normAutofit fontScale="85000" lnSpcReduction="20000"/>
          </a:bodyPr>
          <a:lstStyle/>
          <a:p>
            <a:pPr>
              <a:lnSpc>
                <a:spcPct val="150000"/>
              </a:lnSpc>
            </a:pPr>
            <a:r>
              <a:rPr lang="it-IT" sz="3600" dirty="0" err="1"/>
              <a:t>CNNs</a:t>
            </a:r>
            <a:r>
              <a:rPr lang="it-IT" sz="3600" dirty="0"/>
              <a:t> + Transfer Learning</a:t>
            </a:r>
          </a:p>
          <a:p>
            <a:pPr>
              <a:lnSpc>
                <a:spcPct val="120000"/>
              </a:lnSpc>
            </a:pPr>
            <a:endParaRPr lang="it-IT" sz="3600" dirty="0"/>
          </a:p>
          <a:p>
            <a:pPr>
              <a:lnSpc>
                <a:spcPct val="150000"/>
              </a:lnSpc>
            </a:pPr>
            <a:r>
              <a:rPr lang="it-IT" sz="3600" dirty="0"/>
              <a:t>VGG16</a:t>
            </a:r>
          </a:p>
          <a:p>
            <a:pPr>
              <a:lnSpc>
                <a:spcPct val="150000"/>
              </a:lnSpc>
            </a:pPr>
            <a:r>
              <a:rPr lang="it-IT" sz="3600" dirty="0"/>
              <a:t>InceptionV3</a:t>
            </a:r>
          </a:p>
          <a:p>
            <a:r>
              <a:rPr lang="it-IT" sz="3600" dirty="0"/>
              <a:t>MobileNetV2</a:t>
            </a:r>
            <a:br>
              <a:rPr lang="it-IT" sz="3600" dirty="0"/>
            </a:br>
            <a:endParaRPr lang="it-IT" sz="3600" dirty="0"/>
          </a:p>
          <a:p>
            <a:pPr>
              <a:lnSpc>
                <a:spcPct val="150000"/>
              </a:lnSpc>
            </a:pPr>
            <a:r>
              <a:rPr lang="it-IT" sz="3600" dirty="0" err="1"/>
              <a:t>Prototype</a:t>
            </a:r>
            <a:r>
              <a:rPr lang="it-IT" sz="3600" dirty="0"/>
              <a:t> </a:t>
            </a:r>
            <a:r>
              <a:rPr lang="it-IT" sz="3600" dirty="0" err="1"/>
              <a:t>application</a:t>
            </a:r>
            <a:endParaRPr lang="it-IT" sz="3600" dirty="0"/>
          </a:p>
        </p:txBody>
      </p:sp>
      <p:pic>
        <p:nvPicPr>
          <p:cNvPr id="7" name="2">
            <a:hlinkClick r:id="" action="ppaction://media"/>
            <a:extLst>
              <a:ext uri="{FF2B5EF4-FFF2-40B4-BE49-F238E27FC236}">
                <a16:creationId xmlns:a16="http://schemas.microsoft.com/office/drawing/2014/main" id="{93CBAE58-A723-01E5-E731-CA6F6CB33F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13523" y="5190018"/>
            <a:ext cx="487363" cy="487363"/>
          </a:xfrm>
          <a:prstGeom prst="rect">
            <a:avLst/>
          </a:prstGeom>
        </p:spPr>
      </p:pic>
    </p:spTree>
    <p:extLst>
      <p:ext uri="{BB962C8B-B14F-4D97-AF65-F5344CB8AC3E}">
        <p14:creationId xmlns:p14="http://schemas.microsoft.com/office/powerpoint/2010/main" val="7386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a:solidFill>
                  <a:srgbClr val="FFC000"/>
                </a:solidFill>
              </a:rPr>
              <a:t>The relevance of data</a:t>
            </a:r>
            <a:endParaRPr lang="en-GB" i="1" dirty="0">
              <a:solidFill>
                <a:srgbClr val="FFC000"/>
              </a:solidFill>
            </a:endParaRPr>
          </a:p>
        </p:txBody>
      </p:sp>
      <p:grpSp>
        <p:nvGrpSpPr>
          <p:cNvPr id="8" name="Gruppo 7">
            <a:extLst>
              <a:ext uri="{FF2B5EF4-FFF2-40B4-BE49-F238E27FC236}">
                <a16:creationId xmlns:a16="http://schemas.microsoft.com/office/drawing/2014/main" id="{BF2112E6-4ED4-5B69-1022-05FC2399E84D}"/>
              </a:ext>
            </a:extLst>
          </p:cNvPr>
          <p:cNvGrpSpPr/>
          <p:nvPr/>
        </p:nvGrpSpPr>
        <p:grpSpPr>
          <a:xfrm>
            <a:off x="0" y="6509084"/>
            <a:ext cx="9144000" cy="348916"/>
            <a:chOff x="0" y="6509084"/>
            <a:chExt cx="9144000" cy="348916"/>
          </a:xfrm>
        </p:grpSpPr>
        <p:sp>
          <p:nvSpPr>
            <p:cNvPr id="12" name="Rettangolo con angoli arrotondati 11">
              <a:extLst>
                <a:ext uri="{FF2B5EF4-FFF2-40B4-BE49-F238E27FC236}">
                  <a16:creationId xmlns:a16="http://schemas.microsoft.com/office/drawing/2014/main" id="{4932E8A8-F8DF-E693-726B-FC1B2E7AF0D6}"/>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5" name="Picture 4" descr="Visualizza immagine di origine">
              <a:extLst>
                <a:ext uri="{FF2B5EF4-FFF2-40B4-BE49-F238E27FC236}">
                  <a16:creationId xmlns:a16="http://schemas.microsoft.com/office/drawing/2014/main" id="{99894F1D-BC0B-B265-EDAF-74490613D7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Visualizza immagine di origine">
            <a:extLst>
              <a:ext uri="{FF2B5EF4-FFF2-40B4-BE49-F238E27FC236}">
                <a16:creationId xmlns:a16="http://schemas.microsoft.com/office/drawing/2014/main" id="{F70D3ED8-577A-FA8D-908F-BDBC0FFF044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Visualizza immagine di origine">
            <a:extLst>
              <a:ext uri="{FF2B5EF4-FFF2-40B4-BE49-F238E27FC236}">
                <a16:creationId xmlns:a16="http://schemas.microsoft.com/office/drawing/2014/main" id="{28462536-B37D-9382-BAFE-4B532FDE57E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5" name="Gruppo 4">
            <a:extLst>
              <a:ext uri="{FF2B5EF4-FFF2-40B4-BE49-F238E27FC236}">
                <a16:creationId xmlns:a16="http://schemas.microsoft.com/office/drawing/2014/main" id="{B87A4694-171C-C71C-6188-E2DD98529561}"/>
              </a:ext>
            </a:extLst>
          </p:cNvPr>
          <p:cNvGrpSpPr/>
          <p:nvPr/>
        </p:nvGrpSpPr>
        <p:grpSpPr>
          <a:xfrm>
            <a:off x="0" y="6484500"/>
            <a:ext cx="9144000" cy="348916"/>
            <a:chOff x="6192982" y="7063661"/>
            <a:chExt cx="9144000" cy="348916"/>
          </a:xfrm>
        </p:grpSpPr>
        <p:sp>
          <p:nvSpPr>
            <p:cNvPr id="6" name="Rettangolo con angoli arrotondati 5">
              <a:extLst>
                <a:ext uri="{FF2B5EF4-FFF2-40B4-BE49-F238E27FC236}">
                  <a16:creationId xmlns:a16="http://schemas.microsoft.com/office/drawing/2014/main" id="{F487D21D-F699-C152-CE05-C6CB80BF7961}"/>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7" name="Picture 4" descr="Visualizza immagine di origine">
              <a:extLst>
                <a:ext uri="{FF2B5EF4-FFF2-40B4-BE49-F238E27FC236}">
                  <a16:creationId xmlns:a16="http://schemas.microsoft.com/office/drawing/2014/main" id="{25E05699-056D-18D9-752D-5B0C440442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2">
            <a:extLst>
              <a:ext uri="{FF2B5EF4-FFF2-40B4-BE49-F238E27FC236}">
                <a16:creationId xmlns:a16="http://schemas.microsoft.com/office/drawing/2014/main" id="{81983BB2-874B-38BF-4D0B-47DCAF3ECA82}"/>
              </a:ext>
            </a:extLst>
          </p:cNvPr>
          <p:cNvSpPr>
            <a:spLocks noGrp="1"/>
          </p:cNvSpPr>
          <p:nvPr>
            <p:ph idx="1"/>
          </p:nvPr>
        </p:nvSpPr>
        <p:spPr>
          <a:xfrm>
            <a:off x="526200" y="917079"/>
            <a:ext cx="8617800" cy="4267671"/>
          </a:xfrm>
        </p:spPr>
        <p:txBody>
          <a:bodyPr>
            <a:normAutofit/>
          </a:bodyPr>
          <a:lstStyle/>
          <a:p>
            <a:pPr marL="0" indent="0">
              <a:buNone/>
            </a:pPr>
            <a:r>
              <a:rPr lang="it-IT" sz="3200" dirty="0" err="1"/>
              <a:t>WikiArt</a:t>
            </a:r>
            <a:r>
              <a:rPr lang="it-IT" sz="3200" dirty="0"/>
              <a:t> Emotion</a:t>
            </a:r>
          </a:p>
          <a:p>
            <a:pPr marL="0" indent="0">
              <a:buNone/>
            </a:pPr>
            <a:r>
              <a:rPr lang="it-IT" sz="3200" dirty="0"/>
              <a:t>+											    =new dataset</a:t>
            </a:r>
          </a:p>
          <a:p>
            <a:pPr marL="0" indent="0">
              <a:buNone/>
            </a:pPr>
            <a:r>
              <a:rPr lang="it-IT" sz="3200" dirty="0" err="1"/>
              <a:t>ArtEmis</a:t>
            </a:r>
            <a:endParaRPr lang="it-IT" sz="3200" dirty="0"/>
          </a:p>
        </p:txBody>
      </p:sp>
      <p:sp>
        <p:nvSpPr>
          <p:cNvPr id="10" name="Parentesi graffa chiusa 9">
            <a:extLst>
              <a:ext uri="{FF2B5EF4-FFF2-40B4-BE49-F238E27FC236}">
                <a16:creationId xmlns:a16="http://schemas.microsoft.com/office/drawing/2014/main" id="{68B09DD6-9969-06EC-1850-9A7955C90BD3}"/>
              </a:ext>
            </a:extLst>
          </p:cNvPr>
          <p:cNvSpPr/>
          <p:nvPr/>
        </p:nvSpPr>
        <p:spPr>
          <a:xfrm>
            <a:off x="4558145" y="1112461"/>
            <a:ext cx="923879" cy="1461647"/>
          </a:xfrm>
          <a:prstGeom prst="rightBrace">
            <a:avLst>
              <a:gd name="adj1" fmla="val 23353"/>
              <a:gd name="adj2" fmla="val 50000"/>
            </a:avLst>
          </a:prstGeom>
          <a:ln>
            <a:solidFill>
              <a:schemeClr val="tx1"/>
            </a:solidFill>
          </a:ln>
          <a:scene3d>
            <a:camera prst="orthographicFront"/>
            <a:lightRig rig="threePt" dir="t"/>
          </a:scene3d>
          <a:sp3d>
            <a:bevelT prst="convex"/>
          </a:sp3d>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ln w="0"/>
              <a:effectLst>
                <a:outerShdw blurRad="38100" dist="19050" dir="2700000" algn="tl" rotWithShape="0">
                  <a:schemeClr val="dk1">
                    <a:alpha val="40000"/>
                  </a:schemeClr>
                </a:outerShdw>
              </a:effectLst>
            </a:endParaRPr>
          </a:p>
        </p:txBody>
      </p:sp>
      <p:pic>
        <p:nvPicPr>
          <p:cNvPr id="13" name="Immagine 12">
            <a:extLst>
              <a:ext uri="{FF2B5EF4-FFF2-40B4-BE49-F238E27FC236}">
                <a16:creationId xmlns:a16="http://schemas.microsoft.com/office/drawing/2014/main" id="{DEB91ABC-2EFC-A036-5357-1DDBF6FA1143}"/>
              </a:ext>
            </a:extLst>
          </p:cNvPr>
          <p:cNvPicPr>
            <a:picLocks noChangeAspect="1"/>
          </p:cNvPicPr>
          <p:nvPr/>
        </p:nvPicPr>
        <p:blipFill>
          <a:blip r:embed="rId6"/>
          <a:stretch>
            <a:fillRect/>
          </a:stretch>
        </p:blipFill>
        <p:spPr>
          <a:xfrm>
            <a:off x="228544" y="3275317"/>
            <a:ext cx="5645783" cy="2665604"/>
          </a:xfrm>
          <a:prstGeom prst="rect">
            <a:avLst/>
          </a:prstGeom>
        </p:spPr>
      </p:pic>
      <p:pic>
        <p:nvPicPr>
          <p:cNvPr id="14" name="3">
            <a:hlinkClick r:id="" action="ppaction://media"/>
            <a:extLst>
              <a:ext uri="{FF2B5EF4-FFF2-40B4-BE49-F238E27FC236}">
                <a16:creationId xmlns:a16="http://schemas.microsoft.com/office/drawing/2014/main" id="{29CFF83E-5DDE-A79D-F7AE-0CBF158943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28526" y="5335265"/>
            <a:ext cx="487363" cy="487363"/>
          </a:xfrm>
          <a:prstGeom prst="rect">
            <a:avLst/>
          </a:prstGeom>
        </p:spPr>
      </p:pic>
    </p:spTree>
    <p:extLst>
      <p:ext uri="{BB962C8B-B14F-4D97-AF65-F5344CB8AC3E}">
        <p14:creationId xmlns:p14="http://schemas.microsoft.com/office/powerpoint/2010/main" val="9925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0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err="1">
                <a:solidFill>
                  <a:srgbClr val="FFC000"/>
                </a:solidFill>
              </a:rPr>
              <a:t>Examples</a:t>
            </a:r>
            <a:r>
              <a:rPr lang="it-IT" i="1" dirty="0">
                <a:solidFill>
                  <a:srgbClr val="FFC000"/>
                </a:solidFill>
              </a:rPr>
              <a:t> of </a:t>
            </a:r>
            <a:r>
              <a:rPr lang="it-IT" i="1" dirty="0" err="1">
                <a:solidFill>
                  <a:srgbClr val="FFC000"/>
                </a:solidFill>
              </a:rPr>
              <a:t>original</a:t>
            </a:r>
            <a:r>
              <a:rPr lang="it-IT" i="1" dirty="0">
                <a:solidFill>
                  <a:srgbClr val="FFC000"/>
                </a:solidFill>
              </a:rPr>
              <a:t> data</a:t>
            </a:r>
            <a:endParaRPr lang="en-GB" i="1" dirty="0">
              <a:solidFill>
                <a:srgbClr val="FFC000"/>
              </a:solidFill>
            </a:endParaRPr>
          </a:p>
        </p:txBody>
      </p:sp>
      <p:grpSp>
        <p:nvGrpSpPr>
          <p:cNvPr id="8" name="Gruppo 7">
            <a:extLst>
              <a:ext uri="{FF2B5EF4-FFF2-40B4-BE49-F238E27FC236}">
                <a16:creationId xmlns:a16="http://schemas.microsoft.com/office/drawing/2014/main" id="{BF2112E6-4ED4-5B69-1022-05FC2399E84D}"/>
              </a:ext>
            </a:extLst>
          </p:cNvPr>
          <p:cNvGrpSpPr/>
          <p:nvPr/>
        </p:nvGrpSpPr>
        <p:grpSpPr>
          <a:xfrm>
            <a:off x="0" y="6509084"/>
            <a:ext cx="9144000" cy="348916"/>
            <a:chOff x="0" y="6509084"/>
            <a:chExt cx="9144000" cy="348916"/>
          </a:xfrm>
        </p:grpSpPr>
        <p:sp>
          <p:nvSpPr>
            <p:cNvPr id="12" name="Rettangolo con angoli arrotondati 11">
              <a:extLst>
                <a:ext uri="{FF2B5EF4-FFF2-40B4-BE49-F238E27FC236}">
                  <a16:creationId xmlns:a16="http://schemas.microsoft.com/office/drawing/2014/main" id="{4932E8A8-F8DF-E693-726B-FC1B2E7AF0D6}"/>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5" name="Picture 4" descr="Visualizza immagine di origine">
              <a:extLst>
                <a:ext uri="{FF2B5EF4-FFF2-40B4-BE49-F238E27FC236}">
                  <a16:creationId xmlns:a16="http://schemas.microsoft.com/office/drawing/2014/main" id="{99894F1D-BC0B-B265-EDAF-74490613D7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Visualizza immagine di origine">
            <a:extLst>
              <a:ext uri="{FF2B5EF4-FFF2-40B4-BE49-F238E27FC236}">
                <a16:creationId xmlns:a16="http://schemas.microsoft.com/office/drawing/2014/main" id="{F70D3ED8-577A-FA8D-908F-BDBC0FFF044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Visualizza immagine di origine">
            <a:extLst>
              <a:ext uri="{FF2B5EF4-FFF2-40B4-BE49-F238E27FC236}">
                <a16:creationId xmlns:a16="http://schemas.microsoft.com/office/drawing/2014/main" id="{28462536-B37D-9382-BAFE-4B532FDE57E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5" name="Gruppo 4">
            <a:extLst>
              <a:ext uri="{FF2B5EF4-FFF2-40B4-BE49-F238E27FC236}">
                <a16:creationId xmlns:a16="http://schemas.microsoft.com/office/drawing/2014/main" id="{B87A4694-171C-C71C-6188-E2DD98529561}"/>
              </a:ext>
            </a:extLst>
          </p:cNvPr>
          <p:cNvGrpSpPr/>
          <p:nvPr/>
        </p:nvGrpSpPr>
        <p:grpSpPr>
          <a:xfrm>
            <a:off x="0" y="6484500"/>
            <a:ext cx="9144000" cy="348916"/>
            <a:chOff x="6192982" y="7063661"/>
            <a:chExt cx="9144000" cy="348916"/>
          </a:xfrm>
        </p:grpSpPr>
        <p:sp>
          <p:nvSpPr>
            <p:cNvPr id="6" name="Rettangolo con angoli arrotondati 5">
              <a:extLst>
                <a:ext uri="{FF2B5EF4-FFF2-40B4-BE49-F238E27FC236}">
                  <a16:creationId xmlns:a16="http://schemas.microsoft.com/office/drawing/2014/main" id="{F487D21D-F699-C152-CE05-C6CB80BF7961}"/>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7" name="Picture 4" descr="Visualizza immagine di origine">
              <a:extLst>
                <a:ext uri="{FF2B5EF4-FFF2-40B4-BE49-F238E27FC236}">
                  <a16:creationId xmlns:a16="http://schemas.microsoft.com/office/drawing/2014/main" id="{25E05699-056D-18D9-752D-5B0C440442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Immagine 17" descr="Immagine che contiene testo, poster, Viso umano, arte&#10;&#10;Il contenuto generato dall'IA potrebbe non essere corretto.">
            <a:extLst>
              <a:ext uri="{FF2B5EF4-FFF2-40B4-BE49-F238E27FC236}">
                <a16:creationId xmlns:a16="http://schemas.microsoft.com/office/drawing/2014/main" id="{1CBF9BD4-45E2-6A83-C1B8-9A028155C9FD}"/>
              </a:ext>
            </a:extLst>
          </p:cNvPr>
          <p:cNvPicPr>
            <a:picLocks noChangeAspect="1"/>
          </p:cNvPicPr>
          <p:nvPr/>
        </p:nvPicPr>
        <p:blipFill>
          <a:blip r:embed="rId6"/>
          <a:stretch>
            <a:fillRect/>
          </a:stretch>
        </p:blipFill>
        <p:spPr>
          <a:xfrm>
            <a:off x="823856" y="1108329"/>
            <a:ext cx="2674200" cy="4336541"/>
          </a:xfrm>
          <a:prstGeom prst="rect">
            <a:avLst/>
          </a:prstGeom>
        </p:spPr>
      </p:pic>
      <p:pic>
        <p:nvPicPr>
          <p:cNvPr id="20" name="Immagine 19" descr="Immagine che contiene testo, Viso umano, donna, persona&#10;&#10;Il contenuto generato dall'IA potrebbe non essere corretto.">
            <a:extLst>
              <a:ext uri="{FF2B5EF4-FFF2-40B4-BE49-F238E27FC236}">
                <a16:creationId xmlns:a16="http://schemas.microsoft.com/office/drawing/2014/main" id="{13FDB546-E32A-33A7-2918-3AC1BFECBDC8}"/>
              </a:ext>
            </a:extLst>
          </p:cNvPr>
          <p:cNvPicPr>
            <a:picLocks noChangeAspect="1"/>
          </p:cNvPicPr>
          <p:nvPr/>
        </p:nvPicPr>
        <p:blipFill>
          <a:blip r:embed="rId7"/>
          <a:stretch>
            <a:fillRect/>
          </a:stretch>
        </p:blipFill>
        <p:spPr>
          <a:xfrm>
            <a:off x="5461953" y="1108329"/>
            <a:ext cx="3093720" cy="3390900"/>
          </a:xfrm>
          <a:prstGeom prst="rect">
            <a:avLst/>
          </a:prstGeom>
        </p:spPr>
      </p:pic>
      <p:sp>
        <p:nvSpPr>
          <p:cNvPr id="21" name="Content Placeholder 2">
            <a:extLst>
              <a:ext uri="{FF2B5EF4-FFF2-40B4-BE49-F238E27FC236}">
                <a16:creationId xmlns:a16="http://schemas.microsoft.com/office/drawing/2014/main" id="{7940AA7B-42B3-8DFD-D1E1-23FE43A9BA14}"/>
              </a:ext>
            </a:extLst>
          </p:cNvPr>
          <p:cNvSpPr>
            <a:spLocks noGrp="1"/>
          </p:cNvSpPr>
          <p:nvPr>
            <p:ph idx="1"/>
          </p:nvPr>
        </p:nvSpPr>
        <p:spPr>
          <a:xfrm>
            <a:off x="1274345" y="5469454"/>
            <a:ext cx="1482709" cy="619780"/>
          </a:xfrm>
        </p:spPr>
        <p:txBody>
          <a:bodyPr>
            <a:normAutofit lnSpcReduction="10000"/>
          </a:bodyPr>
          <a:lstStyle/>
          <a:p>
            <a:pPr marL="0" indent="0">
              <a:lnSpc>
                <a:spcPct val="150000"/>
              </a:lnSpc>
              <a:buNone/>
            </a:pPr>
            <a:r>
              <a:rPr lang="en-US" sz="2800" b="1" dirty="0" err="1"/>
              <a:t>ArtEmis</a:t>
            </a:r>
            <a:endParaRPr lang="it-IT" sz="4400" b="1" dirty="0"/>
          </a:p>
        </p:txBody>
      </p:sp>
      <p:sp>
        <p:nvSpPr>
          <p:cNvPr id="22" name="Content Placeholder 2">
            <a:extLst>
              <a:ext uri="{FF2B5EF4-FFF2-40B4-BE49-F238E27FC236}">
                <a16:creationId xmlns:a16="http://schemas.microsoft.com/office/drawing/2014/main" id="{07FEEC49-2A62-FF98-A215-159AF982CBA2}"/>
              </a:ext>
            </a:extLst>
          </p:cNvPr>
          <p:cNvSpPr txBox="1">
            <a:spLocks/>
          </p:cNvSpPr>
          <p:nvPr/>
        </p:nvSpPr>
        <p:spPr>
          <a:xfrm>
            <a:off x="5553948" y="4540826"/>
            <a:ext cx="2909729" cy="8343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50000"/>
              </a:lnSpc>
              <a:buFont typeface="Wingdings 3" charset="2"/>
              <a:buNone/>
            </a:pPr>
            <a:r>
              <a:rPr lang="en-US" sz="2800" b="1" dirty="0" err="1"/>
              <a:t>WikiArt</a:t>
            </a:r>
            <a:r>
              <a:rPr lang="en-US" sz="2800" b="1" dirty="0"/>
              <a:t> Emotion</a:t>
            </a:r>
            <a:endParaRPr lang="it-IT" sz="2800" b="1" dirty="0"/>
          </a:p>
        </p:txBody>
      </p:sp>
      <p:pic>
        <p:nvPicPr>
          <p:cNvPr id="23" name="data">
            <a:hlinkClick r:id="" action="ppaction://media"/>
            <a:extLst>
              <a:ext uri="{FF2B5EF4-FFF2-40B4-BE49-F238E27FC236}">
                <a16:creationId xmlns:a16="http://schemas.microsoft.com/office/drawing/2014/main" id="{807A703E-26B1-35E0-1CD9-824A9ACBDB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49158" y="5288935"/>
            <a:ext cx="487363" cy="487363"/>
          </a:xfrm>
          <a:prstGeom prst="rect">
            <a:avLst/>
          </a:prstGeom>
        </p:spPr>
      </p:pic>
    </p:spTree>
    <p:extLst>
      <p:ext uri="{BB962C8B-B14F-4D97-AF65-F5344CB8AC3E}">
        <p14:creationId xmlns:p14="http://schemas.microsoft.com/office/powerpoint/2010/main" val="2025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a:solidFill>
                  <a:srgbClr val="FFC000"/>
                </a:solidFill>
              </a:rPr>
              <a:t>Training and </a:t>
            </a:r>
            <a:r>
              <a:rPr lang="it-IT" i="1" dirty="0" err="1">
                <a:solidFill>
                  <a:srgbClr val="FFC000"/>
                </a:solidFill>
              </a:rPr>
              <a:t>optimization</a:t>
            </a:r>
            <a:endParaRPr lang="en-GB" i="1" dirty="0">
              <a:solidFill>
                <a:srgbClr val="FFC000"/>
              </a:solidFill>
            </a:endParaRPr>
          </a:p>
        </p:txBody>
      </p:sp>
      <p:grpSp>
        <p:nvGrpSpPr>
          <p:cNvPr id="7" name="Gruppo 6">
            <a:extLst>
              <a:ext uri="{FF2B5EF4-FFF2-40B4-BE49-F238E27FC236}">
                <a16:creationId xmlns:a16="http://schemas.microsoft.com/office/drawing/2014/main" id="{927D9E2A-162F-F704-CC06-5D1304FF1AC6}"/>
              </a:ext>
            </a:extLst>
          </p:cNvPr>
          <p:cNvGrpSpPr/>
          <p:nvPr/>
        </p:nvGrpSpPr>
        <p:grpSpPr>
          <a:xfrm>
            <a:off x="0" y="6509084"/>
            <a:ext cx="9144000" cy="348916"/>
            <a:chOff x="0" y="6509084"/>
            <a:chExt cx="9144000" cy="348916"/>
          </a:xfrm>
        </p:grpSpPr>
        <p:sp>
          <p:nvSpPr>
            <p:cNvPr id="9" name="Rettangolo con angoli arrotondati 8">
              <a:extLst>
                <a:ext uri="{FF2B5EF4-FFF2-40B4-BE49-F238E27FC236}">
                  <a16:creationId xmlns:a16="http://schemas.microsoft.com/office/drawing/2014/main" id="{B40CA0CD-223F-0840-25CE-88558024C567}"/>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0" name="Picture 4" descr="Visualizza immagine di origine">
              <a:extLst>
                <a:ext uri="{FF2B5EF4-FFF2-40B4-BE49-F238E27FC236}">
                  <a16:creationId xmlns:a16="http://schemas.microsoft.com/office/drawing/2014/main" id="{DFDE3311-E4F7-C3B5-D8FA-36491D5836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o 1">
            <a:extLst>
              <a:ext uri="{FF2B5EF4-FFF2-40B4-BE49-F238E27FC236}">
                <a16:creationId xmlns:a16="http://schemas.microsoft.com/office/drawing/2014/main" id="{79FBAABC-F5EA-64C7-905C-DD00E7F70502}"/>
              </a:ext>
            </a:extLst>
          </p:cNvPr>
          <p:cNvGrpSpPr/>
          <p:nvPr/>
        </p:nvGrpSpPr>
        <p:grpSpPr>
          <a:xfrm>
            <a:off x="0" y="6484500"/>
            <a:ext cx="9144000" cy="348916"/>
            <a:chOff x="6192982" y="7063661"/>
            <a:chExt cx="9144000" cy="348916"/>
          </a:xfrm>
        </p:grpSpPr>
        <p:sp>
          <p:nvSpPr>
            <p:cNvPr id="4" name="Rettangolo con angoli arrotondati 3">
              <a:extLst>
                <a:ext uri="{FF2B5EF4-FFF2-40B4-BE49-F238E27FC236}">
                  <a16:creationId xmlns:a16="http://schemas.microsoft.com/office/drawing/2014/main" id="{E2794225-B3EF-60BD-7408-0BE57CA8D785}"/>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5" name="Picture 4" descr="Visualizza immagine di origine">
              <a:extLst>
                <a:ext uri="{FF2B5EF4-FFF2-40B4-BE49-F238E27FC236}">
                  <a16:creationId xmlns:a16="http://schemas.microsoft.com/office/drawing/2014/main" id="{E2F7A6B7-9554-943F-8CBB-0F8768AE11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8AC1F35C-F571-8126-123B-2DA994500B5F}"/>
              </a:ext>
            </a:extLst>
          </p:cNvPr>
          <p:cNvSpPr txBox="1">
            <a:spLocks/>
          </p:cNvSpPr>
          <p:nvPr/>
        </p:nvSpPr>
        <p:spPr>
          <a:xfrm>
            <a:off x="395447" y="764508"/>
            <a:ext cx="8499171" cy="50405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150000"/>
              </a:lnSpc>
            </a:pPr>
            <a:r>
              <a:rPr lang="it-IT" sz="2800" dirty="0"/>
              <a:t>Adam </a:t>
            </a:r>
            <a:r>
              <a:rPr lang="it-IT" sz="2800" dirty="0" err="1"/>
              <a:t>optimizer</a:t>
            </a:r>
            <a:endParaRPr lang="it-IT" sz="2800" dirty="0"/>
          </a:p>
          <a:p>
            <a:pPr lvl="1">
              <a:lnSpc>
                <a:spcPct val="150000"/>
              </a:lnSpc>
            </a:pPr>
            <a:r>
              <a:rPr lang="it-IT" sz="2400" dirty="0"/>
              <a:t>Learning rate: 0.0001</a:t>
            </a:r>
          </a:p>
          <a:p>
            <a:pPr lvl="1">
              <a:lnSpc>
                <a:spcPct val="150000"/>
              </a:lnSpc>
            </a:pPr>
            <a:r>
              <a:rPr lang="it-IT" sz="2400" dirty="0"/>
              <a:t>Batch size: 32</a:t>
            </a:r>
          </a:p>
          <a:p>
            <a:pPr>
              <a:lnSpc>
                <a:spcPct val="150000"/>
              </a:lnSpc>
            </a:pPr>
            <a:r>
              <a:rPr lang="it-IT" sz="2800" dirty="0"/>
              <a:t>Training for 50 </a:t>
            </a:r>
            <a:r>
              <a:rPr lang="it-IT" sz="2800" dirty="0" err="1"/>
              <a:t>epochs</a:t>
            </a:r>
            <a:endParaRPr lang="it-IT" sz="2800" dirty="0"/>
          </a:p>
          <a:p>
            <a:pPr>
              <a:lnSpc>
                <a:spcPct val="150000"/>
              </a:lnSpc>
            </a:pPr>
            <a:r>
              <a:rPr lang="it-IT" sz="2800" dirty="0"/>
              <a:t>Cross-</a:t>
            </a:r>
            <a:r>
              <a:rPr lang="it-IT" sz="2800" dirty="0" err="1"/>
              <a:t>entropy</a:t>
            </a:r>
            <a:r>
              <a:rPr lang="it-IT" sz="2800" dirty="0"/>
              <a:t> </a:t>
            </a:r>
            <a:r>
              <a:rPr lang="it-IT" sz="2800" dirty="0" err="1"/>
              <a:t>loss</a:t>
            </a:r>
            <a:endParaRPr lang="it-IT" sz="2800" dirty="0"/>
          </a:p>
          <a:p>
            <a:pPr>
              <a:lnSpc>
                <a:spcPct val="150000"/>
              </a:lnSpc>
            </a:pPr>
            <a:r>
              <a:rPr lang="it-IT" sz="2800" dirty="0"/>
              <a:t>80/20% data split for training/test</a:t>
            </a:r>
          </a:p>
          <a:p>
            <a:pPr algn="l"/>
            <a:r>
              <a:rPr lang="en-US" sz="2800" dirty="0"/>
              <a:t>Accuracy, precision, recall, and F1</a:t>
            </a:r>
            <a:endParaRPr lang="it-IT" sz="2800" dirty="0"/>
          </a:p>
        </p:txBody>
      </p:sp>
      <p:pic>
        <p:nvPicPr>
          <p:cNvPr id="13" name="4">
            <a:hlinkClick r:id="" action="ppaction://media"/>
            <a:extLst>
              <a:ext uri="{FF2B5EF4-FFF2-40B4-BE49-F238E27FC236}">
                <a16:creationId xmlns:a16="http://schemas.microsoft.com/office/drawing/2014/main" id="{8DD71378-CD97-4F01-7D14-7016AE4B8D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64688" y="5262272"/>
            <a:ext cx="487363" cy="487363"/>
          </a:xfrm>
          <a:prstGeom prst="rect">
            <a:avLst/>
          </a:prstGeom>
        </p:spPr>
      </p:pic>
    </p:spTree>
    <p:extLst>
      <p:ext uri="{BB962C8B-B14F-4D97-AF65-F5344CB8AC3E}">
        <p14:creationId xmlns:p14="http://schemas.microsoft.com/office/powerpoint/2010/main" val="24809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7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a:solidFill>
                  <a:srgbClr val="FFC000"/>
                </a:solidFill>
              </a:rPr>
              <a:t>Results (</a:t>
            </a:r>
            <a:r>
              <a:rPr lang="it-IT" i="1" dirty="0" err="1">
                <a:solidFill>
                  <a:srgbClr val="FFC000"/>
                </a:solidFill>
              </a:rPr>
              <a:t>multiclass</a:t>
            </a:r>
            <a:r>
              <a:rPr lang="it-IT" i="1" dirty="0">
                <a:solidFill>
                  <a:srgbClr val="FFC000"/>
                </a:solidFill>
              </a:rPr>
              <a:t>)</a:t>
            </a:r>
            <a:endParaRPr lang="en-GB" i="1" dirty="0">
              <a:solidFill>
                <a:srgbClr val="FFC000"/>
              </a:solidFill>
            </a:endParaRPr>
          </a:p>
        </p:txBody>
      </p:sp>
      <p:grpSp>
        <p:nvGrpSpPr>
          <p:cNvPr id="12" name="Gruppo 11">
            <a:extLst>
              <a:ext uri="{FF2B5EF4-FFF2-40B4-BE49-F238E27FC236}">
                <a16:creationId xmlns:a16="http://schemas.microsoft.com/office/drawing/2014/main" id="{61B2514F-0C90-DD3B-D7FF-14A62CD56042}"/>
              </a:ext>
            </a:extLst>
          </p:cNvPr>
          <p:cNvGrpSpPr/>
          <p:nvPr/>
        </p:nvGrpSpPr>
        <p:grpSpPr>
          <a:xfrm>
            <a:off x="0" y="6509084"/>
            <a:ext cx="9144000" cy="348916"/>
            <a:chOff x="0" y="6509084"/>
            <a:chExt cx="9144000" cy="348916"/>
          </a:xfrm>
        </p:grpSpPr>
        <p:sp>
          <p:nvSpPr>
            <p:cNvPr id="15" name="Rettangolo con angoli arrotondati 14">
              <a:extLst>
                <a:ext uri="{FF2B5EF4-FFF2-40B4-BE49-F238E27FC236}">
                  <a16:creationId xmlns:a16="http://schemas.microsoft.com/office/drawing/2014/main" id="{20F8C4A0-91BC-48FE-507E-D2F115368E04}"/>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6" name="Picture 4" descr="Visualizza immagine di origine">
              <a:extLst>
                <a:ext uri="{FF2B5EF4-FFF2-40B4-BE49-F238E27FC236}">
                  <a16:creationId xmlns:a16="http://schemas.microsoft.com/office/drawing/2014/main" id="{780E45DC-0E5C-E34B-A7E5-BD1F0913B9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o 1">
            <a:extLst>
              <a:ext uri="{FF2B5EF4-FFF2-40B4-BE49-F238E27FC236}">
                <a16:creationId xmlns:a16="http://schemas.microsoft.com/office/drawing/2014/main" id="{F9798C66-EA43-27D9-C75F-80F075D60519}"/>
              </a:ext>
            </a:extLst>
          </p:cNvPr>
          <p:cNvGrpSpPr/>
          <p:nvPr/>
        </p:nvGrpSpPr>
        <p:grpSpPr>
          <a:xfrm>
            <a:off x="0" y="6484500"/>
            <a:ext cx="9144000" cy="348916"/>
            <a:chOff x="6192982" y="7063661"/>
            <a:chExt cx="9144000" cy="348916"/>
          </a:xfrm>
        </p:grpSpPr>
        <p:sp>
          <p:nvSpPr>
            <p:cNvPr id="4" name="Rettangolo con angoli arrotondati 3">
              <a:extLst>
                <a:ext uri="{FF2B5EF4-FFF2-40B4-BE49-F238E27FC236}">
                  <a16:creationId xmlns:a16="http://schemas.microsoft.com/office/drawing/2014/main" id="{1B0334D9-38BA-8026-F27B-F7BBF9B80718}"/>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5" name="Picture 4" descr="Visualizza immagine di origine">
              <a:extLst>
                <a:ext uri="{FF2B5EF4-FFF2-40B4-BE49-F238E27FC236}">
                  <a16:creationId xmlns:a16="http://schemas.microsoft.com/office/drawing/2014/main" id="{A634F9EF-0162-54AA-72CB-5F9ABF014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magine 9">
            <a:extLst>
              <a:ext uri="{FF2B5EF4-FFF2-40B4-BE49-F238E27FC236}">
                <a16:creationId xmlns:a16="http://schemas.microsoft.com/office/drawing/2014/main" id="{882AC1E8-0295-79FA-9AFB-842F263C2752}"/>
              </a:ext>
            </a:extLst>
          </p:cNvPr>
          <p:cNvPicPr>
            <a:picLocks noChangeAspect="1"/>
          </p:cNvPicPr>
          <p:nvPr/>
        </p:nvPicPr>
        <p:blipFill>
          <a:blip r:embed="rId6"/>
          <a:stretch>
            <a:fillRect/>
          </a:stretch>
        </p:blipFill>
        <p:spPr>
          <a:xfrm>
            <a:off x="526200" y="1597347"/>
            <a:ext cx="5802429" cy="3596547"/>
          </a:xfrm>
          <a:prstGeom prst="rect">
            <a:avLst/>
          </a:prstGeom>
        </p:spPr>
      </p:pic>
      <p:sp>
        <p:nvSpPr>
          <p:cNvPr id="11" name="Content Placeholder 2">
            <a:extLst>
              <a:ext uri="{FF2B5EF4-FFF2-40B4-BE49-F238E27FC236}">
                <a16:creationId xmlns:a16="http://schemas.microsoft.com/office/drawing/2014/main" id="{4C588000-CEDF-BD31-ADFF-1C8825A552CF}"/>
              </a:ext>
            </a:extLst>
          </p:cNvPr>
          <p:cNvSpPr txBox="1">
            <a:spLocks/>
          </p:cNvSpPr>
          <p:nvPr/>
        </p:nvSpPr>
        <p:spPr>
          <a:xfrm>
            <a:off x="395447" y="764508"/>
            <a:ext cx="8499171" cy="50405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50000"/>
              </a:lnSpc>
              <a:buNone/>
            </a:pPr>
            <a:r>
              <a:rPr lang="it-IT" sz="2800" dirty="0"/>
              <a:t>InceptionV3 </a:t>
            </a:r>
            <a:r>
              <a:rPr lang="it-IT" sz="2800" dirty="0" err="1"/>
              <a:t>outperformed</a:t>
            </a:r>
            <a:r>
              <a:rPr lang="it-IT" sz="2800" dirty="0"/>
              <a:t> other </a:t>
            </a:r>
            <a:r>
              <a:rPr lang="it-IT" sz="2800" dirty="0" err="1"/>
              <a:t>classifiers</a:t>
            </a:r>
            <a:r>
              <a:rPr lang="it-IT" sz="2800" dirty="0"/>
              <a:t>.</a:t>
            </a:r>
          </a:p>
        </p:txBody>
      </p:sp>
      <p:pic>
        <p:nvPicPr>
          <p:cNvPr id="13" name="5">
            <a:hlinkClick r:id="" action="ppaction://media"/>
            <a:extLst>
              <a:ext uri="{FF2B5EF4-FFF2-40B4-BE49-F238E27FC236}">
                <a16:creationId xmlns:a16="http://schemas.microsoft.com/office/drawing/2014/main" id="{88CDFA6F-1AC6-E388-AF0B-54074468F5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64935" y="5268084"/>
            <a:ext cx="487363" cy="487363"/>
          </a:xfrm>
          <a:prstGeom prst="rect">
            <a:avLst/>
          </a:prstGeom>
        </p:spPr>
      </p:pic>
    </p:spTree>
    <p:extLst>
      <p:ext uri="{BB962C8B-B14F-4D97-AF65-F5344CB8AC3E}">
        <p14:creationId xmlns:p14="http://schemas.microsoft.com/office/powerpoint/2010/main" val="20454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3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24584"/>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i="1" dirty="0">
                <a:solidFill>
                  <a:srgbClr val="FFC000"/>
                </a:solidFill>
              </a:rPr>
              <a:t>Results (</a:t>
            </a:r>
            <a:r>
              <a:rPr lang="it-IT" i="1" dirty="0" err="1">
                <a:solidFill>
                  <a:srgbClr val="FFC000"/>
                </a:solidFill>
              </a:rPr>
              <a:t>binary</a:t>
            </a:r>
            <a:r>
              <a:rPr lang="it-IT" i="1" dirty="0">
                <a:solidFill>
                  <a:srgbClr val="FFC000"/>
                </a:solidFill>
              </a:rPr>
              <a:t>)</a:t>
            </a:r>
            <a:endParaRPr lang="en-GB" i="1" dirty="0">
              <a:solidFill>
                <a:srgbClr val="FFC000"/>
              </a:solidFill>
            </a:endParaRPr>
          </a:p>
        </p:txBody>
      </p:sp>
      <p:grpSp>
        <p:nvGrpSpPr>
          <p:cNvPr id="12" name="Gruppo 11">
            <a:extLst>
              <a:ext uri="{FF2B5EF4-FFF2-40B4-BE49-F238E27FC236}">
                <a16:creationId xmlns:a16="http://schemas.microsoft.com/office/drawing/2014/main" id="{61B2514F-0C90-DD3B-D7FF-14A62CD56042}"/>
              </a:ext>
            </a:extLst>
          </p:cNvPr>
          <p:cNvGrpSpPr/>
          <p:nvPr/>
        </p:nvGrpSpPr>
        <p:grpSpPr>
          <a:xfrm>
            <a:off x="0" y="6509084"/>
            <a:ext cx="9144000" cy="348916"/>
            <a:chOff x="0" y="6509084"/>
            <a:chExt cx="9144000" cy="348916"/>
          </a:xfrm>
        </p:grpSpPr>
        <p:sp>
          <p:nvSpPr>
            <p:cNvPr id="15" name="Rettangolo con angoli arrotondati 14">
              <a:extLst>
                <a:ext uri="{FF2B5EF4-FFF2-40B4-BE49-F238E27FC236}">
                  <a16:creationId xmlns:a16="http://schemas.microsoft.com/office/drawing/2014/main" id="{20F8C4A0-91BC-48FE-507E-D2F115368E04}"/>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Ethical AI</a:t>
              </a:r>
            </a:p>
          </p:txBody>
        </p:sp>
        <p:pic>
          <p:nvPicPr>
            <p:cNvPr id="16" name="Picture 4" descr="Visualizza immagine di origine">
              <a:extLst>
                <a:ext uri="{FF2B5EF4-FFF2-40B4-BE49-F238E27FC236}">
                  <a16:creationId xmlns:a16="http://schemas.microsoft.com/office/drawing/2014/main" id="{780E45DC-0E5C-E34B-A7E5-BD1F0913B9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o 1">
            <a:extLst>
              <a:ext uri="{FF2B5EF4-FFF2-40B4-BE49-F238E27FC236}">
                <a16:creationId xmlns:a16="http://schemas.microsoft.com/office/drawing/2014/main" id="{F9798C66-EA43-27D9-C75F-80F075D60519}"/>
              </a:ext>
            </a:extLst>
          </p:cNvPr>
          <p:cNvGrpSpPr/>
          <p:nvPr/>
        </p:nvGrpSpPr>
        <p:grpSpPr>
          <a:xfrm>
            <a:off x="0" y="6484500"/>
            <a:ext cx="9144000" cy="348916"/>
            <a:chOff x="6192982" y="7063661"/>
            <a:chExt cx="9144000" cy="348916"/>
          </a:xfrm>
        </p:grpSpPr>
        <p:sp>
          <p:nvSpPr>
            <p:cNvPr id="4" name="Rettangolo con angoli arrotondati 3">
              <a:extLst>
                <a:ext uri="{FF2B5EF4-FFF2-40B4-BE49-F238E27FC236}">
                  <a16:creationId xmlns:a16="http://schemas.microsoft.com/office/drawing/2014/main" id="{1B0334D9-38BA-8026-F27B-F7BBF9B80718}"/>
                </a:ext>
              </a:extLst>
            </p:cNvPr>
            <p:cNvSpPr/>
            <p:nvPr/>
          </p:nvSpPr>
          <p:spPr>
            <a:xfrm>
              <a:off x="6192982" y="7063661"/>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a:solidFill>
                    <a:schemeClr val="bg2"/>
                  </a:solidFill>
                </a:rPr>
                <a:t>Valentina Franzoni, ER in Visual Art</a:t>
              </a:r>
            </a:p>
          </p:txBody>
        </p:sp>
        <p:pic>
          <p:nvPicPr>
            <p:cNvPr id="5" name="Picture 4" descr="Visualizza immagine di origine">
              <a:extLst>
                <a:ext uri="{FF2B5EF4-FFF2-40B4-BE49-F238E27FC236}">
                  <a16:creationId xmlns:a16="http://schemas.microsoft.com/office/drawing/2014/main" id="{A634F9EF-0162-54AA-72CB-5F9ABF014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6421526" y="7088817"/>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2">
            <a:extLst>
              <a:ext uri="{FF2B5EF4-FFF2-40B4-BE49-F238E27FC236}">
                <a16:creationId xmlns:a16="http://schemas.microsoft.com/office/drawing/2014/main" id="{4C588000-CEDF-BD31-ADFF-1C8825A552CF}"/>
              </a:ext>
            </a:extLst>
          </p:cNvPr>
          <p:cNvSpPr txBox="1">
            <a:spLocks/>
          </p:cNvSpPr>
          <p:nvPr/>
        </p:nvSpPr>
        <p:spPr>
          <a:xfrm>
            <a:off x="138615" y="764508"/>
            <a:ext cx="9005385" cy="50405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50000"/>
              </a:lnSpc>
              <a:buNone/>
            </a:pPr>
            <a:r>
              <a:rPr lang="it-IT" sz="2800" dirty="0"/>
              <a:t>InceptionV3 </a:t>
            </a:r>
            <a:r>
              <a:rPr lang="it-IT" sz="2800" dirty="0" err="1"/>
              <a:t>outperformed</a:t>
            </a:r>
            <a:r>
              <a:rPr lang="it-IT" sz="2800" dirty="0"/>
              <a:t> other </a:t>
            </a:r>
            <a:r>
              <a:rPr lang="it-IT" sz="2800" dirty="0" err="1"/>
              <a:t>classifiers</a:t>
            </a:r>
            <a:r>
              <a:rPr lang="it-IT" sz="2800" dirty="0"/>
              <a:t>.</a:t>
            </a:r>
          </a:p>
          <a:p>
            <a:pPr marL="0" indent="0">
              <a:lnSpc>
                <a:spcPct val="150000"/>
              </a:lnSpc>
              <a:buNone/>
            </a:pPr>
            <a:endParaRPr lang="it-IT" sz="2800" dirty="0"/>
          </a:p>
          <a:p>
            <a:pPr marL="0" indent="0">
              <a:lnSpc>
                <a:spcPct val="150000"/>
              </a:lnSpc>
              <a:buNone/>
            </a:pPr>
            <a:endParaRPr lang="it-IT" sz="2800" dirty="0"/>
          </a:p>
          <a:p>
            <a:pPr marL="0" indent="0">
              <a:lnSpc>
                <a:spcPct val="150000"/>
              </a:lnSpc>
              <a:buNone/>
            </a:pPr>
            <a:endParaRPr lang="it-IT" sz="2800" dirty="0"/>
          </a:p>
          <a:p>
            <a:pPr marL="0" indent="0">
              <a:lnSpc>
                <a:spcPct val="150000"/>
              </a:lnSpc>
              <a:buNone/>
            </a:pPr>
            <a:endParaRPr lang="it-IT" sz="1200" i="1" dirty="0"/>
          </a:p>
          <a:p>
            <a:pPr marL="0" indent="0">
              <a:lnSpc>
                <a:spcPct val="150000"/>
              </a:lnSpc>
              <a:buNone/>
            </a:pPr>
            <a:r>
              <a:rPr lang="it-IT" sz="2400" b="1" i="1" dirty="0" err="1"/>
              <a:t>Unpleasant</a:t>
            </a:r>
            <a:r>
              <a:rPr lang="it-IT" sz="2400" i="1" dirty="0"/>
              <a:t>=anger, </a:t>
            </a:r>
            <a:r>
              <a:rPr lang="it-IT" sz="2400" i="1" dirty="0" err="1"/>
              <a:t>disgust</a:t>
            </a:r>
            <a:r>
              <a:rPr lang="it-IT" sz="2400" i="1" dirty="0"/>
              <a:t>, </a:t>
            </a:r>
            <a:r>
              <a:rPr lang="it-IT" sz="2400" i="1" dirty="0" err="1"/>
              <a:t>sadness</a:t>
            </a:r>
            <a:r>
              <a:rPr lang="it-IT" sz="2400" i="1" dirty="0"/>
              <a:t>, </a:t>
            </a:r>
            <a:r>
              <a:rPr lang="it-IT" sz="2400" i="1" dirty="0" err="1"/>
              <a:t>fear</a:t>
            </a:r>
            <a:r>
              <a:rPr lang="it-IT" sz="2400" i="1" dirty="0"/>
              <a:t> (2342 samples); </a:t>
            </a:r>
            <a:r>
              <a:rPr lang="it-IT" sz="2400" b="1" i="1" dirty="0" err="1"/>
              <a:t>Pleasant</a:t>
            </a:r>
            <a:r>
              <a:rPr lang="it-IT" sz="2400" i="1" dirty="0"/>
              <a:t>=happiness, </a:t>
            </a:r>
            <a:r>
              <a:rPr lang="it-IT" sz="2400" i="1" dirty="0" err="1"/>
              <a:t>surprise</a:t>
            </a:r>
            <a:r>
              <a:rPr lang="it-IT" sz="2400" i="1" dirty="0"/>
              <a:t> (1778 samples)</a:t>
            </a:r>
          </a:p>
          <a:p>
            <a:pPr marL="0" indent="0">
              <a:lnSpc>
                <a:spcPct val="150000"/>
              </a:lnSpc>
              <a:buNone/>
            </a:pPr>
            <a:endParaRPr lang="it-IT" sz="2800" dirty="0"/>
          </a:p>
        </p:txBody>
      </p:sp>
      <p:pic>
        <p:nvPicPr>
          <p:cNvPr id="7" name="Immagine 6">
            <a:extLst>
              <a:ext uri="{FF2B5EF4-FFF2-40B4-BE49-F238E27FC236}">
                <a16:creationId xmlns:a16="http://schemas.microsoft.com/office/drawing/2014/main" id="{3C7C9AD6-AC4D-C2C3-583C-76EC38CD3FFB}"/>
              </a:ext>
            </a:extLst>
          </p:cNvPr>
          <p:cNvPicPr>
            <a:picLocks noChangeAspect="1"/>
          </p:cNvPicPr>
          <p:nvPr/>
        </p:nvPicPr>
        <p:blipFill>
          <a:blip r:embed="rId6"/>
          <a:stretch>
            <a:fillRect/>
          </a:stretch>
        </p:blipFill>
        <p:spPr>
          <a:xfrm>
            <a:off x="526200" y="1615705"/>
            <a:ext cx="8106376" cy="2429818"/>
          </a:xfrm>
          <a:prstGeom prst="rect">
            <a:avLst/>
          </a:prstGeom>
        </p:spPr>
      </p:pic>
      <p:pic>
        <p:nvPicPr>
          <p:cNvPr id="8" name="6">
            <a:hlinkClick r:id="" action="ppaction://media"/>
            <a:extLst>
              <a:ext uri="{FF2B5EF4-FFF2-40B4-BE49-F238E27FC236}">
                <a16:creationId xmlns:a16="http://schemas.microsoft.com/office/drawing/2014/main" id="{E9295EBB-9D0A-D7CB-EAC1-45F6C4B214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02687" y="5242295"/>
            <a:ext cx="487363" cy="487363"/>
          </a:xfrm>
          <a:prstGeom prst="rect">
            <a:avLst/>
          </a:prstGeom>
        </p:spPr>
      </p:pic>
    </p:spTree>
    <p:extLst>
      <p:ext uri="{BB962C8B-B14F-4D97-AF65-F5344CB8AC3E}">
        <p14:creationId xmlns:p14="http://schemas.microsoft.com/office/powerpoint/2010/main" val="235107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9085AAC-A077-44DA-8E68-8C82FEF69C07}"/>
              </a:ext>
            </a:extLst>
          </p:cNvPr>
          <p:cNvSpPr txBox="1">
            <a:spLocks/>
          </p:cNvSpPr>
          <p:nvPr/>
        </p:nvSpPr>
        <p:spPr>
          <a:xfrm>
            <a:off x="0" y="0"/>
            <a:ext cx="9144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600" i="1" dirty="0" err="1">
                <a:solidFill>
                  <a:srgbClr val="FFC000"/>
                </a:solidFill>
              </a:rPr>
              <a:t>Conclusions</a:t>
            </a:r>
            <a:endParaRPr lang="it-IT" sz="3600" i="1" dirty="0">
              <a:solidFill>
                <a:srgbClr val="FFC000"/>
              </a:solidFill>
            </a:endParaRPr>
          </a:p>
        </p:txBody>
      </p:sp>
      <p:grpSp>
        <p:nvGrpSpPr>
          <p:cNvPr id="12" name="Gruppo 11">
            <a:extLst>
              <a:ext uri="{FF2B5EF4-FFF2-40B4-BE49-F238E27FC236}">
                <a16:creationId xmlns:a16="http://schemas.microsoft.com/office/drawing/2014/main" id="{61B2514F-0C90-DD3B-D7FF-14A62CD56042}"/>
              </a:ext>
            </a:extLst>
          </p:cNvPr>
          <p:cNvGrpSpPr/>
          <p:nvPr/>
        </p:nvGrpSpPr>
        <p:grpSpPr>
          <a:xfrm>
            <a:off x="0" y="6484500"/>
            <a:ext cx="9144000" cy="348916"/>
            <a:chOff x="0" y="6509084"/>
            <a:chExt cx="9144000" cy="348916"/>
          </a:xfrm>
        </p:grpSpPr>
        <p:sp>
          <p:nvSpPr>
            <p:cNvPr id="15" name="Rettangolo con angoli arrotondati 14">
              <a:extLst>
                <a:ext uri="{FF2B5EF4-FFF2-40B4-BE49-F238E27FC236}">
                  <a16:creationId xmlns:a16="http://schemas.microsoft.com/office/drawing/2014/main" id="{20F8C4A0-91BC-48FE-507E-D2F115368E04}"/>
                </a:ext>
              </a:extLst>
            </p:cNvPr>
            <p:cNvSpPr/>
            <p:nvPr/>
          </p:nvSpPr>
          <p:spPr>
            <a:xfrm>
              <a:off x="0" y="6509084"/>
              <a:ext cx="9144000" cy="348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i="1" dirty="0">
                  <a:solidFill>
                    <a:schemeClr val="bg2"/>
                  </a:solidFill>
                </a:rPr>
                <a:t>Valentina Franzoni, Ethical AI</a:t>
              </a:r>
            </a:p>
          </p:txBody>
        </p:sp>
        <p:pic>
          <p:nvPicPr>
            <p:cNvPr id="16" name="Picture 4" descr="Visualizza immagine di origine">
              <a:extLst>
                <a:ext uri="{FF2B5EF4-FFF2-40B4-BE49-F238E27FC236}">
                  <a16:creationId xmlns:a16="http://schemas.microsoft.com/office/drawing/2014/main" id="{780E45DC-0E5C-E34B-A7E5-BD1F0913B9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150" b="35984"/>
            <a:stretch/>
          </p:blipFill>
          <p:spPr bwMode="auto">
            <a:xfrm>
              <a:off x="138615" y="6534240"/>
              <a:ext cx="595312" cy="3237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asellaDiTesto 7">
            <a:extLst>
              <a:ext uri="{FF2B5EF4-FFF2-40B4-BE49-F238E27FC236}">
                <a16:creationId xmlns:a16="http://schemas.microsoft.com/office/drawing/2014/main" id="{CF1B6E74-B4B7-FC21-80E0-E3C0B54CA9B4}"/>
              </a:ext>
            </a:extLst>
          </p:cNvPr>
          <p:cNvSpPr txBox="1"/>
          <p:nvPr/>
        </p:nvSpPr>
        <p:spPr>
          <a:xfrm>
            <a:off x="344467" y="700265"/>
            <a:ext cx="8674842" cy="4147417"/>
          </a:xfrm>
          <a:prstGeom prst="rect">
            <a:avLst/>
          </a:prstGeom>
          <a:noFill/>
        </p:spPr>
        <p:txBody>
          <a:bodyPr wrap="square">
            <a:spAutoFit/>
          </a:bodyPr>
          <a:lstStyle/>
          <a:p>
            <a:pPr marL="457200" indent="-457200">
              <a:lnSpc>
                <a:spcPts val="4000"/>
              </a:lnSpc>
              <a:buFont typeface="Arial" panose="020B0604020202020204" pitchFamily="34" charset="0"/>
              <a:buChar char="•"/>
            </a:pPr>
            <a:r>
              <a:rPr lang="en-US" sz="2800" dirty="0"/>
              <a:t>CNNs can be effective for ER in visual art</a:t>
            </a:r>
          </a:p>
          <a:p>
            <a:pPr marL="457200" indent="-457200">
              <a:lnSpc>
                <a:spcPts val="4000"/>
              </a:lnSpc>
              <a:buFont typeface="Arial" panose="020B0604020202020204" pitchFamily="34" charset="0"/>
              <a:buChar char="•"/>
            </a:pPr>
            <a:r>
              <a:rPr lang="it-IT" sz="2800" dirty="0" err="1"/>
              <a:t>Combining</a:t>
            </a:r>
            <a:r>
              <a:rPr lang="it-IT" sz="2800" dirty="0"/>
              <a:t> multiple datasets </a:t>
            </a:r>
            <a:r>
              <a:rPr lang="it-IT" sz="2800" dirty="0" err="1"/>
              <a:t>is</a:t>
            </a:r>
            <a:r>
              <a:rPr lang="it-IT" sz="2800" dirty="0"/>
              <a:t> </a:t>
            </a:r>
            <a:r>
              <a:rPr lang="it-IT" sz="2800" dirty="0" err="1"/>
              <a:t>beneficial</a:t>
            </a:r>
            <a:endParaRPr lang="it-IT" sz="2800" dirty="0"/>
          </a:p>
          <a:p>
            <a:pPr marL="457200" indent="-457200">
              <a:lnSpc>
                <a:spcPts val="4000"/>
              </a:lnSpc>
              <a:buFont typeface="Arial" panose="020B0604020202020204" pitchFamily="34" charset="0"/>
              <a:buChar char="•"/>
            </a:pPr>
            <a:r>
              <a:rPr lang="it-IT" sz="2800" dirty="0" err="1"/>
              <a:t>Binary</a:t>
            </a:r>
            <a:r>
              <a:rPr lang="it-IT" sz="2800" dirty="0"/>
              <a:t> </a:t>
            </a:r>
            <a:r>
              <a:rPr lang="it-IT" sz="2800" dirty="0" err="1"/>
              <a:t>classification</a:t>
            </a:r>
            <a:r>
              <a:rPr lang="it-IT" sz="2800" dirty="0"/>
              <a:t> has better performance</a:t>
            </a:r>
          </a:p>
          <a:p>
            <a:pPr marL="457200" indent="-457200">
              <a:lnSpc>
                <a:spcPts val="4000"/>
              </a:lnSpc>
              <a:buFont typeface="Arial" panose="020B0604020202020204" pitchFamily="34" charset="0"/>
              <a:buChar char="•"/>
            </a:pPr>
            <a:r>
              <a:rPr lang="it-IT" sz="2800" dirty="0"/>
              <a:t>InceptionV3 </a:t>
            </a:r>
            <a:r>
              <a:rPr lang="it-IT" sz="2800" dirty="0" err="1"/>
              <a:t>performs</a:t>
            </a:r>
            <a:r>
              <a:rPr lang="it-IT" sz="2800" dirty="0"/>
              <a:t> </a:t>
            </a:r>
            <a:r>
              <a:rPr lang="it-IT" sz="2800" dirty="0" err="1"/>
              <a:t>reasonably</a:t>
            </a:r>
            <a:r>
              <a:rPr lang="it-IT" sz="2800" dirty="0"/>
              <a:t> well</a:t>
            </a:r>
          </a:p>
          <a:p>
            <a:pPr algn="ctr">
              <a:lnSpc>
                <a:spcPts val="4000"/>
              </a:lnSpc>
            </a:pPr>
            <a:r>
              <a:rPr lang="it-IT" sz="2800" i="1" dirty="0">
                <a:solidFill>
                  <a:srgbClr val="FFC000"/>
                </a:solidFill>
              </a:rPr>
              <a:t>Future </a:t>
            </a:r>
            <a:r>
              <a:rPr lang="it-IT" sz="2800" i="1" dirty="0" err="1">
                <a:solidFill>
                  <a:srgbClr val="FFC000"/>
                </a:solidFill>
              </a:rPr>
              <a:t>improvements</a:t>
            </a:r>
            <a:endParaRPr lang="it-IT" sz="2800" dirty="0"/>
          </a:p>
          <a:p>
            <a:pPr marL="342900" indent="-342900">
              <a:lnSpc>
                <a:spcPts val="4000"/>
              </a:lnSpc>
              <a:buFont typeface="Arial" panose="020B0604020202020204" pitchFamily="34" charset="0"/>
              <a:buChar char="•"/>
            </a:pPr>
            <a:r>
              <a:rPr lang="it-IT" sz="2800" dirty="0"/>
              <a:t>Diverse data for </a:t>
            </a:r>
            <a:r>
              <a:rPr lang="it-IT" sz="2800" dirty="0" err="1"/>
              <a:t>complex</a:t>
            </a:r>
            <a:r>
              <a:rPr lang="it-IT" sz="2800" dirty="0"/>
              <a:t> emotions</a:t>
            </a:r>
          </a:p>
          <a:p>
            <a:pPr marL="342900" indent="-342900">
              <a:lnSpc>
                <a:spcPts val="4000"/>
              </a:lnSpc>
              <a:buFont typeface="Arial" panose="020B0604020202020204" pitchFamily="34" charset="0"/>
              <a:buChar char="•"/>
            </a:pPr>
            <a:r>
              <a:rPr lang="it-IT" sz="2800" dirty="0"/>
              <a:t>Data </a:t>
            </a:r>
            <a:r>
              <a:rPr lang="it-IT" sz="2800" dirty="0" err="1"/>
              <a:t>augmentation</a:t>
            </a:r>
            <a:r>
              <a:rPr lang="it-IT" sz="2800" dirty="0"/>
              <a:t> to </a:t>
            </a:r>
            <a:r>
              <a:rPr lang="it-IT" sz="2800" dirty="0" err="1"/>
              <a:t>improve</a:t>
            </a:r>
            <a:r>
              <a:rPr lang="it-IT" sz="2800" dirty="0"/>
              <a:t> </a:t>
            </a:r>
            <a:r>
              <a:rPr lang="it-IT" sz="2800" dirty="0" err="1"/>
              <a:t>generalization</a:t>
            </a:r>
            <a:endParaRPr lang="it-IT" sz="2800" dirty="0"/>
          </a:p>
          <a:p>
            <a:pPr marL="342900" indent="-342900">
              <a:lnSpc>
                <a:spcPts val="4000"/>
              </a:lnSpc>
              <a:buFont typeface="Arial" panose="020B0604020202020204" pitchFamily="34" charset="0"/>
              <a:buChar char="•"/>
            </a:pPr>
            <a:r>
              <a:rPr lang="it-IT" sz="2800" dirty="0" err="1"/>
              <a:t>Multimodal</a:t>
            </a:r>
            <a:r>
              <a:rPr lang="it-IT" sz="2800" dirty="0"/>
              <a:t> (visual + </a:t>
            </a:r>
            <a:r>
              <a:rPr lang="it-IT" sz="2800" dirty="0" err="1"/>
              <a:t>textual</a:t>
            </a:r>
            <a:r>
              <a:rPr lang="it-IT" sz="2800" dirty="0"/>
              <a:t>) models</a:t>
            </a:r>
            <a:endParaRPr lang="it-IT" sz="2400" dirty="0"/>
          </a:p>
        </p:txBody>
      </p:sp>
      <p:pic>
        <p:nvPicPr>
          <p:cNvPr id="4" name="7">
            <a:hlinkClick r:id="" action="ppaction://media"/>
            <a:extLst>
              <a:ext uri="{FF2B5EF4-FFF2-40B4-BE49-F238E27FC236}">
                <a16:creationId xmlns:a16="http://schemas.microsoft.com/office/drawing/2014/main" id="{D1D6F63E-AE18-A57B-B1D8-72AD635595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21342" y="5248845"/>
            <a:ext cx="487363" cy="487363"/>
          </a:xfrm>
          <a:prstGeom prst="rect">
            <a:avLst/>
          </a:prstGeom>
        </p:spPr>
      </p:pic>
    </p:spTree>
    <p:extLst>
      <p:ext uri="{BB962C8B-B14F-4D97-AF65-F5344CB8AC3E}">
        <p14:creationId xmlns:p14="http://schemas.microsoft.com/office/powerpoint/2010/main" val="31344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4633</TotalTime>
  <Words>1444</Words>
  <Application>Microsoft Office PowerPoint</Application>
  <PresentationFormat>On-screen Show (4:3)</PresentationFormat>
  <Paragraphs>141</Paragraphs>
  <Slides>10</Slides>
  <Notes>10</Notes>
  <HiddenSlides>0</HiddenSlides>
  <MMClips>9</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Century Gothic</vt:lpstr>
      <vt:lpstr>CMR10</vt:lpstr>
      <vt:lpstr>CMSY10</vt:lpstr>
      <vt:lpstr>NimbusRomNo9L-Medi</vt:lpstr>
      <vt:lpstr>NimbusRomNo9L-Regu</vt:lpstr>
      <vt:lpstr>NimbusRomNo9L-ReguItal</vt:lpstr>
      <vt:lpstr>Roboto</vt:lpstr>
      <vt:lpstr>Wingdings 3</vt:lpstr>
      <vt:lpstr>Ion</vt:lpstr>
      <vt:lpstr>CNN-Based Emotion Classification in Visual Art for Therapeutic and Creative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preprocessing</dc:title>
  <dc:creator>Robert Parcus</dc:creator>
  <cp:lastModifiedBy>Manuela P</cp:lastModifiedBy>
  <cp:revision>236</cp:revision>
  <dcterms:created xsi:type="dcterms:W3CDTF">2014-07-08T10:55:23Z</dcterms:created>
  <dcterms:modified xsi:type="dcterms:W3CDTF">2025-03-06T02:40:37Z</dcterms:modified>
</cp:coreProperties>
</file>